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0"/>
  </p:notesMasterIdLst>
  <p:sldIdLst>
    <p:sldId id="256" r:id="rId2"/>
    <p:sldId id="300" r:id="rId3"/>
    <p:sldId id="259" r:id="rId4"/>
    <p:sldId id="260" r:id="rId5"/>
    <p:sldId id="261" r:id="rId6"/>
    <p:sldId id="262" r:id="rId7"/>
    <p:sldId id="263"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383" r:id="rId25"/>
    <p:sldId id="384" r:id="rId26"/>
    <p:sldId id="365" r:id="rId27"/>
    <p:sldId id="366" r:id="rId28"/>
    <p:sldId id="367" r:id="rId29"/>
    <p:sldId id="368" r:id="rId30"/>
    <p:sldId id="369" r:id="rId31"/>
    <p:sldId id="370" r:id="rId32"/>
    <p:sldId id="371" r:id="rId33"/>
    <p:sldId id="372" r:id="rId34"/>
    <p:sldId id="373" r:id="rId35"/>
    <p:sldId id="374" r:id="rId36"/>
    <p:sldId id="375" r:id="rId37"/>
    <p:sldId id="376" r:id="rId38"/>
    <p:sldId id="377" r:id="rId39"/>
    <p:sldId id="378" r:id="rId40"/>
    <p:sldId id="379" r:id="rId41"/>
    <p:sldId id="380" r:id="rId42"/>
    <p:sldId id="281" r:id="rId43"/>
    <p:sldId id="305" r:id="rId44"/>
    <p:sldId id="312" r:id="rId45"/>
    <p:sldId id="313" r:id="rId46"/>
    <p:sldId id="316" r:id="rId47"/>
    <p:sldId id="314" r:id="rId48"/>
    <p:sldId id="307" r:id="rId49"/>
    <p:sldId id="258" r:id="rId50"/>
    <p:sldId id="317" r:id="rId51"/>
    <p:sldId id="318" r:id="rId52"/>
    <p:sldId id="338" r:id="rId53"/>
    <p:sldId id="339" r:id="rId54"/>
    <p:sldId id="340" r:id="rId55"/>
    <p:sldId id="341" r:id="rId56"/>
    <p:sldId id="342" r:id="rId57"/>
    <p:sldId id="343" r:id="rId58"/>
    <p:sldId id="344" r:id="rId59"/>
    <p:sldId id="345" r:id="rId60"/>
    <p:sldId id="346" r:id="rId61"/>
    <p:sldId id="347" r:id="rId62"/>
    <p:sldId id="282" r:id="rId63"/>
    <p:sldId id="283" r:id="rId64"/>
    <p:sldId id="284" r:id="rId65"/>
    <p:sldId id="285" r:id="rId66"/>
    <p:sldId id="286" r:id="rId67"/>
    <p:sldId id="287" r:id="rId68"/>
    <p:sldId id="288" r:id="rId69"/>
    <p:sldId id="289" r:id="rId70"/>
    <p:sldId id="385" r:id="rId71"/>
    <p:sldId id="290" r:id="rId72"/>
    <p:sldId id="291" r:id="rId73"/>
    <p:sldId id="292" r:id="rId74"/>
    <p:sldId id="293" r:id="rId75"/>
    <p:sldId id="296" r:id="rId76"/>
    <p:sldId id="295" r:id="rId77"/>
    <p:sldId id="294" r:id="rId78"/>
    <p:sldId id="297" r:id="rId79"/>
    <p:sldId id="298" r:id="rId80"/>
    <p:sldId id="299" r:id="rId81"/>
    <p:sldId id="332" r:id="rId82"/>
    <p:sldId id="257" r:id="rId83"/>
    <p:sldId id="322" r:id="rId84"/>
    <p:sldId id="323" r:id="rId85"/>
    <p:sldId id="324" r:id="rId86"/>
    <p:sldId id="325" r:id="rId87"/>
    <p:sldId id="326" r:id="rId88"/>
    <p:sldId id="327" r:id="rId89"/>
    <p:sldId id="328" r:id="rId90"/>
    <p:sldId id="329" r:id="rId91"/>
    <p:sldId id="330" r:id="rId92"/>
    <p:sldId id="331" r:id="rId93"/>
    <p:sldId id="348" r:id="rId94"/>
    <p:sldId id="349" r:id="rId95"/>
    <p:sldId id="350" r:id="rId96"/>
    <p:sldId id="351" r:id="rId97"/>
    <p:sldId id="352" r:id="rId98"/>
    <p:sldId id="353" r:id="rId99"/>
    <p:sldId id="354" r:id="rId100"/>
    <p:sldId id="386" r:id="rId101"/>
    <p:sldId id="387" r:id="rId102"/>
    <p:sldId id="388" r:id="rId103"/>
    <p:sldId id="389" r:id="rId104"/>
    <p:sldId id="357" r:id="rId105"/>
    <p:sldId id="358" r:id="rId106"/>
    <p:sldId id="359" r:id="rId107"/>
    <p:sldId id="360" r:id="rId108"/>
    <p:sldId id="362" r:id="rId109"/>
    <p:sldId id="390" r:id="rId110"/>
    <p:sldId id="391" r:id="rId111"/>
    <p:sldId id="392" r:id="rId112"/>
    <p:sldId id="393" r:id="rId113"/>
    <p:sldId id="394" r:id="rId114"/>
    <p:sldId id="395" r:id="rId115"/>
    <p:sldId id="396" r:id="rId116"/>
    <p:sldId id="397" r:id="rId117"/>
    <p:sldId id="398" r:id="rId118"/>
    <p:sldId id="399" r:id="rId119"/>
    <p:sldId id="400" r:id="rId120"/>
    <p:sldId id="401" r:id="rId121"/>
    <p:sldId id="402" r:id="rId122"/>
    <p:sldId id="404" r:id="rId123"/>
    <p:sldId id="403" r:id="rId124"/>
    <p:sldId id="405" r:id="rId125"/>
    <p:sldId id="406" r:id="rId126"/>
    <p:sldId id="411" r:id="rId127"/>
    <p:sldId id="410" r:id="rId128"/>
    <p:sldId id="409" r:id="rId129"/>
    <p:sldId id="408" r:id="rId130"/>
    <p:sldId id="407" r:id="rId131"/>
    <p:sldId id="412" r:id="rId132"/>
    <p:sldId id="413" r:id="rId133"/>
    <p:sldId id="414" r:id="rId134"/>
    <p:sldId id="415" r:id="rId135"/>
    <p:sldId id="416" r:id="rId136"/>
    <p:sldId id="301" r:id="rId137"/>
    <p:sldId id="381" r:id="rId138"/>
    <p:sldId id="304" r:id="rId1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9159" autoAdjust="0"/>
  </p:normalViewPr>
  <p:slideViewPr>
    <p:cSldViewPr snapToGrid="0">
      <p:cViewPr varScale="1">
        <p:scale>
          <a:sx n="59" d="100"/>
          <a:sy n="59" d="100"/>
        </p:scale>
        <p:origin x="1140" y="4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2" d="100"/>
          <a:sy n="52" d="100"/>
        </p:scale>
        <p:origin x="2946" y="72"/>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E407A2-3A3F-4F5E-89D8-1A14B63C87E1}" type="doc">
      <dgm:prSet loTypeId="urn:microsoft.com/office/officeart/2005/8/layout/radial4" loCatId="relationship" qsTypeId="urn:microsoft.com/office/officeart/2005/8/quickstyle/simple2" qsCatId="simple" csTypeId="urn:microsoft.com/office/officeart/2005/8/colors/accent1_2" csCatId="accent1" phldr="1"/>
      <dgm:spPr/>
      <dgm:t>
        <a:bodyPr/>
        <a:lstStyle/>
        <a:p>
          <a:endParaRPr lang="en-US"/>
        </a:p>
      </dgm:t>
    </dgm:pt>
    <dgm:pt modelId="{849100C3-5DBB-4CAF-82A3-D343A359492E}">
      <dgm:prSet/>
      <dgm:spPr/>
      <dgm:t>
        <a:bodyPr/>
        <a:lstStyle/>
        <a:p>
          <a:r>
            <a:rPr lang="en-US" dirty="0"/>
            <a:t>Thai </a:t>
          </a:r>
          <a:r>
            <a:rPr lang="en-US" dirty="0" err="1"/>
            <a:t>kỳ</a:t>
          </a:r>
          <a:r>
            <a:rPr lang="en-US" dirty="0"/>
            <a:t> </a:t>
          </a:r>
          <a:r>
            <a:rPr lang="en-US" dirty="0" err="1"/>
            <a:t>nguy</a:t>
          </a:r>
          <a:r>
            <a:rPr lang="en-US" dirty="0"/>
            <a:t> </a:t>
          </a:r>
          <a:r>
            <a:rPr lang="en-US" dirty="0" err="1"/>
            <a:t>cơ</a:t>
          </a:r>
          <a:r>
            <a:rPr lang="en-US" dirty="0"/>
            <a:t> </a:t>
          </a:r>
          <a:r>
            <a:rPr lang="en-US" dirty="0" err="1"/>
            <a:t>cao</a:t>
          </a:r>
          <a:endParaRPr lang="en-US" dirty="0"/>
        </a:p>
      </dgm:t>
    </dgm:pt>
    <dgm:pt modelId="{04D68C31-97BB-4A2E-9927-2EF4AA63F675}" type="parTrans" cxnId="{7C0036FD-73B1-49A6-BA75-0D7008D999CB}">
      <dgm:prSet/>
      <dgm:spPr/>
      <dgm:t>
        <a:bodyPr/>
        <a:lstStyle/>
        <a:p>
          <a:endParaRPr lang="en-US"/>
        </a:p>
      </dgm:t>
    </dgm:pt>
    <dgm:pt modelId="{7C590B53-F6B3-4B66-88BD-0FC75A6D6E19}" type="sibTrans" cxnId="{7C0036FD-73B1-49A6-BA75-0D7008D999CB}">
      <dgm:prSet/>
      <dgm:spPr/>
      <dgm:t>
        <a:bodyPr/>
        <a:lstStyle/>
        <a:p>
          <a:endParaRPr lang="en-US"/>
        </a:p>
      </dgm:t>
    </dgm:pt>
    <dgm:pt modelId="{96C2B3C1-652A-4F62-AD16-69079BE56FA0}">
      <dgm:prSet custT="1"/>
      <dgm:spPr/>
      <dgm:t>
        <a:bodyPr/>
        <a:lstStyle/>
        <a:p>
          <a:r>
            <a:rPr lang="en-US" sz="1900" dirty="0" err="1">
              <a:latin typeface="Arial" panose="020B0604020202020204" pitchFamily="34" charset="0"/>
              <a:ea typeface="Tahoma" panose="020B0604030504040204" pitchFamily="34" charset="0"/>
              <a:cs typeface="Arial" panose="020B0604020202020204" pitchFamily="34" charset="0"/>
            </a:rPr>
            <a:t>Nhóm</a:t>
          </a:r>
          <a:r>
            <a:rPr lang="en-US" sz="1900" dirty="0">
              <a:latin typeface="Arial" panose="020B0604020202020204" pitchFamily="34" charset="0"/>
              <a:ea typeface="Tahoma" panose="020B0604030504040204" pitchFamily="34" charset="0"/>
              <a:cs typeface="Arial" panose="020B0604020202020204" pitchFamily="34" charset="0"/>
            </a:rPr>
            <a:t> </a:t>
          </a:r>
          <a:r>
            <a:rPr lang="en-US" sz="1900" dirty="0" err="1">
              <a:latin typeface="Arial" panose="020B0604020202020204" pitchFamily="34" charset="0"/>
              <a:ea typeface="Tahoma" panose="020B0604030504040204" pitchFamily="34" charset="0"/>
              <a:cs typeface="Arial" panose="020B0604020202020204" pitchFamily="34" charset="0"/>
            </a:rPr>
            <a:t>nguy</a:t>
          </a:r>
          <a:r>
            <a:rPr lang="en-US" sz="1900" dirty="0">
              <a:latin typeface="Arial" panose="020B0604020202020204" pitchFamily="34" charset="0"/>
              <a:ea typeface="Tahoma" panose="020B0604030504040204" pitchFamily="34" charset="0"/>
              <a:cs typeface="Arial" panose="020B0604020202020204" pitchFamily="34" charset="0"/>
            </a:rPr>
            <a:t> </a:t>
          </a:r>
          <a:r>
            <a:rPr lang="en-US" sz="1900" dirty="0" err="1">
              <a:latin typeface="Arial" panose="020B0604020202020204" pitchFamily="34" charset="0"/>
              <a:ea typeface="Tahoma" panose="020B0604030504040204" pitchFamily="34" charset="0"/>
              <a:cs typeface="Arial" panose="020B0604020202020204" pitchFamily="34" charset="0"/>
            </a:rPr>
            <a:t>cơ</a:t>
          </a:r>
          <a:r>
            <a:rPr lang="en-US" sz="1900" dirty="0">
              <a:latin typeface="Arial" panose="020B0604020202020204" pitchFamily="34" charset="0"/>
              <a:ea typeface="Tahoma" panose="020B0604030504040204" pitchFamily="34" charset="0"/>
              <a:cs typeface="Arial" panose="020B0604020202020204" pitchFamily="34" charset="0"/>
            </a:rPr>
            <a:t> </a:t>
          </a:r>
          <a:r>
            <a:rPr lang="en-US" sz="1900" dirty="0" err="1">
              <a:latin typeface="Arial" panose="020B0604020202020204" pitchFamily="34" charset="0"/>
              <a:ea typeface="Tahoma" panose="020B0604030504040204" pitchFamily="34" charset="0"/>
              <a:cs typeface="Arial" panose="020B0604020202020204" pitchFamily="34" charset="0"/>
            </a:rPr>
            <a:t>liên</a:t>
          </a:r>
          <a:r>
            <a:rPr lang="en-US" sz="1900" dirty="0">
              <a:latin typeface="Arial" panose="020B0604020202020204" pitchFamily="34" charset="0"/>
              <a:ea typeface="Tahoma" panose="020B0604030504040204" pitchFamily="34" charset="0"/>
              <a:cs typeface="Arial" panose="020B0604020202020204" pitchFamily="34" charset="0"/>
            </a:rPr>
            <a:t> </a:t>
          </a:r>
          <a:r>
            <a:rPr lang="en-US" sz="1900" dirty="0" err="1">
              <a:latin typeface="Arial" panose="020B0604020202020204" pitchFamily="34" charset="0"/>
              <a:ea typeface="Tahoma" panose="020B0604030504040204" pitchFamily="34" charset="0"/>
              <a:cs typeface="Arial" panose="020B0604020202020204" pitchFamily="34" charset="0"/>
            </a:rPr>
            <a:t>quan</a:t>
          </a:r>
          <a:r>
            <a:rPr lang="en-US" sz="1900" dirty="0">
              <a:latin typeface="Arial" panose="020B0604020202020204" pitchFamily="34" charset="0"/>
              <a:ea typeface="Tahoma" panose="020B0604030504040204" pitchFamily="34" charset="0"/>
              <a:cs typeface="Arial" panose="020B0604020202020204" pitchFamily="34" charset="0"/>
            </a:rPr>
            <a:t> c</a:t>
          </a:r>
          <a:r>
            <a:rPr lang="vi-VN" sz="1900" dirty="0">
              <a:latin typeface="Arial" panose="020B0604020202020204" pitchFamily="34" charset="0"/>
              <a:ea typeface="Tahoma" panose="020B0604030504040204" pitchFamily="34" charset="0"/>
              <a:cs typeface="Arial" panose="020B0604020202020204" pitchFamily="34" charset="0"/>
            </a:rPr>
            <a:t>ơ</a:t>
          </a:r>
          <a:r>
            <a:rPr lang="en-US" sz="1900" dirty="0">
              <a:latin typeface="Arial" panose="020B0604020202020204" pitchFamily="34" charset="0"/>
              <a:ea typeface="Tahoma" panose="020B0604030504040204" pitchFamily="34" charset="0"/>
              <a:cs typeface="Arial" panose="020B0604020202020204" pitchFamily="34" charset="0"/>
            </a:rPr>
            <a:t> </a:t>
          </a:r>
          <a:r>
            <a:rPr lang="en-US" sz="1900" dirty="0" err="1">
              <a:latin typeface="Arial" panose="020B0604020202020204" pitchFamily="34" charset="0"/>
              <a:ea typeface="Tahoma" panose="020B0604030504040204" pitchFamily="34" charset="0"/>
              <a:cs typeface="Arial" panose="020B0604020202020204" pitchFamily="34" charset="0"/>
            </a:rPr>
            <a:t>địa</a:t>
          </a:r>
          <a:r>
            <a:rPr lang="en-US" sz="1900" dirty="0">
              <a:latin typeface="Arial" panose="020B0604020202020204" pitchFamily="34" charset="0"/>
              <a:ea typeface="Tahoma" panose="020B0604030504040204" pitchFamily="34" charset="0"/>
              <a:cs typeface="Arial" panose="020B0604020202020204" pitchFamily="34" charset="0"/>
            </a:rPr>
            <a:t> </a:t>
          </a:r>
          <a:r>
            <a:rPr lang="en-US" sz="1900" dirty="0" err="1">
              <a:latin typeface="Arial" panose="020B0604020202020204" pitchFamily="34" charset="0"/>
              <a:ea typeface="Tahoma" panose="020B0604030504040204" pitchFamily="34" charset="0"/>
              <a:cs typeface="Arial" panose="020B0604020202020204" pitchFamily="34" charset="0"/>
            </a:rPr>
            <a:t>thai</a:t>
          </a:r>
          <a:r>
            <a:rPr lang="en-US" sz="1900" dirty="0">
              <a:latin typeface="Arial" panose="020B0604020202020204" pitchFamily="34" charset="0"/>
              <a:ea typeface="Tahoma" panose="020B0604030504040204" pitchFamily="34" charset="0"/>
              <a:cs typeface="Arial" panose="020B0604020202020204" pitchFamily="34" charset="0"/>
            </a:rPr>
            <a:t> </a:t>
          </a:r>
          <a:r>
            <a:rPr lang="en-US" sz="1900" dirty="0" err="1">
              <a:latin typeface="Arial" panose="020B0604020202020204" pitchFamily="34" charset="0"/>
              <a:ea typeface="Tahoma" panose="020B0604030504040204" pitchFamily="34" charset="0"/>
              <a:cs typeface="Arial" panose="020B0604020202020204" pitchFamily="34" charset="0"/>
            </a:rPr>
            <a:t>phụ</a:t>
          </a:r>
          <a:endParaRPr lang="en-US" sz="1900" dirty="0">
            <a:latin typeface="Arial" panose="020B0604020202020204" pitchFamily="34" charset="0"/>
            <a:ea typeface="Tahoma" panose="020B0604030504040204" pitchFamily="34" charset="0"/>
            <a:cs typeface="Arial" panose="020B0604020202020204" pitchFamily="34" charset="0"/>
          </a:endParaRPr>
        </a:p>
      </dgm:t>
    </dgm:pt>
    <dgm:pt modelId="{87090D26-5F0D-4975-946E-8A3589A9E61B}" type="parTrans" cxnId="{CA4C44F4-FBED-43F5-B322-79838BFC5407}">
      <dgm:prSet/>
      <dgm:spPr/>
      <dgm:t>
        <a:bodyPr/>
        <a:lstStyle/>
        <a:p>
          <a:endParaRPr lang="en-US"/>
        </a:p>
      </dgm:t>
    </dgm:pt>
    <dgm:pt modelId="{E1147F27-ADDE-4780-AC90-91BE144B8835}" type="sibTrans" cxnId="{CA4C44F4-FBED-43F5-B322-79838BFC5407}">
      <dgm:prSet/>
      <dgm:spPr/>
      <dgm:t>
        <a:bodyPr/>
        <a:lstStyle/>
        <a:p>
          <a:endParaRPr lang="en-US"/>
        </a:p>
      </dgm:t>
    </dgm:pt>
    <dgm:pt modelId="{37F4256A-F24F-4DB8-9496-9AB74A677D74}">
      <dgm:prSet custT="1"/>
      <dgm:spPr/>
      <dgm:t>
        <a:bodyPr/>
        <a:lstStyle/>
        <a:p>
          <a:r>
            <a:rPr lang="en-US" sz="1900" dirty="0" err="1">
              <a:latin typeface="Arial" panose="020B0604020202020204" pitchFamily="34" charset="0"/>
              <a:ea typeface="Tahoma" panose="020B0604030504040204" pitchFamily="34" charset="0"/>
              <a:cs typeface="Arial" panose="020B0604020202020204" pitchFamily="34" charset="0"/>
            </a:rPr>
            <a:t>Nhóm</a:t>
          </a:r>
          <a:r>
            <a:rPr lang="en-US" sz="1900" dirty="0">
              <a:latin typeface="Arial" panose="020B0604020202020204" pitchFamily="34" charset="0"/>
              <a:ea typeface="Tahoma" panose="020B0604030504040204" pitchFamily="34" charset="0"/>
              <a:cs typeface="Arial" panose="020B0604020202020204" pitchFamily="34" charset="0"/>
            </a:rPr>
            <a:t> </a:t>
          </a:r>
          <a:r>
            <a:rPr lang="en-US" sz="1900" dirty="0" err="1">
              <a:latin typeface="Arial" panose="020B0604020202020204" pitchFamily="34" charset="0"/>
              <a:ea typeface="Tahoma" panose="020B0604030504040204" pitchFamily="34" charset="0"/>
              <a:cs typeface="Arial" panose="020B0604020202020204" pitchFamily="34" charset="0"/>
            </a:rPr>
            <a:t>nguy</a:t>
          </a:r>
          <a:r>
            <a:rPr lang="en-US" sz="1900" dirty="0">
              <a:latin typeface="Arial" panose="020B0604020202020204" pitchFamily="34" charset="0"/>
              <a:ea typeface="Tahoma" panose="020B0604030504040204" pitchFamily="34" charset="0"/>
              <a:cs typeface="Arial" panose="020B0604020202020204" pitchFamily="34" charset="0"/>
            </a:rPr>
            <a:t> </a:t>
          </a:r>
          <a:r>
            <a:rPr lang="en-US" sz="1900" dirty="0" err="1">
              <a:latin typeface="Arial" panose="020B0604020202020204" pitchFamily="34" charset="0"/>
              <a:ea typeface="Tahoma" panose="020B0604030504040204" pitchFamily="34" charset="0"/>
              <a:cs typeface="Arial" panose="020B0604020202020204" pitchFamily="34" charset="0"/>
            </a:rPr>
            <a:t>cơ</a:t>
          </a:r>
          <a:r>
            <a:rPr lang="en-US" sz="1900" dirty="0">
              <a:latin typeface="Arial" panose="020B0604020202020204" pitchFamily="34" charset="0"/>
              <a:ea typeface="Tahoma" panose="020B0604030504040204" pitchFamily="34" charset="0"/>
              <a:cs typeface="Arial" panose="020B0604020202020204" pitchFamily="34" charset="0"/>
            </a:rPr>
            <a:t> </a:t>
          </a:r>
          <a:r>
            <a:rPr lang="en-US" sz="1900" dirty="0" err="1">
              <a:latin typeface="Arial" panose="020B0604020202020204" pitchFamily="34" charset="0"/>
              <a:ea typeface="Tahoma" panose="020B0604030504040204" pitchFamily="34" charset="0"/>
              <a:cs typeface="Arial" panose="020B0604020202020204" pitchFamily="34" charset="0"/>
            </a:rPr>
            <a:t>bệnh</a:t>
          </a:r>
          <a:r>
            <a:rPr lang="en-US" sz="1900" dirty="0">
              <a:latin typeface="Arial" panose="020B0604020202020204" pitchFamily="34" charset="0"/>
              <a:ea typeface="Tahoma" panose="020B0604030504040204" pitchFamily="34" charset="0"/>
              <a:cs typeface="Arial" panose="020B0604020202020204" pitchFamily="34" charset="0"/>
            </a:rPr>
            <a:t> </a:t>
          </a:r>
          <a:r>
            <a:rPr lang="en-US" sz="1900" dirty="0" err="1">
              <a:latin typeface="Arial" panose="020B0604020202020204" pitchFamily="34" charset="0"/>
              <a:ea typeface="Tahoma" panose="020B0604030504040204" pitchFamily="34" charset="0"/>
              <a:cs typeface="Arial" panose="020B0604020202020204" pitchFamily="34" charset="0"/>
            </a:rPr>
            <a:t>lý</a:t>
          </a:r>
          <a:r>
            <a:rPr lang="en-US" sz="1900" dirty="0">
              <a:latin typeface="Arial" panose="020B0604020202020204" pitchFamily="34" charset="0"/>
              <a:ea typeface="Tahoma" panose="020B0604030504040204" pitchFamily="34" charset="0"/>
              <a:cs typeface="Arial" panose="020B0604020202020204" pitchFamily="34" charset="0"/>
            </a:rPr>
            <a:t> </a:t>
          </a:r>
          <a:r>
            <a:rPr lang="en-US" sz="1900" dirty="0" err="1">
              <a:latin typeface="Arial" panose="020B0604020202020204" pitchFamily="34" charset="0"/>
              <a:ea typeface="Tahoma" panose="020B0604030504040204" pitchFamily="34" charset="0"/>
              <a:cs typeface="Arial" panose="020B0604020202020204" pitchFamily="34" charset="0"/>
            </a:rPr>
            <a:t>của</a:t>
          </a:r>
          <a:r>
            <a:rPr lang="en-US" sz="1900" dirty="0">
              <a:latin typeface="Arial" panose="020B0604020202020204" pitchFamily="34" charset="0"/>
              <a:ea typeface="Tahoma" panose="020B0604030504040204" pitchFamily="34" charset="0"/>
              <a:cs typeface="Arial" panose="020B0604020202020204" pitchFamily="34" charset="0"/>
            </a:rPr>
            <a:t> </a:t>
          </a:r>
          <a:r>
            <a:rPr lang="en-US" sz="1900" dirty="0" err="1">
              <a:latin typeface="Arial" panose="020B0604020202020204" pitchFamily="34" charset="0"/>
              <a:ea typeface="Tahoma" panose="020B0604030504040204" pitchFamily="34" charset="0"/>
              <a:cs typeface="Arial" panose="020B0604020202020204" pitchFamily="34" charset="0"/>
            </a:rPr>
            <a:t>mẹ</a:t>
          </a:r>
          <a:r>
            <a:rPr lang="en-US" sz="1900" dirty="0">
              <a:latin typeface="Arial" panose="020B0604020202020204" pitchFamily="34" charset="0"/>
              <a:ea typeface="Tahoma" panose="020B0604030504040204" pitchFamily="34" charset="0"/>
              <a:cs typeface="Arial" panose="020B0604020202020204" pitchFamily="34" charset="0"/>
            </a:rPr>
            <a:t> </a:t>
          </a:r>
          <a:r>
            <a:rPr lang="en-US" sz="1900" dirty="0" err="1">
              <a:latin typeface="Arial" panose="020B0604020202020204" pitchFamily="34" charset="0"/>
              <a:ea typeface="Tahoma" panose="020B0604030504040204" pitchFamily="34" charset="0"/>
              <a:cs typeface="Arial" panose="020B0604020202020204" pitchFamily="34" charset="0"/>
            </a:rPr>
            <a:t>trước</a:t>
          </a:r>
          <a:r>
            <a:rPr lang="en-US" sz="1900" dirty="0">
              <a:latin typeface="Arial" panose="020B0604020202020204" pitchFamily="34" charset="0"/>
              <a:ea typeface="Tahoma" panose="020B0604030504040204" pitchFamily="34" charset="0"/>
              <a:cs typeface="Arial" panose="020B0604020202020204" pitchFamily="34" charset="0"/>
            </a:rPr>
            <a:t> </a:t>
          </a:r>
          <a:r>
            <a:rPr lang="en-US" sz="1900" err="1">
              <a:latin typeface="Arial" panose="020B0604020202020204" pitchFamily="34" charset="0"/>
              <a:ea typeface="Tahoma" panose="020B0604030504040204" pitchFamily="34" charset="0"/>
              <a:cs typeface="Arial" panose="020B0604020202020204" pitchFamily="34" charset="0"/>
            </a:rPr>
            <a:t>thai</a:t>
          </a:r>
          <a:r>
            <a:rPr lang="en-US" sz="1900">
              <a:latin typeface="Arial" panose="020B0604020202020204" pitchFamily="34" charset="0"/>
              <a:ea typeface="Tahoma" panose="020B0604030504040204" pitchFamily="34" charset="0"/>
              <a:cs typeface="Arial" panose="020B0604020202020204" pitchFamily="34" charset="0"/>
            </a:rPr>
            <a:t> kỳ</a:t>
          </a:r>
          <a:endParaRPr lang="en-US" sz="1900" dirty="0">
            <a:latin typeface="Arial" panose="020B0604020202020204" pitchFamily="34" charset="0"/>
            <a:ea typeface="Tahoma" panose="020B0604030504040204" pitchFamily="34" charset="0"/>
            <a:cs typeface="Arial" panose="020B0604020202020204" pitchFamily="34" charset="0"/>
          </a:endParaRPr>
        </a:p>
      </dgm:t>
    </dgm:pt>
    <dgm:pt modelId="{7D788D39-2FD4-49E7-9B2F-EC48074232C5}" type="parTrans" cxnId="{967A1BBB-D78F-4EC5-B34A-D443835573D4}">
      <dgm:prSet/>
      <dgm:spPr/>
      <dgm:t>
        <a:bodyPr/>
        <a:lstStyle/>
        <a:p>
          <a:endParaRPr lang="en-US"/>
        </a:p>
      </dgm:t>
    </dgm:pt>
    <dgm:pt modelId="{FF6C75AC-922F-46BE-B13D-B50C5FFFFE8F}" type="sibTrans" cxnId="{967A1BBB-D78F-4EC5-B34A-D443835573D4}">
      <dgm:prSet/>
      <dgm:spPr/>
      <dgm:t>
        <a:bodyPr/>
        <a:lstStyle/>
        <a:p>
          <a:endParaRPr lang="en-US"/>
        </a:p>
      </dgm:t>
    </dgm:pt>
    <dgm:pt modelId="{12ADEF76-CD92-46D7-985D-FE30A428B8F5}">
      <dgm:prSet custT="1"/>
      <dgm:spPr/>
      <dgm:t>
        <a:bodyPr/>
        <a:lstStyle/>
        <a:p>
          <a:r>
            <a:rPr lang="en-US" sz="1900" dirty="0" err="1">
              <a:latin typeface="Arial" panose="020B0604020202020204" pitchFamily="34" charset="0"/>
              <a:cs typeface="Arial" panose="020B0604020202020204" pitchFamily="34" charset="0"/>
            </a:rPr>
            <a:t>Nhóm</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nguy</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cơ</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liên</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quan</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tiền</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sử</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thai</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sản</a:t>
          </a:r>
          <a:endParaRPr lang="en-US" sz="1900" dirty="0">
            <a:latin typeface="Arial" panose="020B0604020202020204" pitchFamily="34" charset="0"/>
            <a:cs typeface="Arial" panose="020B0604020202020204" pitchFamily="34" charset="0"/>
          </a:endParaRPr>
        </a:p>
      </dgm:t>
    </dgm:pt>
    <dgm:pt modelId="{E110C49D-EDFD-4997-B1CA-3C496150AA09}" type="parTrans" cxnId="{EA382599-EA1C-4FC5-A9C4-E84FCB95C765}">
      <dgm:prSet/>
      <dgm:spPr/>
      <dgm:t>
        <a:bodyPr/>
        <a:lstStyle/>
        <a:p>
          <a:endParaRPr lang="en-US"/>
        </a:p>
      </dgm:t>
    </dgm:pt>
    <dgm:pt modelId="{91533CBD-913B-46D9-BED1-F1727B0284C1}" type="sibTrans" cxnId="{EA382599-EA1C-4FC5-A9C4-E84FCB95C765}">
      <dgm:prSet/>
      <dgm:spPr/>
      <dgm:t>
        <a:bodyPr/>
        <a:lstStyle/>
        <a:p>
          <a:endParaRPr lang="en-US"/>
        </a:p>
      </dgm:t>
    </dgm:pt>
    <dgm:pt modelId="{A1A76F0C-D101-4D10-92B9-0780343C1EE3}">
      <dgm:prSet custT="1"/>
      <dgm:spPr/>
      <dgm:t>
        <a:bodyPr/>
        <a:lstStyle/>
        <a:p>
          <a:r>
            <a:rPr lang="vi-VN" sz="1900" dirty="0">
              <a:latin typeface="Arial" panose="020B0604020202020204" pitchFamily="34" charset="0"/>
              <a:cs typeface="Arial" panose="020B0604020202020204" pitchFamily="34" charset="0"/>
            </a:rPr>
            <a:t>Các yếu tố bất thường trong kỳ thai này </a:t>
          </a:r>
          <a:endParaRPr lang="en-US" sz="1900" dirty="0">
            <a:latin typeface="Arial" panose="020B0604020202020204" pitchFamily="34" charset="0"/>
            <a:cs typeface="Arial" panose="020B0604020202020204" pitchFamily="34" charset="0"/>
          </a:endParaRPr>
        </a:p>
      </dgm:t>
    </dgm:pt>
    <dgm:pt modelId="{307294B2-9060-43C1-9130-ACABA52E30EA}" type="parTrans" cxnId="{1496E78F-E1FD-47A3-98A7-BA10F4837C67}">
      <dgm:prSet/>
      <dgm:spPr/>
      <dgm:t>
        <a:bodyPr/>
        <a:lstStyle/>
        <a:p>
          <a:endParaRPr lang="en-US"/>
        </a:p>
      </dgm:t>
    </dgm:pt>
    <dgm:pt modelId="{27D722EA-FB28-4167-A621-B6548B00376C}" type="sibTrans" cxnId="{1496E78F-E1FD-47A3-98A7-BA10F4837C67}">
      <dgm:prSet/>
      <dgm:spPr/>
      <dgm:t>
        <a:bodyPr/>
        <a:lstStyle/>
        <a:p>
          <a:endParaRPr lang="en-US"/>
        </a:p>
      </dgm:t>
    </dgm:pt>
    <dgm:pt modelId="{FFBEF095-132B-4593-8684-5BF0062FCE5B}">
      <dgm:prSet custT="1"/>
      <dgm:spPr/>
      <dgm:t>
        <a:bodyPr/>
        <a:lstStyle/>
        <a:p>
          <a:r>
            <a:rPr lang="vi-VN" sz="1900" dirty="0">
              <a:latin typeface="+mn-lt"/>
            </a:rPr>
            <a:t>Nhóm nguy cơ </a:t>
          </a:r>
          <a:r>
            <a:rPr lang="en-US" sz="1900" dirty="0" err="1">
              <a:latin typeface="Arial" panose="020B0604020202020204" pitchFamily="34" charset="0"/>
              <a:cs typeface="Arial" panose="020B0604020202020204" pitchFamily="34" charset="0"/>
            </a:rPr>
            <a:t>liên</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quan</a:t>
          </a:r>
          <a:r>
            <a:rPr lang="en-US" sz="1900" dirty="0">
              <a:latin typeface="Arial" panose="020B0604020202020204" pitchFamily="34" charset="0"/>
              <a:cs typeface="Arial" panose="020B0604020202020204" pitchFamily="34" charset="0"/>
            </a:rPr>
            <a:t> </a:t>
          </a:r>
          <a:r>
            <a:rPr lang="vi-VN" sz="1900" dirty="0">
              <a:latin typeface="+mn-lt"/>
            </a:rPr>
            <a:t>yếu tố xã hội </a:t>
          </a:r>
          <a:endParaRPr lang="en-US" sz="1900" dirty="0">
            <a:latin typeface="+mn-lt"/>
          </a:endParaRPr>
        </a:p>
      </dgm:t>
    </dgm:pt>
    <dgm:pt modelId="{95AFB448-2BF0-43CB-93D1-3CA15C3558A4}" type="sibTrans" cxnId="{C9BA7DF2-C69A-457D-81EB-FA5D30FBA204}">
      <dgm:prSet/>
      <dgm:spPr/>
      <dgm:t>
        <a:bodyPr/>
        <a:lstStyle/>
        <a:p>
          <a:endParaRPr lang="en-US"/>
        </a:p>
      </dgm:t>
    </dgm:pt>
    <dgm:pt modelId="{C9362267-7225-4845-8DA1-9F848C2AAF49}" type="parTrans" cxnId="{C9BA7DF2-C69A-457D-81EB-FA5D30FBA204}">
      <dgm:prSet/>
      <dgm:spPr/>
      <dgm:t>
        <a:bodyPr/>
        <a:lstStyle/>
        <a:p>
          <a:endParaRPr lang="en-US"/>
        </a:p>
      </dgm:t>
    </dgm:pt>
    <dgm:pt modelId="{DBD46F3A-3688-4324-BAAF-2321EF6FCE2D}" type="pres">
      <dgm:prSet presAssocID="{00E407A2-3A3F-4F5E-89D8-1A14B63C87E1}" presName="cycle" presStyleCnt="0">
        <dgm:presLayoutVars>
          <dgm:chMax val="1"/>
          <dgm:dir/>
          <dgm:animLvl val="ctr"/>
          <dgm:resizeHandles val="exact"/>
        </dgm:presLayoutVars>
      </dgm:prSet>
      <dgm:spPr/>
      <dgm:t>
        <a:bodyPr/>
        <a:lstStyle/>
        <a:p>
          <a:endParaRPr lang="en-US"/>
        </a:p>
      </dgm:t>
    </dgm:pt>
    <dgm:pt modelId="{0E42CC64-3914-4F75-AF1F-267F87CFF090}" type="pres">
      <dgm:prSet presAssocID="{849100C3-5DBB-4CAF-82A3-D343A359492E}" presName="centerShape" presStyleLbl="node0" presStyleIdx="0" presStyleCnt="1"/>
      <dgm:spPr/>
      <dgm:t>
        <a:bodyPr/>
        <a:lstStyle/>
        <a:p>
          <a:endParaRPr lang="en-US"/>
        </a:p>
      </dgm:t>
    </dgm:pt>
    <dgm:pt modelId="{E9BA7FD5-0417-470B-BC46-CA002E673E65}" type="pres">
      <dgm:prSet presAssocID="{87090D26-5F0D-4975-946E-8A3589A9E61B}" presName="parTrans" presStyleLbl="bgSibTrans2D1" presStyleIdx="0" presStyleCnt="5"/>
      <dgm:spPr/>
      <dgm:t>
        <a:bodyPr/>
        <a:lstStyle/>
        <a:p>
          <a:endParaRPr lang="en-US"/>
        </a:p>
      </dgm:t>
    </dgm:pt>
    <dgm:pt modelId="{E93D5804-D3AE-4250-B0CB-025EF1AFC20F}" type="pres">
      <dgm:prSet presAssocID="{96C2B3C1-652A-4F62-AD16-69079BE56FA0}" presName="node" presStyleLbl="node1" presStyleIdx="0" presStyleCnt="5">
        <dgm:presLayoutVars>
          <dgm:bulletEnabled val="1"/>
        </dgm:presLayoutVars>
      </dgm:prSet>
      <dgm:spPr/>
      <dgm:t>
        <a:bodyPr/>
        <a:lstStyle/>
        <a:p>
          <a:endParaRPr lang="en-US"/>
        </a:p>
      </dgm:t>
    </dgm:pt>
    <dgm:pt modelId="{C9BCED2F-48A7-4972-8C4E-72676909A30A}" type="pres">
      <dgm:prSet presAssocID="{7D788D39-2FD4-49E7-9B2F-EC48074232C5}" presName="parTrans" presStyleLbl="bgSibTrans2D1" presStyleIdx="1" presStyleCnt="5" custLinFactNeighborX="12101" custLinFactNeighborY="14656"/>
      <dgm:spPr/>
      <dgm:t>
        <a:bodyPr/>
        <a:lstStyle/>
        <a:p>
          <a:endParaRPr lang="en-US"/>
        </a:p>
      </dgm:t>
    </dgm:pt>
    <dgm:pt modelId="{75D6F4F9-ED7F-47F7-A604-DA7635F45BFD}" type="pres">
      <dgm:prSet presAssocID="{37F4256A-F24F-4DB8-9496-9AB74A677D74}" presName="node" presStyleLbl="node1" presStyleIdx="1" presStyleCnt="5">
        <dgm:presLayoutVars>
          <dgm:bulletEnabled val="1"/>
        </dgm:presLayoutVars>
      </dgm:prSet>
      <dgm:spPr/>
      <dgm:t>
        <a:bodyPr/>
        <a:lstStyle/>
        <a:p>
          <a:endParaRPr lang="en-US"/>
        </a:p>
      </dgm:t>
    </dgm:pt>
    <dgm:pt modelId="{C2ADAFED-1DBF-40FE-9A54-E227B8974932}" type="pres">
      <dgm:prSet presAssocID="{C9362267-7225-4845-8DA1-9F848C2AAF49}" presName="parTrans" presStyleLbl="bgSibTrans2D1" presStyleIdx="2" presStyleCnt="5" custLinFactNeighborX="-1714" custLinFactNeighborY="33051"/>
      <dgm:spPr/>
      <dgm:t>
        <a:bodyPr/>
        <a:lstStyle/>
        <a:p>
          <a:endParaRPr lang="en-US"/>
        </a:p>
      </dgm:t>
    </dgm:pt>
    <dgm:pt modelId="{B68C3CC1-7972-47CC-8C77-49F57AB7551F}" type="pres">
      <dgm:prSet presAssocID="{FFBEF095-132B-4593-8684-5BF0062FCE5B}" presName="node" presStyleLbl="node1" presStyleIdx="2" presStyleCnt="5">
        <dgm:presLayoutVars>
          <dgm:bulletEnabled val="1"/>
        </dgm:presLayoutVars>
      </dgm:prSet>
      <dgm:spPr/>
      <dgm:t>
        <a:bodyPr/>
        <a:lstStyle/>
        <a:p>
          <a:endParaRPr lang="en-US"/>
        </a:p>
      </dgm:t>
    </dgm:pt>
    <dgm:pt modelId="{138319FE-90B6-409B-BAFA-FFBC9162863A}" type="pres">
      <dgm:prSet presAssocID="{E110C49D-EDFD-4997-B1CA-3C496150AA09}" presName="parTrans" presStyleLbl="bgSibTrans2D1" presStyleIdx="3" presStyleCnt="5" custLinFactNeighborX="-1489" custLinFactNeighborY="28532"/>
      <dgm:spPr/>
      <dgm:t>
        <a:bodyPr/>
        <a:lstStyle/>
        <a:p>
          <a:endParaRPr lang="en-US"/>
        </a:p>
      </dgm:t>
    </dgm:pt>
    <dgm:pt modelId="{02FA6329-FC94-43EC-86CB-6662DFF20516}" type="pres">
      <dgm:prSet presAssocID="{12ADEF76-CD92-46D7-985D-FE30A428B8F5}" presName="node" presStyleLbl="node1" presStyleIdx="3" presStyleCnt="5">
        <dgm:presLayoutVars>
          <dgm:bulletEnabled val="1"/>
        </dgm:presLayoutVars>
      </dgm:prSet>
      <dgm:spPr/>
      <dgm:t>
        <a:bodyPr/>
        <a:lstStyle/>
        <a:p>
          <a:endParaRPr lang="en-US"/>
        </a:p>
      </dgm:t>
    </dgm:pt>
    <dgm:pt modelId="{D2997A32-6FC8-4FBB-94F5-8C2DD632A604}" type="pres">
      <dgm:prSet presAssocID="{307294B2-9060-43C1-9130-ACABA52E30EA}" presName="parTrans" presStyleLbl="bgSibTrans2D1" presStyleIdx="4" presStyleCnt="5" custLinFactNeighborX="-8602" custLinFactNeighborY="-1941"/>
      <dgm:spPr/>
      <dgm:t>
        <a:bodyPr/>
        <a:lstStyle/>
        <a:p>
          <a:endParaRPr lang="en-US"/>
        </a:p>
      </dgm:t>
    </dgm:pt>
    <dgm:pt modelId="{FF09A7DD-E83E-4045-B750-F86E8EC37DB0}" type="pres">
      <dgm:prSet presAssocID="{A1A76F0C-D101-4D10-92B9-0780343C1EE3}" presName="node" presStyleLbl="node1" presStyleIdx="4" presStyleCnt="5">
        <dgm:presLayoutVars>
          <dgm:bulletEnabled val="1"/>
        </dgm:presLayoutVars>
      </dgm:prSet>
      <dgm:spPr/>
      <dgm:t>
        <a:bodyPr/>
        <a:lstStyle/>
        <a:p>
          <a:endParaRPr lang="en-US"/>
        </a:p>
      </dgm:t>
    </dgm:pt>
  </dgm:ptLst>
  <dgm:cxnLst>
    <dgm:cxn modelId="{CA4C44F4-FBED-43F5-B322-79838BFC5407}" srcId="{849100C3-5DBB-4CAF-82A3-D343A359492E}" destId="{96C2B3C1-652A-4F62-AD16-69079BE56FA0}" srcOrd="0" destOrd="0" parTransId="{87090D26-5F0D-4975-946E-8A3589A9E61B}" sibTransId="{E1147F27-ADDE-4780-AC90-91BE144B8835}"/>
    <dgm:cxn modelId="{A3D34278-F80E-4E2F-9F57-A130D3E3EB1E}" type="presOf" srcId="{96C2B3C1-652A-4F62-AD16-69079BE56FA0}" destId="{E93D5804-D3AE-4250-B0CB-025EF1AFC20F}" srcOrd="0" destOrd="0" presId="urn:microsoft.com/office/officeart/2005/8/layout/radial4"/>
    <dgm:cxn modelId="{8E257BD4-A888-454F-AF59-3B642948432F}" type="presOf" srcId="{E110C49D-EDFD-4997-B1CA-3C496150AA09}" destId="{138319FE-90B6-409B-BAFA-FFBC9162863A}" srcOrd="0" destOrd="0" presId="urn:microsoft.com/office/officeart/2005/8/layout/radial4"/>
    <dgm:cxn modelId="{4B36B2C1-3CA6-434B-8F29-1CD45D91F3D7}" type="presOf" srcId="{849100C3-5DBB-4CAF-82A3-D343A359492E}" destId="{0E42CC64-3914-4F75-AF1F-267F87CFF090}" srcOrd="0" destOrd="0" presId="urn:microsoft.com/office/officeart/2005/8/layout/radial4"/>
    <dgm:cxn modelId="{7C0036FD-73B1-49A6-BA75-0D7008D999CB}" srcId="{00E407A2-3A3F-4F5E-89D8-1A14B63C87E1}" destId="{849100C3-5DBB-4CAF-82A3-D343A359492E}" srcOrd="0" destOrd="0" parTransId="{04D68C31-97BB-4A2E-9927-2EF4AA63F675}" sibTransId="{7C590B53-F6B3-4B66-88BD-0FC75A6D6E19}"/>
    <dgm:cxn modelId="{B95FA621-D52E-4504-BF42-9A24E0899FA5}" type="presOf" srcId="{C9362267-7225-4845-8DA1-9F848C2AAF49}" destId="{C2ADAFED-1DBF-40FE-9A54-E227B8974932}" srcOrd="0" destOrd="0" presId="urn:microsoft.com/office/officeart/2005/8/layout/radial4"/>
    <dgm:cxn modelId="{E94C7258-D8DF-4220-8F03-4BA8A3CD9198}" type="presOf" srcId="{12ADEF76-CD92-46D7-985D-FE30A428B8F5}" destId="{02FA6329-FC94-43EC-86CB-6662DFF20516}" srcOrd="0" destOrd="0" presId="urn:microsoft.com/office/officeart/2005/8/layout/radial4"/>
    <dgm:cxn modelId="{EA382599-EA1C-4FC5-A9C4-E84FCB95C765}" srcId="{849100C3-5DBB-4CAF-82A3-D343A359492E}" destId="{12ADEF76-CD92-46D7-985D-FE30A428B8F5}" srcOrd="3" destOrd="0" parTransId="{E110C49D-EDFD-4997-B1CA-3C496150AA09}" sibTransId="{91533CBD-913B-46D9-BED1-F1727B0284C1}"/>
    <dgm:cxn modelId="{967A1BBB-D78F-4EC5-B34A-D443835573D4}" srcId="{849100C3-5DBB-4CAF-82A3-D343A359492E}" destId="{37F4256A-F24F-4DB8-9496-9AB74A677D74}" srcOrd="1" destOrd="0" parTransId="{7D788D39-2FD4-49E7-9B2F-EC48074232C5}" sibTransId="{FF6C75AC-922F-46BE-B13D-B50C5FFFFE8F}"/>
    <dgm:cxn modelId="{72349149-3F11-4B90-A970-FCAF9E164DE9}" type="presOf" srcId="{00E407A2-3A3F-4F5E-89D8-1A14B63C87E1}" destId="{DBD46F3A-3688-4324-BAAF-2321EF6FCE2D}" srcOrd="0" destOrd="0" presId="urn:microsoft.com/office/officeart/2005/8/layout/radial4"/>
    <dgm:cxn modelId="{41C624AC-33B8-4B81-8055-7FAFDA8DDB16}" type="presOf" srcId="{7D788D39-2FD4-49E7-9B2F-EC48074232C5}" destId="{C9BCED2F-48A7-4972-8C4E-72676909A30A}" srcOrd="0" destOrd="0" presId="urn:microsoft.com/office/officeart/2005/8/layout/radial4"/>
    <dgm:cxn modelId="{C9BA7DF2-C69A-457D-81EB-FA5D30FBA204}" srcId="{849100C3-5DBB-4CAF-82A3-D343A359492E}" destId="{FFBEF095-132B-4593-8684-5BF0062FCE5B}" srcOrd="2" destOrd="0" parTransId="{C9362267-7225-4845-8DA1-9F848C2AAF49}" sibTransId="{95AFB448-2BF0-43CB-93D1-3CA15C3558A4}"/>
    <dgm:cxn modelId="{EA61E756-772A-4C0E-B1FB-329D2FE876B6}" type="presOf" srcId="{307294B2-9060-43C1-9130-ACABA52E30EA}" destId="{D2997A32-6FC8-4FBB-94F5-8C2DD632A604}" srcOrd="0" destOrd="0" presId="urn:microsoft.com/office/officeart/2005/8/layout/radial4"/>
    <dgm:cxn modelId="{7C48C2B4-FEEA-4A1B-A2E9-B8C1BCA81283}" type="presOf" srcId="{37F4256A-F24F-4DB8-9496-9AB74A677D74}" destId="{75D6F4F9-ED7F-47F7-A604-DA7635F45BFD}" srcOrd="0" destOrd="0" presId="urn:microsoft.com/office/officeart/2005/8/layout/radial4"/>
    <dgm:cxn modelId="{1496E78F-E1FD-47A3-98A7-BA10F4837C67}" srcId="{849100C3-5DBB-4CAF-82A3-D343A359492E}" destId="{A1A76F0C-D101-4D10-92B9-0780343C1EE3}" srcOrd="4" destOrd="0" parTransId="{307294B2-9060-43C1-9130-ACABA52E30EA}" sibTransId="{27D722EA-FB28-4167-A621-B6548B00376C}"/>
    <dgm:cxn modelId="{BDF5F13D-8966-40D2-A2C3-5813C2B6F6A7}" type="presOf" srcId="{87090D26-5F0D-4975-946E-8A3589A9E61B}" destId="{E9BA7FD5-0417-470B-BC46-CA002E673E65}" srcOrd="0" destOrd="0" presId="urn:microsoft.com/office/officeart/2005/8/layout/radial4"/>
    <dgm:cxn modelId="{4946B7C0-BF4C-45D6-A9A7-E9F7C1D66F7C}" type="presOf" srcId="{FFBEF095-132B-4593-8684-5BF0062FCE5B}" destId="{B68C3CC1-7972-47CC-8C77-49F57AB7551F}" srcOrd="0" destOrd="0" presId="urn:microsoft.com/office/officeart/2005/8/layout/radial4"/>
    <dgm:cxn modelId="{07FE6794-ACCC-4CAD-AFEA-FCD1D6043ABD}" type="presOf" srcId="{A1A76F0C-D101-4D10-92B9-0780343C1EE3}" destId="{FF09A7DD-E83E-4045-B750-F86E8EC37DB0}" srcOrd="0" destOrd="0" presId="urn:microsoft.com/office/officeart/2005/8/layout/radial4"/>
    <dgm:cxn modelId="{54C68B02-2BD5-4AF0-9D8F-69590B8C3887}" type="presParOf" srcId="{DBD46F3A-3688-4324-BAAF-2321EF6FCE2D}" destId="{0E42CC64-3914-4F75-AF1F-267F87CFF090}" srcOrd="0" destOrd="0" presId="urn:microsoft.com/office/officeart/2005/8/layout/radial4"/>
    <dgm:cxn modelId="{A1F14A0A-303C-4C0A-B0EF-78F9AA91F122}" type="presParOf" srcId="{DBD46F3A-3688-4324-BAAF-2321EF6FCE2D}" destId="{E9BA7FD5-0417-470B-BC46-CA002E673E65}" srcOrd="1" destOrd="0" presId="urn:microsoft.com/office/officeart/2005/8/layout/radial4"/>
    <dgm:cxn modelId="{D39C2B2D-2B50-4AC8-8305-E8F01AEEFA61}" type="presParOf" srcId="{DBD46F3A-3688-4324-BAAF-2321EF6FCE2D}" destId="{E93D5804-D3AE-4250-B0CB-025EF1AFC20F}" srcOrd="2" destOrd="0" presId="urn:microsoft.com/office/officeart/2005/8/layout/radial4"/>
    <dgm:cxn modelId="{FE3CFF0B-9A79-44E8-8054-A7E564C56E77}" type="presParOf" srcId="{DBD46F3A-3688-4324-BAAF-2321EF6FCE2D}" destId="{C9BCED2F-48A7-4972-8C4E-72676909A30A}" srcOrd="3" destOrd="0" presId="urn:microsoft.com/office/officeart/2005/8/layout/radial4"/>
    <dgm:cxn modelId="{5DFC7D58-B0A4-4430-AAEF-B5E9AA2CFABD}" type="presParOf" srcId="{DBD46F3A-3688-4324-BAAF-2321EF6FCE2D}" destId="{75D6F4F9-ED7F-47F7-A604-DA7635F45BFD}" srcOrd="4" destOrd="0" presId="urn:microsoft.com/office/officeart/2005/8/layout/radial4"/>
    <dgm:cxn modelId="{2C9C1827-C86A-44C4-B7EE-363B3BA1B59E}" type="presParOf" srcId="{DBD46F3A-3688-4324-BAAF-2321EF6FCE2D}" destId="{C2ADAFED-1DBF-40FE-9A54-E227B8974932}" srcOrd="5" destOrd="0" presId="urn:microsoft.com/office/officeart/2005/8/layout/radial4"/>
    <dgm:cxn modelId="{F244F8F1-DB10-41F7-9A1D-C71197FEA4B1}" type="presParOf" srcId="{DBD46F3A-3688-4324-BAAF-2321EF6FCE2D}" destId="{B68C3CC1-7972-47CC-8C77-49F57AB7551F}" srcOrd="6" destOrd="0" presId="urn:microsoft.com/office/officeart/2005/8/layout/radial4"/>
    <dgm:cxn modelId="{889172EF-7EF6-400E-9D8A-EA7883A61556}" type="presParOf" srcId="{DBD46F3A-3688-4324-BAAF-2321EF6FCE2D}" destId="{138319FE-90B6-409B-BAFA-FFBC9162863A}" srcOrd="7" destOrd="0" presId="urn:microsoft.com/office/officeart/2005/8/layout/radial4"/>
    <dgm:cxn modelId="{BB5CE021-19F8-41A8-89CF-D9A3018757FA}" type="presParOf" srcId="{DBD46F3A-3688-4324-BAAF-2321EF6FCE2D}" destId="{02FA6329-FC94-43EC-86CB-6662DFF20516}" srcOrd="8" destOrd="0" presId="urn:microsoft.com/office/officeart/2005/8/layout/radial4"/>
    <dgm:cxn modelId="{1D9DF5DE-CBC0-4437-AA5C-2244CB867ED6}" type="presParOf" srcId="{DBD46F3A-3688-4324-BAAF-2321EF6FCE2D}" destId="{D2997A32-6FC8-4FBB-94F5-8C2DD632A604}" srcOrd="9" destOrd="0" presId="urn:microsoft.com/office/officeart/2005/8/layout/radial4"/>
    <dgm:cxn modelId="{55896F16-4E2E-4201-B58F-E12562B2B0A5}" type="presParOf" srcId="{DBD46F3A-3688-4324-BAAF-2321EF6FCE2D}" destId="{FF09A7DD-E83E-4045-B750-F86E8EC37DB0}" srcOrd="10"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42CC64-3914-4F75-AF1F-267F87CFF090}">
      <dsp:nvSpPr>
        <dsp:cNvPr id="0" name=""/>
        <dsp:cNvSpPr/>
      </dsp:nvSpPr>
      <dsp:spPr>
        <a:xfrm>
          <a:off x="3151358" y="2598399"/>
          <a:ext cx="1926883" cy="192688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sz="3200" kern="1200" dirty="0"/>
            <a:t>Thai </a:t>
          </a:r>
          <a:r>
            <a:rPr lang="en-US" sz="3200" kern="1200" dirty="0" err="1"/>
            <a:t>kỳ</a:t>
          </a:r>
          <a:r>
            <a:rPr lang="en-US" sz="3200" kern="1200" dirty="0"/>
            <a:t> </a:t>
          </a:r>
          <a:r>
            <a:rPr lang="en-US" sz="3200" kern="1200" dirty="0" err="1"/>
            <a:t>nguy</a:t>
          </a:r>
          <a:r>
            <a:rPr lang="en-US" sz="3200" kern="1200" dirty="0"/>
            <a:t> </a:t>
          </a:r>
          <a:r>
            <a:rPr lang="en-US" sz="3200" kern="1200" dirty="0" err="1"/>
            <a:t>cơ</a:t>
          </a:r>
          <a:r>
            <a:rPr lang="en-US" sz="3200" kern="1200" dirty="0"/>
            <a:t> </a:t>
          </a:r>
          <a:r>
            <a:rPr lang="en-US" sz="3200" kern="1200" dirty="0" err="1"/>
            <a:t>cao</a:t>
          </a:r>
          <a:endParaRPr lang="en-US" sz="3200" kern="1200" dirty="0"/>
        </a:p>
      </dsp:txBody>
      <dsp:txXfrm>
        <a:off x="3433543" y="2880584"/>
        <a:ext cx="1362513" cy="1362513"/>
      </dsp:txXfrm>
    </dsp:sp>
    <dsp:sp modelId="{E9BA7FD5-0417-470B-BC46-CA002E673E65}">
      <dsp:nvSpPr>
        <dsp:cNvPr id="0" name=""/>
        <dsp:cNvSpPr/>
      </dsp:nvSpPr>
      <dsp:spPr>
        <a:xfrm rot="10800000">
          <a:off x="1285853" y="3287260"/>
          <a:ext cx="1762901" cy="549161"/>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E93D5804-D3AE-4250-B0CB-025EF1AFC20F}">
      <dsp:nvSpPr>
        <dsp:cNvPr id="0" name=""/>
        <dsp:cNvSpPr/>
      </dsp:nvSpPr>
      <dsp:spPr>
        <a:xfrm>
          <a:off x="370583" y="2829625"/>
          <a:ext cx="1830539" cy="14644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6195" tIns="36195" rIns="36195" bIns="36195" numCol="1" spcCol="1270" anchor="ctr" anchorCtr="0">
          <a:noAutofit/>
        </a:bodyPr>
        <a:lstStyle/>
        <a:p>
          <a:pPr lvl="0" algn="ctr" defTabSz="844550">
            <a:lnSpc>
              <a:spcPct val="90000"/>
            </a:lnSpc>
            <a:spcBef>
              <a:spcPct val="0"/>
            </a:spcBef>
            <a:spcAft>
              <a:spcPct val="35000"/>
            </a:spcAft>
          </a:pPr>
          <a:r>
            <a:rPr lang="en-US" sz="1900" kern="1200" dirty="0" err="1">
              <a:latin typeface="Arial" panose="020B0604020202020204" pitchFamily="34" charset="0"/>
              <a:ea typeface="Tahoma" panose="020B0604030504040204" pitchFamily="34" charset="0"/>
              <a:cs typeface="Arial" panose="020B0604020202020204" pitchFamily="34" charset="0"/>
            </a:rPr>
            <a:t>Nhóm</a:t>
          </a:r>
          <a:r>
            <a:rPr lang="en-US" sz="1900" kern="1200" dirty="0">
              <a:latin typeface="Arial" panose="020B0604020202020204" pitchFamily="34" charset="0"/>
              <a:ea typeface="Tahoma" panose="020B0604030504040204" pitchFamily="34" charset="0"/>
              <a:cs typeface="Arial" panose="020B0604020202020204" pitchFamily="34" charset="0"/>
            </a:rPr>
            <a:t> </a:t>
          </a:r>
          <a:r>
            <a:rPr lang="en-US" sz="1900" kern="1200" dirty="0" err="1">
              <a:latin typeface="Arial" panose="020B0604020202020204" pitchFamily="34" charset="0"/>
              <a:ea typeface="Tahoma" panose="020B0604030504040204" pitchFamily="34" charset="0"/>
              <a:cs typeface="Arial" panose="020B0604020202020204" pitchFamily="34" charset="0"/>
            </a:rPr>
            <a:t>nguy</a:t>
          </a:r>
          <a:r>
            <a:rPr lang="en-US" sz="1900" kern="1200" dirty="0">
              <a:latin typeface="Arial" panose="020B0604020202020204" pitchFamily="34" charset="0"/>
              <a:ea typeface="Tahoma" panose="020B0604030504040204" pitchFamily="34" charset="0"/>
              <a:cs typeface="Arial" panose="020B0604020202020204" pitchFamily="34" charset="0"/>
            </a:rPr>
            <a:t> </a:t>
          </a:r>
          <a:r>
            <a:rPr lang="en-US" sz="1900" kern="1200" dirty="0" err="1">
              <a:latin typeface="Arial" panose="020B0604020202020204" pitchFamily="34" charset="0"/>
              <a:ea typeface="Tahoma" panose="020B0604030504040204" pitchFamily="34" charset="0"/>
              <a:cs typeface="Arial" panose="020B0604020202020204" pitchFamily="34" charset="0"/>
            </a:rPr>
            <a:t>cơ</a:t>
          </a:r>
          <a:r>
            <a:rPr lang="en-US" sz="1900" kern="1200" dirty="0">
              <a:latin typeface="Arial" panose="020B0604020202020204" pitchFamily="34" charset="0"/>
              <a:ea typeface="Tahoma" panose="020B0604030504040204" pitchFamily="34" charset="0"/>
              <a:cs typeface="Arial" panose="020B0604020202020204" pitchFamily="34" charset="0"/>
            </a:rPr>
            <a:t> </a:t>
          </a:r>
          <a:r>
            <a:rPr lang="en-US" sz="1900" kern="1200" dirty="0" err="1">
              <a:latin typeface="Arial" panose="020B0604020202020204" pitchFamily="34" charset="0"/>
              <a:ea typeface="Tahoma" panose="020B0604030504040204" pitchFamily="34" charset="0"/>
              <a:cs typeface="Arial" panose="020B0604020202020204" pitchFamily="34" charset="0"/>
            </a:rPr>
            <a:t>liên</a:t>
          </a:r>
          <a:r>
            <a:rPr lang="en-US" sz="1900" kern="1200" dirty="0">
              <a:latin typeface="Arial" panose="020B0604020202020204" pitchFamily="34" charset="0"/>
              <a:ea typeface="Tahoma" panose="020B0604030504040204" pitchFamily="34" charset="0"/>
              <a:cs typeface="Arial" panose="020B0604020202020204" pitchFamily="34" charset="0"/>
            </a:rPr>
            <a:t> </a:t>
          </a:r>
          <a:r>
            <a:rPr lang="en-US" sz="1900" kern="1200" dirty="0" err="1">
              <a:latin typeface="Arial" panose="020B0604020202020204" pitchFamily="34" charset="0"/>
              <a:ea typeface="Tahoma" panose="020B0604030504040204" pitchFamily="34" charset="0"/>
              <a:cs typeface="Arial" panose="020B0604020202020204" pitchFamily="34" charset="0"/>
            </a:rPr>
            <a:t>quan</a:t>
          </a:r>
          <a:r>
            <a:rPr lang="en-US" sz="1900" kern="1200" dirty="0">
              <a:latin typeface="Arial" panose="020B0604020202020204" pitchFamily="34" charset="0"/>
              <a:ea typeface="Tahoma" panose="020B0604030504040204" pitchFamily="34" charset="0"/>
              <a:cs typeface="Arial" panose="020B0604020202020204" pitchFamily="34" charset="0"/>
            </a:rPr>
            <a:t> c</a:t>
          </a:r>
          <a:r>
            <a:rPr lang="vi-VN" sz="1900" kern="1200" dirty="0">
              <a:latin typeface="Arial" panose="020B0604020202020204" pitchFamily="34" charset="0"/>
              <a:ea typeface="Tahoma" panose="020B0604030504040204" pitchFamily="34" charset="0"/>
              <a:cs typeface="Arial" panose="020B0604020202020204" pitchFamily="34" charset="0"/>
            </a:rPr>
            <a:t>ơ</a:t>
          </a:r>
          <a:r>
            <a:rPr lang="en-US" sz="1900" kern="1200" dirty="0">
              <a:latin typeface="Arial" panose="020B0604020202020204" pitchFamily="34" charset="0"/>
              <a:ea typeface="Tahoma" panose="020B0604030504040204" pitchFamily="34" charset="0"/>
              <a:cs typeface="Arial" panose="020B0604020202020204" pitchFamily="34" charset="0"/>
            </a:rPr>
            <a:t> </a:t>
          </a:r>
          <a:r>
            <a:rPr lang="en-US" sz="1900" kern="1200" dirty="0" err="1">
              <a:latin typeface="Arial" panose="020B0604020202020204" pitchFamily="34" charset="0"/>
              <a:ea typeface="Tahoma" panose="020B0604030504040204" pitchFamily="34" charset="0"/>
              <a:cs typeface="Arial" panose="020B0604020202020204" pitchFamily="34" charset="0"/>
            </a:rPr>
            <a:t>địa</a:t>
          </a:r>
          <a:r>
            <a:rPr lang="en-US" sz="1900" kern="1200" dirty="0">
              <a:latin typeface="Arial" panose="020B0604020202020204" pitchFamily="34" charset="0"/>
              <a:ea typeface="Tahoma" panose="020B0604030504040204" pitchFamily="34" charset="0"/>
              <a:cs typeface="Arial" panose="020B0604020202020204" pitchFamily="34" charset="0"/>
            </a:rPr>
            <a:t> </a:t>
          </a:r>
          <a:r>
            <a:rPr lang="en-US" sz="1900" kern="1200" dirty="0" err="1">
              <a:latin typeface="Arial" panose="020B0604020202020204" pitchFamily="34" charset="0"/>
              <a:ea typeface="Tahoma" panose="020B0604030504040204" pitchFamily="34" charset="0"/>
              <a:cs typeface="Arial" panose="020B0604020202020204" pitchFamily="34" charset="0"/>
            </a:rPr>
            <a:t>thai</a:t>
          </a:r>
          <a:r>
            <a:rPr lang="en-US" sz="1900" kern="1200" dirty="0">
              <a:latin typeface="Arial" panose="020B0604020202020204" pitchFamily="34" charset="0"/>
              <a:ea typeface="Tahoma" panose="020B0604030504040204" pitchFamily="34" charset="0"/>
              <a:cs typeface="Arial" panose="020B0604020202020204" pitchFamily="34" charset="0"/>
            </a:rPr>
            <a:t> </a:t>
          </a:r>
          <a:r>
            <a:rPr lang="en-US" sz="1900" kern="1200" dirty="0" err="1">
              <a:latin typeface="Arial" panose="020B0604020202020204" pitchFamily="34" charset="0"/>
              <a:ea typeface="Tahoma" panose="020B0604030504040204" pitchFamily="34" charset="0"/>
              <a:cs typeface="Arial" panose="020B0604020202020204" pitchFamily="34" charset="0"/>
            </a:rPr>
            <a:t>phụ</a:t>
          </a:r>
          <a:endParaRPr lang="en-US" sz="1900" kern="1200" dirty="0">
            <a:latin typeface="Arial" panose="020B0604020202020204" pitchFamily="34" charset="0"/>
            <a:ea typeface="Tahoma" panose="020B0604030504040204" pitchFamily="34" charset="0"/>
            <a:cs typeface="Arial" panose="020B0604020202020204" pitchFamily="34" charset="0"/>
          </a:endParaRPr>
        </a:p>
      </dsp:txBody>
      <dsp:txXfrm>
        <a:off x="413475" y="2872517"/>
        <a:ext cx="1744755" cy="1378647"/>
      </dsp:txXfrm>
    </dsp:sp>
    <dsp:sp modelId="{C9BCED2F-48A7-4972-8C4E-72676909A30A}">
      <dsp:nvSpPr>
        <dsp:cNvPr id="0" name=""/>
        <dsp:cNvSpPr/>
      </dsp:nvSpPr>
      <dsp:spPr>
        <a:xfrm rot="13500000">
          <a:off x="2069590" y="1990658"/>
          <a:ext cx="1762901" cy="549161"/>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75D6F4F9-ED7F-47F7-A604-DA7635F45BFD}">
      <dsp:nvSpPr>
        <dsp:cNvPr id="0" name=""/>
        <dsp:cNvSpPr/>
      </dsp:nvSpPr>
      <dsp:spPr>
        <a:xfrm>
          <a:off x="1199163" y="829258"/>
          <a:ext cx="1830539" cy="14644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6195" tIns="36195" rIns="36195" bIns="36195" numCol="1" spcCol="1270" anchor="ctr" anchorCtr="0">
          <a:noAutofit/>
        </a:bodyPr>
        <a:lstStyle/>
        <a:p>
          <a:pPr lvl="0" algn="ctr" defTabSz="844550">
            <a:lnSpc>
              <a:spcPct val="90000"/>
            </a:lnSpc>
            <a:spcBef>
              <a:spcPct val="0"/>
            </a:spcBef>
            <a:spcAft>
              <a:spcPct val="35000"/>
            </a:spcAft>
          </a:pPr>
          <a:r>
            <a:rPr lang="en-US" sz="1900" kern="1200" dirty="0" err="1">
              <a:latin typeface="Arial" panose="020B0604020202020204" pitchFamily="34" charset="0"/>
              <a:ea typeface="Tahoma" panose="020B0604030504040204" pitchFamily="34" charset="0"/>
              <a:cs typeface="Arial" panose="020B0604020202020204" pitchFamily="34" charset="0"/>
            </a:rPr>
            <a:t>Nhóm</a:t>
          </a:r>
          <a:r>
            <a:rPr lang="en-US" sz="1900" kern="1200" dirty="0">
              <a:latin typeface="Arial" panose="020B0604020202020204" pitchFamily="34" charset="0"/>
              <a:ea typeface="Tahoma" panose="020B0604030504040204" pitchFamily="34" charset="0"/>
              <a:cs typeface="Arial" panose="020B0604020202020204" pitchFamily="34" charset="0"/>
            </a:rPr>
            <a:t> </a:t>
          </a:r>
          <a:r>
            <a:rPr lang="en-US" sz="1900" kern="1200" dirty="0" err="1">
              <a:latin typeface="Arial" panose="020B0604020202020204" pitchFamily="34" charset="0"/>
              <a:ea typeface="Tahoma" panose="020B0604030504040204" pitchFamily="34" charset="0"/>
              <a:cs typeface="Arial" panose="020B0604020202020204" pitchFamily="34" charset="0"/>
            </a:rPr>
            <a:t>nguy</a:t>
          </a:r>
          <a:r>
            <a:rPr lang="en-US" sz="1900" kern="1200" dirty="0">
              <a:latin typeface="Arial" panose="020B0604020202020204" pitchFamily="34" charset="0"/>
              <a:ea typeface="Tahoma" panose="020B0604030504040204" pitchFamily="34" charset="0"/>
              <a:cs typeface="Arial" panose="020B0604020202020204" pitchFamily="34" charset="0"/>
            </a:rPr>
            <a:t> </a:t>
          </a:r>
          <a:r>
            <a:rPr lang="en-US" sz="1900" kern="1200" dirty="0" err="1">
              <a:latin typeface="Arial" panose="020B0604020202020204" pitchFamily="34" charset="0"/>
              <a:ea typeface="Tahoma" panose="020B0604030504040204" pitchFamily="34" charset="0"/>
              <a:cs typeface="Arial" panose="020B0604020202020204" pitchFamily="34" charset="0"/>
            </a:rPr>
            <a:t>cơ</a:t>
          </a:r>
          <a:r>
            <a:rPr lang="en-US" sz="1900" kern="1200" dirty="0">
              <a:latin typeface="Arial" panose="020B0604020202020204" pitchFamily="34" charset="0"/>
              <a:ea typeface="Tahoma" panose="020B0604030504040204" pitchFamily="34" charset="0"/>
              <a:cs typeface="Arial" panose="020B0604020202020204" pitchFamily="34" charset="0"/>
            </a:rPr>
            <a:t> </a:t>
          </a:r>
          <a:r>
            <a:rPr lang="en-US" sz="1900" kern="1200" dirty="0" err="1">
              <a:latin typeface="Arial" panose="020B0604020202020204" pitchFamily="34" charset="0"/>
              <a:ea typeface="Tahoma" panose="020B0604030504040204" pitchFamily="34" charset="0"/>
              <a:cs typeface="Arial" panose="020B0604020202020204" pitchFamily="34" charset="0"/>
            </a:rPr>
            <a:t>bệnh</a:t>
          </a:r>
          <a:r>
            <a:rPr lang="en-US" sz="1900" kern="1200" dirty="0">
              <a:latin typeface="Arial" panose="020B0604020202020204" pitchFamily="34" charset="0"/>
              <a:ea typeface="Tahoma" panose="020B0604030504040204" pitchFamily="34" charset="0"/>
              <a:cs typeface="Arial" panose="020B0604020202020204" pitchFamily="34" charset="0"/>
            </a:rPr>
            <a:t> </a:t>
          </a:r>
          <a:r>
            <a:rPr lang="en-US" sz="1900" kern="1200" dirty="0" err="1">
              <a:latin typeface="Arial" panose="020B0604020202020204" pitchFamily="34" charset="0"/>
              <a:ea typeface="Tahoma" panose="020B0604030504040204" pitchFamily="34" charset="0"/>
              <a:cs typeface="Arial" panose="020B0604020202020204" pitchFamily="34" charset="0"/>
            </a:rPr>
            <a:t>lý</a:t>
          </a:r>
          <a:r>
            <a:rPr lang="en-US" sz="1900" kern="1200" dirty="0">
              <a:latin typeface="Arial" panose="020B0604020202020204" pitchFamily="34" charset="0"/>
              <a:ea typeface="Tahoma" panose="020B0604030504040204" pitchFamily="34" charset="0"/>
              <a:cs typeface="Arial" panose="020B0604020202020204" pitchFamily="34" charset="0"/>
            </a:rPr>
            <a:t> </a:t>
          </a:r>
          <a:r>
            <a:rPr lang="en-US" sz="1900" kern="1200" dirty="0" err="1">
              <a:latin typeface="Arial" panose="020B0604020202020204" pitchFamily="34" charset="0"/>
              <a:ea typeface="Tahoma" panose="020B0604030504040204" pitchFamily="34" charset="0"/>
              <a:cs typeface="Arial" panose="020B0604020202020204" pitchFamily="34" charset="0"/>
            </a:rPr>
            <a:t>của</a:t>
          </a:r>
          <a:r>
            <a:rPr lang="en-US" sz="1900" kern="1200" dirty="0">
              <a:latin typeface="Arial" panose="020B0604020202020204" pitchFamily="34" charset="0"/>
              <a:ea typeface="Tahoma" panose="020B0604030504040204" pitchFamily="34" charset="0"/>
              <a:cs typeface="Arial" panose="020B0604020202020204" pitchFamily="34" charset="0"/>
            </a:rPr>
            <a:t> </a:t>
          </a:r>
          <a:r>
            <a:rPr lang="en-US" sz="1900" kern="1200" dirty="0" err="1">
              <a:latin typeface="Arial" panose="020B0604020202020204" pitchFamily="34" charset="0"/>
              <a:ea typeface="Tahoma" panose="020B0604030504040204" pitchFamily="34" charset="0"/>
              <a:cs typeface="Arial" panose="020B0604020202020204" pitchFamily="34" charset="0"/>
            </a:rPr>
            <a:t>mẹ</a:t>
          </a:r>
          <a:r>
            <a:rPr lang="en-US" sz="1900" kern="1200" dirty="0">
              <a:latin typeface="Arial" panose="020B0604020202020204" pitchFamily="34" charset="0"/>
              <a:ea typeface="Tahoma" panose="020B0604030504040204" pitchFamily="34" charset="0"/>
              <a:cs typeface="Arial" panose="020B0604020202020204" pitchFamily="34" charset="0"/>
            </a:rPr>
            <a:t> </a:t>
          </a:r>
          <a:r>
            <a:rPr lang="en-US" sz="1900" kern="1200" dirty="0" err="1">
              <a:latin typeface="Arial" panose="020B0604020202020204" pitchFamily="34" charset="0"/>
              <a:ea typeface="Tahoma" panose="020B0604030504040204" pitchFamily="34" charset="0"/>
              <a:cs typeface="Arial" panose="020B0604020202020204" pitchFamily="34" charset="0"/>
            </a:rPr>
            <a:t>trước</a:t>
          </a:r>
          <a:r>
            <a:rPr lang="en-US" sz="1900" kern="1200" dirty="0">
              <a:latin typeface="Arial" panose="020B0604020202020204" pitchFamily="34" charset="0"/>
              <a:ea typeface="Tahoma" panose="020B0604030504040204" pitchFamily="34" charset="0"/>
              <a:cs typeface="Arial" panose="020B0604020202020204" pitchFamily="34" charset="0"/>
            </a:rPr>
            <a:t> </a:t>
          </a:r>
          <a:r>
            <a:rPr lang="en-US" sz="1900" kern="1200" err="1">
              <a:latin typeface="Arial" panose="020B0604020202020204" pitchFamily="34" charset="0"/>
              <a:ea typeface="Tahoma" panose="020B0604030504040204" pitchFamily="34" charset="0"/>
              <a:cs typeface="Arial" panose="020B0604020202020204" pitchFamily="34" charset="0"/>
            </a:rPr>
            <a:t>thai</a:t>
          </a:r>
          <a:r>
            <a:rPr lang="en-US" sz="1900" kern="1200">
              <a:latin typeface="Arial" panose="020B0604020202020204" pitchFamily="34" charset="0"/>
              <a:ea typeface="Tahoma" panose="020B0604030504040204" pitchFamily="34" charset="0"/>
              <a:cs typeface="Arial" panose="020B0604020202020204" pitchFamily="34" charset="0"/>
            </a:rPr>
            <a:t> kỳ</a:t>
          </a:r>
          <a:endParaRPr lang="en-US" sz="1900" kern="1200" dirty="0">
            <a:latin typeface="Arial" panose="020B0604020202020204" pitchFamily="34" charset="0"/>
            <a:ea typeface="Tahoma" panose="020B0604030504040204" pitchFamily="34" charset="0"/>
            <a:cs typeface="Arial" panose="020B0604020202020204" pitchFamily="34" charset="0"/>
          </a:endParaRPr>
        </a:p>
      </dsp:txBody>
      <dsp:txXfrm>
        <a:off x="1242055" y="872150"/>
        <a:ext cx="1744755" cy="1378647"/>
      </dsp:txXfrm>
    </dsp:sp>
    <dsp:sp modelId="{C2ADAFED-1DBF-40FE-9A54-E227B8974932}">
      <dsp:nvSpPr>
        <dsp:cNvPr id="0" name=""/>
        <dsp:cNvSpPr/>
      </dsp:nvSpPr>
      <dsp:spPr>
        <a:xfrm rot="16200000">
          <a:off x="3203132" y="1521268"/>
          <a:ext cx="1762901" cy="549161"/>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B68C3CC1-7972-47CC-8C77-49F57AB7551F}">
      <dsp:nvSpPr>
        <dsp:cNvPr id="0" name=""/>
        <dsp:cNvSpPr/>
      </dsp:nvSpPr>
      <dsp:spPr>
        <a:xfrm>
          <a:off x="3199530" y="679"/>
          <a:ext cx="1830539" cy="14644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6195" tIns="36195" rIns="36195" bIns="36195" numCol="1" spcCol="1270" anchor="ctr" anchorCtr="0">
          <a:noAutofit/>
        </a:bodyPr>
        <a:lstStyle/>
        <a:p>
          <a:pPr lvl="0" algn="ctr" defTabSz="844550">
            <a:lnSpc>
              <a:spcPct val="90000"/>
            </a:lnSpc>
            <a:spcBef>
              <a:spcPct val="0"/>
            </a:spcBef>
            <a:spcAft>
              <a:spcPct val="35000"/>
            </a:spcAft>
          </a:pPr>
          <a:r>
            <a:rPr lang="vi-VN" sz="1900" kern="1200" dirty="0">
              <a:latin typeface="+mn-lt"/>
            </a:rPr>
            <a:t>Nhóm nguy cơ </a:t>
          </a:r>
          <a:r>
            <a:rPr lang="en-US" sz="1900" kern="1200" dirty="0" err="1">
              <a:latin typeface="Arial" panose="020B0604020202020204" pitchFamily="34" charset="0"/>
              <a:cs typeface="Arial" panose="020B0604020202020204" pitchFamily="34" charset="0"/>
            </a:rPr>
            <a:t>liên</a:t>
          </a:r>
          <a:r>
            <a:rPr lang="en-US" sz="1900" kern="1200" dirty="0">
              <a:latin typeface="Arial" panose="020B0604020202020204" pitchFamily="34" charset="0"/>
              <a:cs typeface="Arial" panose="020B0604020202020204" pitchFamily="34" charset="0"/>
            </a:rPr>
            <a:t> </a:t>
          </a:r>
          <a:r>
            <a:rPr lang="en-US" sz="1900" kern="1200" dirty="0" err="1">
              <a:latin typeface="Arial" panose="020B0604020202020204" pitchFamily="34" charset="0"/>
              <a:cs typeface="Arial" panose="020B0604020202020204" pitchFamily="34" charset="0"/>
            </a:rPr>
            <a:t>quan</a:t>
          </a:r>
          <a:r>
            <a:rPr lang="en-US" sz="1900" kern="1200" dirty="0">
              <a:latin typeface="Arial" panose="020B0604020202020204" pitchFamily="34" charset="0"/>
              <a:cs typeface="Arial" panose="020B0604020202020204" pitchFamily="34" charset="0"/>
            </a:rPr>
            <a:t> </a:t>
          </a:r>
          <a:r>
            <a:rPr lang="vi-VN" sz="1900" kern="1200" dirty="0">
              <a:latin typeface="+mn-lt"/>
            </a:rPr>
            <a:t>yếu tố xã hội </a:t>
          </a:r>
          <a:endParaRPr lang="en-US" sz="1900" kern="1200" dirty="0">
            <a:latin typeface="+mn-lt"/>
          </a:endParaRPr>
        </a:p>
      </dsp:txBody>
      <dsp:txXfrm>
        <a:off x="3242422" y="43571"/>
        <a:ext cx="1744755" cy="1378647"/>
      </dsp:txXfrm>
    </dsp:sp>
    <dsp:sp modelId="{138319FE-90B6-409B-BAFA-FFBC9162863A}">
      <dsp:nvSpPr>
        <dsp:cNvPr id="0" name=""/>
        <dsp:cNvSpPr/>
      </dsp:nvSpPr>
      <dsp:spPr>
        <a:xfrm rot="18900000">
          <a:off x="4584186" y="2066860"/>
          <a:ext cx="1762901" cy="549161"/>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02FA6329-FC94-43EC-86CB-6662DFF20516}">
      <dsp:nvSpPr>
        <dsp:cNvPr id="0" name=""/>
        <dsp:cNvSpPr/>
      </dsp:nvSpPr>
      <dsp:spPr>
        <a:xfrm>
          <a:off x="5199897" y="829258"/>
          <a:ext cx="1830539" cy="14644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6195" tIns="36195" rIns="36195" bIns="36195" numCol="1" spcCol="1270" anchor="ctr" anchorCtr="0">
          <a:noAutofit/>
        </a:bodyPr>
        <a:lstStyle/>
        <a:p>
          <a:pPr lvl="0" algn="ctr" defTabSz="844550">
            <a:lnSpc>
              <a:spcPct val="90000"/>
            </a:lnSpc>
            <a:spcBef>
              <a:spcPct val="0"/>
            </a:spcBef>
            <a:spcAft>
              <a:spcPct val="35000"/>
            </a:spcAft>
          </a:pPr>
          <a:r>
            <a:rPr lang="en-US" sz="1900" kern="1200" dirty="0" err="1">
              <a:latin typeface="Arial" panose="020B0604020202020204" pitchFamily="34" charset="0"/>
              <a:cs typeface="Arial" panose="020B0604020202020204" pitchFamily="34" charset="0"/>
            </a:rPr>
            <a:t>Nhóm</a:t>
          </a:r>
          <a:r>
            <a:rPr lang="en-US" sz="1900" kern="1200" dirty="0">
              <a:latin typeface="Arial" panose="020B0604020202020204" pitchFamily="34" charset="0"/>
              <a:cs typeface="Arial" panose="020B0604020202020204" pitchFamily="34" charset="0"/>
            </a:rPr>
            <a:t> </a:t>
          </a:r>
          <a:r>
            <a:rPr lang="en-US" sz="1900" kern="1200" dirty="0" err="1">
              <a:latin typeface="Arial" panose="020B0604020202020204" pitchFamily="34" charset="0"/>
              <a:cs typeface="Arial" panose="020B0604020202020204" pitchFamily="34" charset="0"/>
            </a:rPr>
            <a:t>nguy</a:t>
          </a:r>
          <a:r>
            <a:rPr lang="en-US" sz="1900" kern="1200" dirty="0">
              <a:latin typeface="Arial" panose="020B0604020202020204" pitchFamily="34" charset="0"/>
              <a:cs typeface="Arial" panose="020B0604020202020204" pitchFamily="34" charset="0"/>
            </a:rPr>
            <a:t> </a:t>
          </a:r>
          <a:r>
            <a:rPr lang="en-US" sz="1900" kern="1200" dirty="0" err="1">
              <a:latin typeface="Arial" panose="020B0604020202020204" pitchFamily="34" charset="0"/>
              <a:cs typeface="Arial" panose="020B0604020202020204" pitchFamily="34" charset="0"/>
            </a:rPr>
            <a:t>cơ</a:t>
          </a:r>
          <a:r>
            <a:rPr lang="en-US" sz="1900" kern="1200" dirty="0">
              <a:latin typeface="Arial" panose="020B0604020202020204" pitchFamily="34" charset="0"/>
              <a:cs typeface="Arial" panose="020B0604020202020204" pitchFamily="34" charset="0"/>
            </a:rPr>
            <a:t> </a:t>
          </a:r>
          <a:r>
            <a:rPr lang="en-US" sz="1900" kern="1200" dirty="0" err="1">
              <a:latin typeface="Arial" panose="020B0604020202020204" pitchFamily="34" charset="0"/>
              <a:cs typeface="Arial" panose="020B0604020202020204" pitchFamily="34" charset="0"/>
            </a:rPr>
            <a:t>liên</a:t>
          </a:r>
          <a:r>
            <a:rPr lang="en-US" sz="1900" kern="1200" dirty="0">
              <a:latin typeface="Arial" panose="020B0604020202020204" pitchFamily="34" charset="0"/>
              <a:cs typeface="Arial" panose="020B0604020202020204" pitchFamily="34" charset="0"/>
            </a:rPr>
            <a:t> </a:t>
          </a:r>
          <a:r>
            <a:rPr lang="en-US" sz="1900" kern="1200" dirty="0" err="1">
              <a:latin typeface="Arial" panose="020B0604020202020204" pitchFamily="34" charset="0"/>
              <a:cs typeface="Arial" panose="020B0604020202020204" pitchFamily="34" charset="0"/>
            </a:rPr>
            <a:t>quan</a:t>
          </a:r>
          <a:r>
            <a:rPr lang="en-US" sz="1900" kern="1200" dirty="0">
              <a:latin typeface="Arial" panose="020B0604020202020204" pitchFamily="34" charset="0"/>
              <a:cs typeface="Arial" panose="020B0604020202020204" pitchFamily="34" charset="0"/>
            </a:rPr>
            <a:t> </a:t>
          </a:r>
          <a:r>
            <a:rPr lang="en-US" sz="1900" kern="1200" dirty="0" err="1">
              <a:latin typeface="Arial" panose="020B0604020202020204" pitchFamily="34" charset="0"/>
              <a:cs typeface="Arial" panose="020B0604020202020204" pitchFamily="34" charset="0"/>
            </a:rPr>
            <a:t>tiền</a:t>
          </a:r>
          <a:r>
            <a:rPr lang="en-US" sz="1900" kern="1200" dirty="0">
              <a:latin typeface="Arial" panose="020B0604020202020204" pitchFamily="34" charset="0"/>
              <a:cs typeface="Arial" panose="020B0604020202020204" pitchFamily="34" charset="0"/>
            </a:rPr>
            <a:t> </a:t>
          </a:r>
          <a:r>
            <a:rPr lang="en-US" sz="1900" kern="1200" dirty="0" err="1">
              <a:latin typeface="Arial" panose="020B0604020202020204" pitchFamily="34" charset="0"/>
              <a:cs typeface="Arial" panose="020B0604020202020204" pitchFamily="34" charset="0"/>
            </a:rPr>
            <a:t>sử</a:t>
          </a:r>
          <a:r>
            <a:rPr lang="en-US" sz="1900" kern="1200" dirty="0">
              <a:latin typeface="Arial" panose="020B0604020202020204" pitchFamily="34" charset="0"/>
              <a:cs typeface="Arial" panose="020B0604020202020204" pitchFamily="34" charset="0"/>
            </a:rPr>
            <a:t> </a:t>
          </a:r>
          <a:r>
            <a:rPr lang="en-US" sz="1900" kern="1200" dirty="0" err="1">
              <a:latin typeface="Arial" panose="020B0604020202020204" pitchFamily="34" charset="0"/>
              <a:cs typeface="Arial" panose="020B0604020202020204" pitchFamily="34" charset="0"/>
            </a:rPr>
            <a:t>thai</a:t>
          </a:r>
          <a:r>
            <a:rPr lang="en-US" sz="1900" kern="1200" dirty="0">
              <a:latin typeface="Arial" panose="020B0604020202020204" pitchFamily="34" charset="0"/>
              <a:cs typeface="Arial" panose="020B0604020202020204" pitchFamily="34" charset="0"/>
            </a:rPr>
            <a:t> </a:t>
          </a:r>
          <a:r>
            <a:rPr lang="en-US" sz="1900" kern="1200" dirty="0" err="1">
              <a:latin typeface="Arial" panose="020B0604020202020204" pitchFamily="34" charset="0"/>
              <a:cs typeface="Arial" panose="020B0604020202020204" pitchFamily="34" charset="0"/>
            </a:rPr>
            <a:t>sản</a:t>
          </a:r>
          <a:endParaRPr lang="en-US" sz="1900" kern="1200" dirty="0">
            <a:latin typeface="Arial" panose="020B0604020202020204" pitchFamily="34" charset="0"/>
            <a:cs typeface="Arial" panose="020B0604020202020204" pitchFamily="34" charset="0"/>
          </a:endParaRPr>
        </a:p>
      </dsp:txBody>
      <dsp:txXfrm>
        <a:off x="5242789" y="872150"/>
        <a:ext cx="1744755" cy="1378647"/>
      </dsp:txXfrm>
    </dsp:sp>
    <dsp:sp modelId="{D2997A32-6FC8-4FBB-94F5-8C2DD632A604}">
      <dsp:nvSpPr>
        <dsp:cNvPr id="0" name=""/>
        <dsp:cNvSpPr/>
      </dsp:nvSpPr>
      <dsp:spPr>
        <a:xfrm>
          <a:off x="5029199" y="3276601"/>
          <a:ext cx="1762901" cy="549161"/>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FF09A7DD-E83E-4045-B750-F86E8EC37DB0}">
      <dsp:nvSpPr>
        <dsp:cNvPr id="0" name=""/>
        <dsp:cNvSpPr/>
      </dsp:nvSpPr>
      <dsp:spPr>
        <a:xfrm>
          <a:off x="6028476" y="2829625"/>
          <a:ext cx="1830539" cy="14644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6195" tIns="36195" rIns="36195" bIns="36195" numCol="1" spcCol="1270" anchor="ctr" anchorCtr="0">
          <a:noAutofit/>
        </a:bodyPr>
        <a:lstStyle/>
        <a:p>
          <a:pPr lvl="0" algn="ctr" defTabSz="844550">
            <a:lnSpc>
              <a:spcPct val="90000"/>
            </a:lnSpc>
            <a:spcBef>
              <a:spcPct val="0"/>
            </a:spcBef>
            <a:spcAft>
              <a:spcPct val="35000"/>
            </a:spcAft>
          </a:pPr>
          <a:r>
            <a:rPr lang="vi-VN" sz="1900" kern="1200" dirty="0">
              <a:latin typeface="Arial" panose="020B0604020202020204" pitchFamily="34" charset="0"/>
              <a:cs typeface="Arial" panose="020B0604020202020204" pitchFamily="34" charset="0"/>
            </a:rPr>
            <a:t>Các yếu tố bất thường trong kỳ thai này </a:t>
          </a:r>
          <a:endParaRPr lang="en-US" sz="1900" kern="1200" dirty="0">
            <a:latin typeface="Arial" panose="020B0604020202020204" pitchFamily="34" charset="0"/>
            <a:cs typeface="Arial" panose="020B0604020202020204" pitchFamily="34" charset="0"/>
          </a:endParaRPr>
        </a:p>
      </dsp:txBody>
      <dsp:txXfrm>
        <a:off x="6071368" y="2872517"/>
        <a:ext cx="1744755" cy="1378647"/>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B79DA3-1734-4501-B3D4-6C8D6CE67988}" type="datetimeFigureOut">
              <a:rPr lang="en-US" smtClean="0"/>
              <a:t>10/19/2018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0D0EC7-ADC2-4E3A-A9DA-261F38C7E645}" type="slidenum">
              <a:rPr lang="en-US" smtClean="0"/>
              <a:t>‹#›</a:t>
            </a:fld>
            <a:endParaRPr lang="en-US"/>
          </a:p>
        </p:txBody>
      </p:sp>
    </p:spTree>
    <p:extLst>
      <p:ext uri="{BB962C8B-B14F-4D97-AF65-F5344CB8AC3E}">
        <p14:creationId xmlns:p14="http://schemas.microsoft.com/office/powerpoint/2010/main" val="39030324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68432419-399F-4E3E-BBB6-D27797E56F69}" type="slidenum">
              <a:rPr lang="vi-VN" smtClean="0"/>
              <a:t>4</a:t>
            </a:fld>
            <a:endParaRPr lang="vi-VN"/>
          </a:p>
        </p:txBody>
      </p:sp>
    </p:spTree>
    <p:extLst>
      <p:ext uri="{BB962C8B-B14F-4D97-AF65-F5344CB8AC3E}">
        <p14:creationId xmlns:p14="http://schemas.microsoft.com/office/powerpoint/2010/main" val="13830809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Yếu tố tổng quát: tuổi mẹ, tình trạng kinh tế xã hội, gia đình, dinh dưỡng (ăn chay, chán ăn, ăn kiêng, bổ sung vitamin), nghề nghiệp, phơi nhiễm nguy hiểm</a:t>
            </a:r>
          </a:p>
          <a:p>
            <a:r>
              <a:rPr lang="vi-VN" dirty="0"/>
              <a:t>Tiền căn sản khoa: số lần sanh, cách sanh, tiền căn sảy thai, thai lạc chỗ, bất động nhóm máu trước đây, bất thương trong TCN 3, tiền căn lúc sanh, biến chứng sản khoa</a:t>
            </a:r>
          </a:p>
          <a:p>
            <a:r>
              <a:rPr lang="vi-VN" dirty="0"/>
              <a:t>Tiền căn nội ngoại khoa: rượu, thuốc lá, ma túy, bệnh nội khoa mãn tính (thiếu máu, động kinh, tâm thần, tim mạch, viêm gan, ), các thuốc đã dung, phẫu thuật, tiền căn truyền máu</a:t>
            </a:r>
          </a:p>
          <a:p>
            <a:r>
              <a:rPr lang="vi-VN" dirty="0"/>
              <a:t>Tiền căn phụ khoa: tính chất kinh nguyệt, chậm con, phương pháp tránh thai, bệnh lây qua đường tình dục</a:t>
            </a:r>
          </a:p>
          <a:p>
            <a:r>
              <a:rPr lang="vi-VN" dirty="0"/>
              <a:t>Tiền căn gia đình: ĐTĐ, THA, bệnh lý thận, viêm tắc TM, đa thai, dị tật bẩm sinh</a:t>
            </a:r>
          </a:p>
        </p:txBody>
      </p:sp>
      <p:sp>
        <p:nvSpPr>
          <p:cNvPr id="4" name="Slide Number Placeholder 3"/>
          <p:cNvSpPr>
            <a:spLocks noGrp="1"/>
          </p:cNvSpPr>
          <p:nvPr>
            <p:ph type="sldNum" sz="quarter" idx="10"/>
          </p:nvPr>
        </p:nvSpPr>
        <p:spPr/>
        <p:txBody>
          <a:bodyPr/>
          <a:lstStyle/>
          <a:p>
            <a:fld id="{68432419-399F-4E3E-BBB6-D27797E56F69}" type="slidenum">
              <a:rPr lang="vi-VN" smtClean="0"/>
              <a:t>16</a:t>
            </a:fld>
            <a:endParaRPr lang="vi-VN"/>
          </a:p>
        </p:txBody>
      </p:sp>
    </p:spTree>
    <p:extLst>
      <p:ext uri="{BB962C8B-B14F-4D97-AF65-F5344CB8AC3E}">
        <p14:creationId xmlns:p14="http://schemas.microsoft.com/office/powerpoint/2010/main" val="3305668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68432419-399F-4E3E-BBB6-D27797E56F69}" type="slidenum">
              <a:rPr lang="vi-VN" smtClean="0"/>
              <a:t>18</a:t>
            </a:fld>
            <a:endParaRPr lang="vi-VN"/>
          </a:p>
        </p:txBody>
      </p:sp>
    </p:spTree>
    <p:extLst>
      <p:ext uri="{BB962C8B-B14F-4D97-AF65-F5344CB8AC3E}">
        <p14:creationId xmlns:p14="http://schemas.microsoft.com/office/powerpoint/2010/main" val="692035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Tuổi</a:t>
            </a:r>
            <a:r>
              <a:rPr lang="en-US" dirty="0"/>
              <a:t>:</a:t>
            </a:r>
          </a:p>
          <a:p>
            <a:endParaRPr lang="en-US" dirty="0"/>
          </a:p>
        </p:txBody>
      </p:sp>
      <p:sp>
        <p:nvSpPr>
          <p:cNvPr id="4" name="Slide Number Placeholder 3"/>
          <p:cNvSpPr>
            <a:spLocks noGrp="1"/>
          </p:cNvSpPr>
          <p:nvPr>
            <p:ph type="sldNum" sz="quarter" idx="10"/>
          </p:nvPr>
        </p:nvSpPr>
        <p:spPr/>
        <p:txBody>
          <a:bodyPr/>
          <a:lstStyle/>
          <a:p>
            <a:fld id="{AE3B1A83-A833-4942-B1B6-5B975D143CDD}" type="slidenum">
              <a:rPr lang="en-US" smtClean="0"/>
              <a:t>24</a:t>
            </a:fld>
            <a:endParaRPr lang="en-US"/>
          </a:p>
        </p:txBody>
      </p:sp>
    </p:spTree>
    <p:extLst>
      <p:ext uri="{BB962C8B-B14F-4D97-AF65-F5344CB8AC3E}">
        <p14:creationId xmlns:p14="http://schemas.microsoft.com/office/powerpoint/2010/main" val="29573913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Tăn</a:t>
            </a:r>
            <a:r>
              <a:rPr lang="en-US" baseline="0" dirty="0" err="1"/>
              <a:t>g</a:t>
            </a:r>
            <a:r>
              <a:rPr lang="en-US" baseline="0" dirty="0"/>
              <a:t> </a:t>
            </a:r>
            <a:r>
              <a:rPr lang="en-US" baseline="0" dirty="0" err="1"/>
              <a:t>cân</a:t>
            </a:r>
            <a:r>
              <a:rPr lang="en-US" baseline="0" dirty="0"/>
              <a:t>, </a:t>
            </a:r>
            <a:r>
              <a:rPr lang="en-US" baseline="0" dirty="0" err="1"/>
              <a:t>béo</a:t>
            </a:r>
            <a:r>
              <a:rPr lang="en-US" baseline="0" dirty="0"/>
              <a:t> </a:t>
            </a:r>
            <a:r>
              <a:rPr lang="en-US" baseline="0" dirty="0" err="1"/>
              <a:t>phì</a:t>
            </a:r>
            <a:r>
              <a:rPr lang="en-US" baseline="0" dirty="0"/>
              <a:t> </a:t>
            </a:r>
            <a:r>
              <a:rPr lang="en-US" baseline="0" dirty="0" err="1"/>
              <a:t>trước</a:t>
            </a:r>
            <a:r>
              <a:rPr lang="en-US" baseline="0" dirty="0"/>
              <a:t> </a:t>
            </a:r>
            <a:r>
              <a:rPr lang="en-US" baseline="0" dirty="0" err="1"/>
              <a:t>thai</a:t>
            </a:r>
            <a:r>
              <a:rPr lang="en-US" baseline="0" dirty="0"/>
              <a:t> </a:t>
            </a:r>
            <a:r>
              <a:rPr lang="en-US" baseline="0" dirty="0" err="1"/>
              <a:t>kì</a:t>
            </a:r>
            <a:r>
              <a:rPr lang="en-US" baseline="0" dirty="0"/>
              <a:t> </a:t>
            </a:r>
            <a:r>
              <a:rPr lang="en-US" baseline="0" dirty="0" err="1"/>
              <a:t>và</a:t>
            </a:r>
            <a:r>
              <a:rPr lang="en-US" baseline="0" dirty="0"/>
              <a:t> </a:t>
            </a:r>
            <a:r>
              <a:rPr lang="en-US" baseline="0" dirty="0" err="1"/>
              <a:t>tăng</a:t>
            </a:r>
            <a:r>
              <a:rPr lang="en-US" baseline="0" dirty="0"/>
              <a:t> </a:t>
            </a:r>
            <a:r>
              <a:rPr lang="en-US" baseline="0" dirty="0" err="1"/>
              <a:t>cân</a:t>
            </a:r>
            <a:r>
              <a:rPr lang="en-US" baseline="0" dirty="0"/>
              <a:t> </a:t>
            </a:r>
            <a:r>
              <a:rPr lang="en-US" baseline="0" dirty="0" err="1"/>
              <a:t>quá</a:t>
            </a:r>
            <a:r>
              <a:rPr lang="en-US" baseline="0" dirty="0"/>
              <a:t> </a:t>
            </a:r>
            <a:r>
              <a:rPr lang="en-US" baseline="0" dirty="0" err="1"/>
              <a:t>mức</a:t>
            </a:r>
            <a:r>
              <a:rPr lang="en-US" baseline="0" dirty="0"/>
              <a:t> </a:t>
            </a:r>
            <a:r>
              <a:rPr lang="en-US" baseline="0" dirty="0" err="1"/>
              <a:t>trong</a:t>
            </a:r>
            <a:r>
              <a:rPr lang="en-US" baseline="0" dirty="0"/>
              <a:t> </a:t>
            </a:r>
            <a:r>
              <a:rPr lang="en-US" baseline="0" dirty="0" err="1"/>
              <a:t>thai</a:t>
            </a:r>
            <a:r>
              <a:rPr lang="en-US" baseline="0" dirty="0"/>
              <a:t> </a:t>
            </a:r>
            <a:r>
              <a:rPr lang="en-US" baseline="0" dirty="0" err="1"/>
              <a:t>kì</a:t>
            </a:r>
            <a:r>
              <a:rPr lang="en-US" baseline="0" dirty="0"/>
              <a:t> (11-16kg </a:t>
            </a:r>
            <a:r>
              <a:rPr lang="en-US" baseline="0" dirty="0" err="1"/>
              <a:t>là</a:t>
            </a:r>
            <a:r>
              <a:rPr lang="en-US" baseline="0" dirty="0"/>
              <a:t> </a:t>
            </a:r>
            <a:r>
              <a:rPr lang="en-US" baseline="0" dirty="0" err="1"/>
              <a:t>bt</a:t>
            </a:r>
            <a:r>
              <a:rPr lang="en-US" baseline="0" dirty="0"/>
              <a:t>)</a:t>
            </a:r>
          </a:p>
          <a:p>
            <a:r>
              <a:rPr lang="en-US" baseline="0" dirty="0" err="1"/>
              <a:t>Tăng</a:t>
            </a:r>
            <a:r>
              <a:rPr lang="en-US" baseline="0" dirty="0"/>
              <a:t> </a:t>
            </a:r>
            <a:r>
              <a:rPr lang="en-US" baseline="0" dirty="0" err="1"/>
              <a:t>cân</a:t>
            </a:r>
            <a:r>
              <a:rPr lang="en-US" baseline="0" dirty="0"/>
              <a:t>- </a:t>
            </a:r>
            <a:r>
              <a:rPr lang="en-US" baseline="0" dirty="0" err="1"/>
              <a:t>béo</a:t>
            </a:r>
            <a:r>
              <a:rPr lang="en-US" baseline="0" dirty="0"/>
              <a:t> </a:t>
            </a:r>
            <a:r>
              <a:rPr lang="en-US" baseline="0" dirty="0" err="1"/>
              <a:t>phì</a:t>
            </a:r>
            <a:r>
              <a:rPr lang="en-US" baseline="0" dirty="0"/>
              <a:t>: </a:t>
            </a:r>
            <a:r>
              <a:rPr lang="en-US" baseline="0" dirty="0" err="1"/>
              <a:t>sẩy</a:t>
            </a:r>
            <a:r>
              <a:rPr lang="en-US" baseline="0" dirty="0"/>
              <a:t> </a:t>
            </a:r>
            <a:r>
              <a:rPr lang="en-US" baseline="0" dirty="0" err="1"/>
              <a:t>thai</a:t>
            </a:r>
            <a:r>
              <a:rPr lang="en-US" baseline="0" dirty="0"/>
              <a:t>, </a:t>
            </a:r>
            <a:r>
              <a:rPr lang="en-US" baseline="0" dirty="0" err="1"/>
              <a:t>rối</a:t>
            </a:r>
            <a:r>
              <a:rPr lang="en-US" baseline="0" dirty="0"/>
              <a:t> </a:t>
            </a:r>
            <a:r>
              <a:rPr lang="en-US" baseline="0" dirty="0" err="1"/>
              <a:t>loạn</a:t>
            </a:r>
            <a:r>
              <a:rPr lang="en-US" baseline="0" dirty="0"/>
              <a:t> </a:t>
            </a:r>
            <a:r>
              <a:rPr lang="en-US" baseline="0" dirty="0" err="1"/>
              <a:t>huyết</a:t>
            </a:r>
            <a:r>
              <a:rPr lang="en-US" baseline="0" dirty="0"/>
              <a:t> </a:t>
            </a:r>
            <a:r>
              <a:rPr lang="en-US" baseline="0" dirty="0" err="1"/>
              <a:t>áp</a:t>
            </a:r>
            <a:r>
              <a:rPr lang="en-US" baseline="0" dirty="0"/>
              <a:t> </a:t>
            </a:r>
            <a:r>
              <a:rPr lang="en-US" baseline="0" dirty="0" err="1"/>
              <a:t>thai</a:t>
            </a:r>
            <a:r>
              <a:rPr lang="en-US" baseline="0" dirty="0"/>
              <a:t> </a:t>
            </a:r>
            <a:r>
              <a:rPr lang="en-US" baseline="0" dirty="0" err="1"/>
              <a:t>kì</a:t>
            </a:r>
            <a:r>
              <a:rPr lang="en-US" baseline="0" dirty="0"/>
              <a:t>, </a:t>
            </a:r>
            <a:r>
              <a:rPr lang="en-US" baseline="0" dirty="0" err="1"/>
              <a:t>đtđ</a:t>
            </a:r>
            <a:r>
              <a:rPr lang="en-US" baseline="0" dirty="0"/>
              <a:t> </a:t>
            </a:r>
            <a:r>
              <a:rPr lang="en-US" baseline="0" dirty="0" err="1"/>
              <a:t>thai</a:t>
            </a:r>
            <a:r>
              <a:rPr lang="en-US" baseline="0" dirty="0"/>
              <a:t> </a:t>
            </a:r>
            <a:r>
              <a:rPr lang="en-US" baseline="0" dirty="0" err="1"/>
              <a:t>kì</a:t>
            </a:r>
            <a:r>
              <a:rPr lang="en-US" baseline="0" dirty="0"/>
              <a:t>, </a:t>
            </a:r>
            <a:r>
              <a:rPr lang="en-US" baseline="0" dirty="0" err="1"/>
              <a:t>thai</a:t>
            </a:r>
            <a:r>
              <a:rPr lang="en-US" baseline="0" dirty="0"/>
              <a:t> </a:t>
            </a:r>
            <a:r>
              <a:rPr lang="en-US" baseline="0" dirty="0" err="1"/>
              <a:t>nhi</a:t>
            </a:r>
            <a:r>
              <a:rPr lang="en-US" baseline="0" dirty="0"/>
              <a:t> </a:t>
            </a:r>
            <a:r>
              <a:rPr lang="en-US" baseline="0" dirty="0" err="1"/>
              <a:t>có</a:t>
            </a:r>
            <a:r>
              <a:rPr lang="en-US" baseline="0" dirty="0"/>
              <a:t> </a:t>
            </a:r>
            <a:r>
              <a:rPr lang="en-US" baseline="0" dirty="0" err="1"/>
              <a:t>trọng</a:t>
            </a:r>
            <a:r>
              <a:rPr lang="en-US" baseline="0" dirty="0"/>
              <a:t> </a:t>
            </a:r>
            <a:r>
              <a:rPr lang="en-US" baseline="0" dirty="0" err="1"/>
              <a:t>lượng</a:t>
            </a:r>
            <a:r>
              <a:rPr lang="en-US" baseline="0" dirty="0"/>
              <a:t> </a:t>
            </a:r>
            <a:r>
              <a:rPr lang="en-US" baseline="0" dirty="0" err="1"/>
              <a:t>lớn</a:t>
            </a:r>
            <a:r>
              <a:rPr lang="en-US" baseline="0" dirty="0"/>
              <a:t>, </a:t>
            </a:r>
            <a:r>
              <a:rPr lang="en-US" baseline="0" dirty="0" err="1"/>
              <a:t>sanh</a:t>
            </a:r>
            <a:r>
              <a:rPr lang="en-US" baseline="0" dirty="0"/>
              <a:t> </a:t>
            </a:r>
            <a:r>
              <a:rPr lang="en-US" baseline="0" dirty="0" err="1"/>
              <a:t>cần</a:t>
            </a:r>
            <a:r>
              <a:rPr lang="en-US" baseline="0" dirty="0"/>
              <a:t> </a:t>
            </a:r>
            <a:r>
              <a:rPr lang="en-US" baseline="0" dirty="0" err="1"/>
              <a:t>dụng</a:t>
            </a:r>
            <a:r>
              <a:rPr lang="en-US" baseline="0" dirty="0"/>
              <a:t> </a:t>
            </a:r>
            <a:r>
              <a:rPr lang="en-US" baseline="0" dirty="0" err="1"/>
              <a:t>cụ</a:t>
            </a:r>
            <a:r>
              <a:rPr lang="en-US" baseline="0" dirty="0"/>
              <a:t> </a:t>
            </a:r>
            <a:r>
              <a:rPr lang="en-US" baseline="0" dirty="0" err="1"/>
              <a:t>hỗ</a:t>
            </a:r>
            <a:r>
              <a:rPr lang="en-US" baseline="0" dirty="0"/>
              <a:t> </a:t>
            </a:r>
            <a:r>
              <a:rPr lang="en-US" baseline="0" dirty="0" err="1"/>
              <a:t>trợ</a:t>
            </a:r>
            <a:r>
              <a:rPr lang="en-US" baseline="0" dirty="0"/>
              <a:t>, </a:t>
            </a:r>
            <a:r>
              <a:rPr lang="en-US" baseline="0" dirty="0" err="1"/>
              <a:t>sanh</a:t>
            </a:r>
            <a:r>
              <a:rPr lang="en-US" baseline="0" dirty="0"/>
              <a:t> </a:t>
            </a:r>
            <a:r>
              <a:rPr lang="en-US" baseline="0" dirty="0" err="1"/>
              <a:t>khó</a:t>
            </a:r>
            <a:r>
              <a:rPr lang="en-US" baseline="0" dirty="0"/>
              <a:t> do </a:t>
            </a:r>
            <a:r>
              <a:rPr lang="en-US" baseline="0" dirty="0" err="1"/>
              <a:t>kẹt</a:t>
            </a:r>
            <a:r>
              <a:rPr lang="en-US" baseline="0" dirty="0"/>
              <a:t> </a:t>
            </a:r>
            <a:r>
              <a:rPr lang="en-US" baseline="0" dirty="0" err="1"/>
              <a:t>vai</a:t>
            </a:r>
            <a:r>
              <a:rPr lang="en-US" baseline="0" dirty="0"/>
              <a:t>…</a:t>
            </a:r>
          </a:p>
          <a:p>
            <a:r>
              <a:rPr lang="en-US" baseline="0" dirty="0" err="1"/>
              <a:t>Nhẹ</a:t>
            </a:r>
            <a:r>
              <a:rPr lang="en-US" baseline="0" dirty="0"/>
              <a:t> </a:t>
            </a:r>
            <a:r>
              <a:rPr lang="en-US" baseline="0" dirty="0" err="1"/>
              <a:t>cân</a:t>
            </a:r>
            <a:r>
              <a:rPr lang="en-US" baseline="0" dirty="0"/>
              <a:t>: </a:t>
            </a:r>
            <a:r>
              <a:rPr lang="en-US" baseline="0" dirty="0" err="1"/>
              <a:t>sẩy</a:t>
            </a:r>
            <a:r>
              <a:rPr lang="en-US" baseline="0" dirty="0"/>
              <a:t> </a:t>
            </a:r>
            <a:r>
              <a:rPr lang="en-US" baseline="0" dirty="0" err="1"/>
              <a:t>thai</a:t>
            </a:r>
            <a:r>
              <a:rPr lang="en-US" baseline="0" dirty="0"/>
              <a:t>, </a:t>
            </a:r>
            <a:r>
              <a:rPr lang="en-US" baseline="0" dirty="0" err="1"/>
              <a:t>sanh</a:t>
            </a:r>
            <a:r>
              <a:rPr lang="en-US" baseline="0" dirty="0"/>
              <a:t> non, IUGR,, RL THA TK</a:t>
            </a:r>
          </a:p>
          <a:p>
            <a:endParaRPr lang="en-US" dirty="0"/>
          </a:p>
        </p:txBody>
      </p:sp>
      <p:sp>
        <p:nvSpPr>
          <p:cNvPr id="4" name="Slide Number Placeholder 3"/>
          <p:cNvSpPr>
            <a:spLocks noGrp="1"/>
          </p:cNvSpPr>
          <p:nvPr>
            <p:ph type="sldNum" sz="quarter" idx="10"/>
          </p:nvPr>
        </p:nvSpPr>
        <p:spPr/>
        <p:txBody>
          <a:bodyPr/>
          <a:lstStyle/>
          <a:p>
            <a:fld id="{AE3B1A83-A833-4942-B1B6-5B975D143CDD}" type="slidenum">
              <a:rPr lang="en-US" smtClean="0"/>
              <a:t>25</a:t>
            </a:fld>
            <a:endParaRPr lang="en-US"/>
          </a:p>
        </p:txBody>
      </p:sp>
    </p:spTree>
    <p:extLst>
      <p:ext uri="{BB962C8B-B14F-4D97-AF65-F5344CB8AC3E}">
        <p14:creationId xmlns:p14="http://schemas.microsoft.com/office/powerpoint/2010/main" val="21178741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3B1A83-A833-4942-B1B6-5B975D143CDD}" type="slidenum">
              <a:rPr lang="en-US" smtClean="0"/>
              <a:t>26</a:t>
            </a:fld>
            <a:endParaRPr lang="en-US"/>
          </a:p>
        </p:txBody>
      </p:sp>
    </p:spTree>
    <p:extLst>
      <p:ext uri="{BB962C8B-B14F-4D97-AF65-F5344CB8AC3E}">
        <p14:creationId xmlns:p14="http://schemas.microsoft.com/office/powerpoint/2010/main" val="1325170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Lợi</a:t>
            </a:r>
            <a:r>
              <a:rPr lang="en-US" dirty="0"/>
              <a:t>:</a:t>
            </a:r>
            <a:r>
              <a:rPr lang="en-US" baseline="0" dirty="0"/>
              <a:t> </a:t>
            </a:r>
            <a:r>
              <a:rPr lang="en-US" baseline="0" dirty="0" err="1"/>
              <a:t>có</a:t>
            </a:r>
            <a:r>
              <a:rPr lang="en-US" baseline="0" dirty="0"/>
              <a:t> </a:t>
            </a:r>
            <a:r>
              <a:rPr lang="en-US" baseline="0" dirty="0" err="1"/>
              <a:t>thể</a:t>
            </a:r>
            <a:r>
              <a:rPr lang="en-US" baseline="0" dirty="0"/>
              <a:t> </a:t>
            </a:r>
            <a:r>
              <a:rPr lang="en-US" baseline="0" dirty="0" err="1"/>
              <a:t>cho</a:t>
            </a:r>
            <a:r>
              <a:rPr lang="en-US" baseline="0" dirty="0"/>
              <a:t> </a:t>
            </a:r>
            <a:r>
              <a:rPr lang="en-US" baseline="0" dirty="0" err="1"/>
              <a:t>dữ</a:t>
            </a:r>
            <a:r>
              <a:rPr lang="en-US" baseline="0" dirty="0"/>
              <a:t> </a:t>
            </a:r>
            <a:r>
              <a:rPr lang="en-US" baseline="0" dirty="0" err="1"/>
              <a:t>kiện</a:t>
            </a:r>
            <a:r>
              <a:rPr lang="en-US" baseline="0" dirty="0"/>
              <a:t> </a:t>
            </a:r>
            <a:r>
              <a:rPr lang="en-US" baseline="0" dirty="0" err="1"/>
              <a:t>để</a:t>
            </a:r>
            <a:r>
              <a:rPr lang="en-US" baseline="0" dirty="0"/>
              <a:t> </a:t>
            </a:r>
            <a:r>
              <a:rPr lang="en-US" baseline="0" dirty="0" err="1"/>
              <a:t>tư</a:t>
            </a:r>
            <a:r>
              <a:rPr lang="en-US" baseline="0" dirty="0"/>
              <a:t> </a:t>
            </a:r>
            <a:r>
              <a:rPr lang="en-US" baseline="0" dirty="0" err="1"/>
              <a:t>vấn</a:t>
            </a:r>
            <a:r>
              <a:rPr lang="en-US" baseline="0" dirty="0"/>
              <a:t> </a:t>
            </a:r>
            <a:r>
              <a:rPr lang="en-US" baseline="0" dirty="0" err="1"/>
              <a:t>làm</a:t>
            </a:r>
            <a:r>
              <a:rPr lang="en-US" baseline="0" dirty="0"/>
              <a:t> </a:t>
            </a:r>
            <a:r>
              <a:rPr lang="en-US" baseline="0" dirty="0" err="1"/>
              <a:t>những</a:t>
            </a:r>
            <a:r>
              <a:rPr lang="en-US" baseline="0" dirty="0"/>
              <a:t> </a:t>
            </a:r>
            <a:r>
              <a:rPr lang="en-US" baseline="0" dirty="0" err="1"/>
              <a:t>xét</a:t>
            </a:r>
            <a:r>
              <a:rPr lang="en-US" baseline="0" dirty="0"/>
              <a:t> </a:t>
            </a:r>
            <a:r>
              <a:rPr lang="en-US" baseline="0" dirty="0" err="1"/>
              <a:t>nghiệm</a:t>
            </a:r>
            <a:r>
              <a:rPr lang="en-US" baseline="0" dirty="0"/>
              <a:t> </a:t>
            </a:r>
            <a:r>
              <a:rPr lang="en-US" baseline="0" dirty="0" err="1"/>
              <a:t>chẩn</a:t>
            </a:r>
            <a:r>
              <a:rPr lang="en-US" baseline="0" dirty="0"/>
              <a:t> </a:t>
            </a:r>
            <a:r>
              <a:rPr lang="en-US" baseline="0" dirty="0" err="1"/>
              <a:t>đoán</a:t>
            </a:r>
            <a:r>
              <a:rPr lang="en-US" baseline="0" dirty="0"/>
              <a:t> </a:t>
            </a:r>
            <a:r>
              <a:rPr lang="en-US" baseline="0" dirty="0" err="1"/>
              <a:t>đối</a:t>
            </a:r>
            <a:r>
              <a:rPr lang="en-US" baseline="0" dirty="0"/>
              <a:t> </a:t>
            </a:r>
            <a:r>
              <a:rPr lang="en-US" baseline="0" dirty="0" err="1"/>
              <a:t>với</a:t>
            </a:r>
            <a:r>
              <a:rPr lang="en-US" baseline="0" dirty="0"/>
              <a:t> </a:t>
            </a:r>
            <a:r>
              <a:rPr lang="en-US" baseline="0" dirty="0" err="1"/>
              <a:t>những</a:t>
            </a:r>
            <a:r>
              <a:rPr lang="en-US" baseline="0" dirty="0"/>
              <a:t> </a:t>
            </a:r>
            <a:r>
              <a:rPr lang="en-US" baseline="0" dirty="0" err="1"/>
              <a:t>thai</a:t>
            </a:r>
            <a:r>
              <a:rPr lang="en-US" baseline="0" dirty="0"/>
              <a:t> </a:t>
            </a:r>
            <a:r>
              <a:rPr lang="en-US" baseline="0" dirty="0" err="1"/>
              <a:t>kì</a:t>
            </a:r>
            <a:r>
              <a:rPr lang="en-US" baseline="0" dirty="0"/>
              <a:t> </a:t>
            </a:r>
            <a:r>
              <a:rPr lang="en-US" baseline="0" dirty="0" err="1"/>
              <a:t>có</a:t>
            </a:r>
            <a:r>
              <a:rPr lang="en-US" baseline="0" dirty="0"/>
              <a:t> </a:t>
            </a:r>
            <a:r>
              <a:rPr lang="en-US" baseline="0" dirty="0" err="1"/>
              <a:t>kết</a:t>
            </a:r>
            <a:r>
              <a:rPr lang="en-US" baseline="0" dirty="0"/>
              <a:t> </a:t>
            </a:r>
            <a:r>
              <a:rPr lang="en-US" baseline="0" dirty="0" err="1"/>
              <a:t>quả</a:t>
            </a:r>
            <a:r>
              <a:rPr lang="en-US" baseline="0" dirty="0"/>
              <a:t> </a:t>
            </a:r>
            <a:r>
              <a:rPr lang="en-US" baseline="0" dirty="0" err="1"/>
              <a:t>nguy</a:t>
            </a:r>
            <a:r>
              <a:rPr lang="en-US" baseline="0" dirty="0"/>
              <a:t> </a:t>
            </a:r>
            <a:r>
              <a:rPr lang="en-US" baseline="0" dirty="0" err="1"/>
              <a:t>cơ</a:t>
            </a:r>
            <a:r>
              <a:rPr lang="en-US" baseline="0" dirty="0"/>
              <a:t> </a:t>
            </a:r>
            <a:r>
              <a:rPr lang="en-US" baseline="0" dirty="0" err="1"/>
              <a:t>cao</a:t>
            </a:r>
            <a:r>
              <a:rPr lang="en-US" baseline="0" dirty="0"/>
              <a:t>,  </a:t>
            </a:r>
            <a:r>
              <a:rPr lang="en-US" baseline="0" dirty="0" err="1"/>
              <a:t>tuy</a:t>
            </a:r>
            <a:r>
              <a:rPr lang="en-US" baseline="0" dirty="0"/>
              <a:t> </a:t>
            </a:r>
            <a:r>
              <a:rPr lang="en-US" baseline="0" dirty="0" err="1"/>
              <a:t>nhiên</a:t>
            </a:r>
            <a:r>
              <a:rPr lang="en-US" baseline="0" dirty="0"/>
              <a:t> do </a:t>
            </a:r>
            <a:r>
              <a:rPr lang="en-US" baseline="0" dirty="0" err="1"/>
              <a:t>phụ</a:t>
            </a:r>
            <a:r>
              <a:rPr lang="en-US" baseline="0" dirty="0"/>
              <a:t> </a:t>
            </a:r>
            <a:r>
              <a:rPr lang="en-US" baseline="0" dirty="0" err="1"/>
              <a:t>thuộc</a:t>
            </a:r>
            <a:r>
              <a:rPr lang="en-US" baseline="0" dirty="0"/>
              <a:t> </a:t>
            </a:r>
            <a:r>
              <a:rPr lang="en-US" baseline="0" dirty="0" err="1"/>
              <a:t>vào</a:t>
            </a:r>
            <a:r>
              <a:rPr lang="en-US" baseline="0" dirty="0"/>
              <a:t> NT </a:t>
            </a:r>
            <a:r>
              <a:rPr lang="en-US" baseline="0" dirty="0" err="1"/>
              <a:t>nên</a:t>
            </a:r>
            <a:r>
              <a:rPr lang="en-US" baseline="0" dirty="0"/>
              <a:t> </a:t>
            </a:r>
            <a:r>
              <a:rPr lang="en-US" baseline="0" dirty="0" err="1"/>
              <a:t>cần</a:t>
            </a:r>
            <a:r>
              <a:rPr lang="en-US" baseline="0" dirty="0"/>
              <a:t> </a:t>
            </a:r>
            <a:r>
              <a:rPr lang="en-US" baseline="0" dirty="0" err="1"/>
              <a:t>trình</a:t>
            </a:r>
            <a:r>
              <a:rPr lang="en-US" baseline="0" dirty="0"/>
              <a:t> </a:t>
            </a:r>
            <a:r>
              <a:rPr lang="en-US" baseline="0" dirty="0" err="1"/>
              <a:t>độ</a:t>
            </a:r>
            <a:r>
              <a:rPr lang="en-US" baseline="0" dirty="0"/>
              <a:t> </a:t>
            </a:r>
            <a:r>
              <a:rPr lang="en-US" baseline="0" dirty="0" err="1"/>
              <a:t>chuyên</a:t>
            </a:r>
            <a:r>
              <a:rPr lang="en-US" baseline="0" dirty="0"/>
              <a:t> </a:t>
            </a:r>
            <a:r>
              <a:rPr lang="en-US" baseline="0" dirty="0" err="1"/>
              <a:t>môn</a:t>
            </a:r>
            <a:r>
              <a:rPr lang="en-US" baseline="0" dirty="0"/>
              <a:t> </a:t>
            </a:r>
            <a:r>
              <a:rPr lang="en-US" baseline="0" dirty="0" err="1"/>
              <a:t>cao</a:t>
            </a:r>
            <a:r>
              <a:rPr lang="en-US" baseline="0" dirty="0"/>
              <a:t> ở </a:t>
            </a:r>
            <a:r>
              <a:rPr lang="en-US" baseline="0" dirty="0" err="1"/>
              <a:t>các</a:t>
            </a:r>
            <a:r>
              <a:rPr lang="en-US" baseline="0" dirty="0"/>
              <a:t> </a:t>
            </a:r>
            <a:r>
              <a:rPr lang="en-US" baseline="0" dirty="0" err="1"/>
              <a:t>bác</a:t>
            </a:r>
            <a:r>
              <a:rPr lang="en-US" baseline="0" dirty="0"/>
              <a:t> </a:t>
            </a:r>
            <a:r>
              <a:rPr lang="en-US" baseline="0" dirty="0" err="1"/>
              <a:t>sĩ</a:t>
            </a:r>
            <a:r>
              <a:rPr lang="en-US" baseline="0" dirty="0"/>
              <a:t> </a:t>
            </a:r>
            <a:r>
              <a:rPr lang="en-US" baseline="0" dirty="0" err="1"/>
              <a:t>siêu</a:t>
            </a:r>
            <a:r>
              <a:rPr lang="en-US" baseline="0" dirty="0"/>
              <a:t> </a:t>
            </a:r>
            <a:r>
              <a:rPr lang="en-US" baseline="0" dirty="0" err="1"/>
              <a:t>âm</a:t>
            </a:r>
            <a:endParaRPr lang="en-US" baseline="0" dirty="0"/>
          </a:p>
          <a:p>
            <a:r>
              <a:rPr lang="en-US" baseline="0" dirty="0" err="1"/>
              <a:t>Độ</a:t>
            </a:r>
            <a:r>
              <a:rPr lang="en-US" baseline="0" dirty="0"/>
              <a:t> </a:t>
            </a:r>
            <a:r>
              <a:rPr lang="en-US" baseline="0" dirty="0" err="1"/>
              <a:t>nhạy</a:t>
            </a:r>
            <a:r>
              <a:rPr lang="en-US" baseline="0" dirty="0"/>
              <a:t> </a:t>
            </a:r>
            <a:r>
              <a:rPr lang="en-US" baseline="0" dirty="0" err="1"/>
              <a:t>tăng</a:t>
            </a:r>
            <a:r>
              <a:rPr lang="en-US" baseline="0" dirty="0"/>
              <a:t> </a:t>
            </a:r>
            <a:r>
              <a:rPr lang="en-US" baseline="0" dirty="0" err="1"/>
              <a:t>theo</a:t>
            </a:r>
            <a:r>
              <a:rPr lang="en-US" baseline="0" dirty="0"/>
              <a:t> </a:t>
            </a:r>
            <a:r>
              <a:rPr lang="en-US" baseline="0" dirty="0" err="1"/>
              <a:t>tuổi</a:t>
            </a:r>
            <a:endParaRPr lang="en-US" baseline="0" dirty="0"/>
          </a:p>
          <a:p>
            <a:r>
              <a:rPr lang="en-US" baseline="0" dirty="0" err="1"/>
              <a:t>Khi</a:t>
            </a:r>
            <a:r>
              <a:rPr lang="en-US" baseline="0" dirty="0"/>
              <a:t> NT&gt;3,5mm </a:t>
            </a:r>
            <a:r>
              <a:rPr lang="en-US" baseline="0" dirty="0" err="1"/>
              <a:t>và</a:t>
            </a:r>
            <a:r>
              <a:rPr lang="en-US" baseline="0" dirty="0"/>
              <a:t> </a:t>
            </a:r>
            <a:r>
              <a:rPr lang="en-US" baseline="0" dirty="0" err="1"/>
              <a:t>bộ</a:t>
            </a:r>
            <a:r>
              <a:rPr lang="en-US" baseline="0" dirty="0"/>
              <a:t> </a:t>
            </a:r>
            <a:r>
              <a:rPr lang="en-US" baseline="0" dirty="0" err="1"/>
              <a:t>nst</a:t>
            </a:r>
            <a:r>
              <a:rPr lang="en-US" baseline="0" dirty="0"/>
              <a:t> </a:t>
            </a:r>
            <a:r>
              <a:rPr lang="en-US" baseline="0" dirty="0" err="1"/>
              <a:t>thai</a:t>
            </a:r>
            <a:r>
              <a:rPr lang="en-US" baseline="0" dirty="0"/>
              <a:t> </a:t>
            </a:r>
            <a:r>
              <a:rPr lang="en-US" baseline="0" dirty="0" err="1"/>
              <a:t>nhi</a:t>
            </a:r>
            <a:r>
              <a:rPr lang="en-US" baseline="0" dirty="0"/>
              <a:t> </a:t>
            </a:r>
            <a:r>
              <a:rPr lang="en-US" baseline="0" dirty="0" err="1"/>
              <a:t>bình</a:t>
            </a:r>
            <a:r>
              <a:rPr lang="en-US" baseline="0" dirty="0"/>
              <a:t> </a:t>
            </a:r>
            <a:r>
              <a:rPr lang="en-US" baseline="0" dirty="0" err="1"/>
              <a:t>thường</a:t>
            </a:r>
            <a:r>
              <a:rPr lang="en-US" baseline="0" dirty="0"/>
              <a:t>, </a:t>
            </a:r>
            <a:r>
              <a:rPr lang="en-US" baseline="0" dirty="0" err="1"/>
              <a:t>cần</a:t>
            </a:r>
            <a:r>
              <a:rPr lang="en-US" baseline="0" dirty="0"/>
              <a:t> </a:t>
            </a:r>
            <a:r>
              <a:rPr lang="en-US" baseline="0" dirty="0" err="1"/>
              <a:t>theo</a:t>
            </a:r>
            <a:r>
              <a:rPr lang="en-US" baseline="0" dirty="0"/>
              <a:t> </a:t>
            </a:r>
            <a:r>
              <a:rPr lang="en-US" baseline="0" dirty="0" err="1"/>
              <a:t>dõi</a:t>
            </a:r>
            <a:r>
              <a:rPr lang="en-US" baseline="0" dirty="0"/>
              <a:t> </a:t>
            </a:r>
            <a:r>
              <a:rPr lang="en-US" baseline="0" dirty="0" err="1"/>
              <a:t>những</a:t>
            </a:r>
            <a:r>
              <a:rPr lang="en-US" baseline="0" dirty="0"/>
              <a:t> </a:t>
            </a:r>
            <a:r>
              <a:rPr lang="en-US" baseline="0" dirty="0" err="1"/>
              <a:t>bất</a:t>
            </a:r>
            <a:r>
              <a:rPr lang="en-US" baseline="0" dirty="0"/>
              <a:t> </a:t>
            </a:r>
            <a:r>
              <a:rPr lang="en-US" baseline="0" dirty="0" err="1"/>
              <a:t>thường</a:t>
            </a:r>
            <a:r>
              <a:rPr lang="en-US" baseline="0" dirty="0"/>
              <a:t> </a:t>
            </a:r>
            <a:r>
              <a:rPr lang="en-US" baseline="0" dirty="0" err="1"/>
              <a:t>khác</a:t>
            </a:r>
            <a:r>
              <a:rPr lang="en-US" baseline="0" dirty="0"/>
              <a:t>, </a:t>
            </a:r>
            <a:r>
              <a:rPr lang="en-US" baseline="0" dirty="0" err="1"/>
              <a:t>đặc</a:t>
            </a:r>
            <a:r>
              <a:rPr lang="en-US" baseline="0" dirty="0"/>
              <a:t> </a:t>
            </a:r>
            <a:r>
              <a:rPr lang="en-US" baseline="0" dirty="0" err="1"/>
              <a:t>biệt</a:t>
            </a:r>
            <a:r>
              <a:rPr lang="en-US" baseline="0" dirty="0"/>
              <a:t> </a:t>
            </a:r>
            <a:r>
              <a:rPr lang="en-US" baseline="0" dirty="0" err="1"/>
              <a:t>bệnh</a:t>
            </a:r>
            <a:r>
              <a:rPr lang="en-US" baseline="0" dirty="0"/>
              <a:t> </a:t>
            </a:r>
            <a:r>
              <a:rPr lang="en-US" baseline="0" dirty="0" err="1"/>
              <a:t>tim</a:t>
            </a:r>
            <a:r>
              <a:rPr lang="en-US" baseline="0" dirty="0"/>
              <a:t> </a:t>
            </a:r>
            <a:r>
              <a:rPr lang="en-US" baseline="0" dirty="0" err="1"/>
              <a:t>bẩm</a:t>
            </a:r>
            <a:r>
              <a:rPr lang="en-US" baseline="0" dirty="0"/>
              <a:t> </a:t>
            </a:r>
            <a:r>
              <a:rPr lang="en-US" baseline="0" dirty="0" err="1"/>
              <a:t>sinh</a:t>
            </a:r>
            <a:r>
              <a:rPr lang="en-US" baseline="0" dirty="0"/>
              <a:t> ở </a:t>
            </a:r>
            <a:r>
              <a:rPr lang="en-US" baseline="0" dirty="0" err="1"/>
              <a:t>thai</a:t>
            </a:r>
            <a:r>
              <a:rPr lang="en-US" baseline="0" dirty="0"/>
              <a:t> </a:t>
            </a:r>
            <a:r>
              <a:rPr lang="en-US" baseline="0" dirty="0" err="1"/>
              <a:t>nhi</a:t>
            </a:r>
            <a:r>
              <a:rPr lang="en-US" baseline="0" dirty="0"/>
              <a:t>, </a:t>
            </a:r>
            <a:r>
              <a:rPr lang="en-US" baseline="0" dirty="0" err="1"/>
              <a:t>bằng</a:t>
            </a:r>
            <a:r>
              <a:rPr lang="en-US" baseline="0" dirty="0"/>
              <a:t> </a:t>
            </a:r>
            <a:r>
              <a:rPr lang="en-US" baseline="0" dirty="0" err="1"/>
              <a:t>siêu</a:t>
            </a:r>
            <a:r>
              <a:rPr lang="en-US" baseline="0" dirty="0"/>
              <a:t> am </a:t>
            </a:r>
            <a:r>
              <a:rPr lang="en-US" baseline="0" dirty="0" err="1"/>
              <a:t>tim</a:t>
            </a:r>
            <a:r>
              <a:rPr lang="en-US" baseline="0" dirty="0"/>
              <a:t> </a:t>
            </a:r>
            <a:r>
              <a:rPr lang="en-US" baseline="0" dirty="0" err="1"/>
              <a:t>thai</a:t>
            </a:r>
            <a:endParaRPr lang="en-US" dirty="0"/>
          </a:p>
        </p:txBody>
      </p:sp>
      <p:sp>
        <p:nvSpPr>
          <p:cNvPr id="4" name="Slide Number Placeholder 3"/>
          <p:cNvSpPr>
            <a:spLocks noGrp="1"/>
          </p:cNvSpPr>
          <p:nvPr>
            <p:ph type="sldNum" sz="quarter" idx="10"/>
          </p:nvPr>
        </p:nvSpPr>
        <p:spPr/>
        <p:txBody>
          <a:bodyPr/>
          <a:lstStyle/>
          <a:p>
            <a:fld id="{AE3B1A83-A833-4942-B1B6-5B975D143CDD}" type="slidenum">
              <a:rPr lang="en-US" smtClean="0"/>
              <a:t>28</a:t>
            </a:fld>
            <a:endParaRPr lang="en-US"/>
          </a:p>
        </p:txBody>
      </p:sp>
    </p:spTree>
    <p:extLst>
      <p:ext uri="{BB962C8B-B14F-4D97-AF65-F5344CB8AC3E}">
        <p14:creationId xmlns:p14="http://schemas.microsoft.com/office/powerpoint/2010/main" val="14433482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Down:</a:t>
            </a:r>
            <a:r>
              <a:rPr lang="en-US" baseline="0" dirty="0"/>
              <a:t> AFB uE3 </a:t>
            </a:r>
            <a:r>
              <a:rPr lang="en-US" baseline="0" dirty="0" err="1"/>
              <a:t>giảm</a:t>
            </a:r>
            <a:r>
              <a:rPr lang="en-US" baseline="0" dirty="0"/>
              <a:t>, </a:t>
            </a:r>
            <a:r>
              <a:rPr lang="en-US" baseline="0" dirty="0" err="1"/>
              <a:t>hCG</a:t>
            </a:r>
            <a:r>
              <a:rPr lang="en-US" baseline="0" dirty="0"/>
              <a:t> </a:t>
            </a:r>
            <a:r>
              <a:rPr lang="en-US" baseline="0" dirty="0" err="1"/>
              <a:t>tăng</a:t>
            </a:r>
            <a:r>
              <a:rPr lang="en-US" baseline="0" dirty="0"/>
              <a:t> </a:t>
            </a:r>
          </a:p>
          <a:p>
            <a:r>
              <a:rPr lang="en-US" baseline="0" dirty="0"/>
              <a:t>Trisomy 18: </a:t>
            </a:r>
            <a:r>
              <a:rPr lang="en-US" baseline="0" dirty="0" err="1"/>
              <a:t>cả</a:t>
            </a:r>
            <a:r>
              <a:rPr lang="en-US" baseline="0" dirty="0"/>
              <a:t> 3 </a:t>
            </a:r>
            <a:r>
              <a:rPr lang="en-US" baseline="0" dirty="0" err="1"/>
              <a:t>đều</a:t>
            </a:r>
            <a:r>
              <a:rPr lang="en-US" baseline="0" dirty="0"/>
              <a:t> </a:t>
            </a:r>
            <a:r>
              <a:rPr lang="en-US" baseline="0" dirty="0" err="1"/>
              <a:t>giảm</a:t>
            </a:r>
            <a:r>
              <a:rPr lang="en-US" baseline="0" dirty="0"/>
              <a:t> </a:t>
            </a:r>
          </a:p>
          <a:p>
            <a:r>
              <a:rPr lang="en-US" baseline="0" dirty="0" err="1"/>
              <a:t>Có</a:t>
            </a:r>
            <a:r>
              <a:rPr lang="en-US" baseline="0" dirty="0"/>
              <a:t> </a:t>
            </a:r>
            <a:r>
              <a:rPr lang="en-US" baseline="0" dirty="0" err="1"/>
              <a:t>nhiều</a:t>
            </a:r>
            <a:r>
              <a:rPr lang="en-US" baseline="0" dirty="0"/>
              <a:t> </a:t>
            </a:r>
            <a:r>
              <a:rPr lang="en-US" baseline="0" dirty="0" err="1"/>
              <a:t>yếu</a:t>
            </a:r>
            <a:r>
              <a:rPr lang="en-US" baseline="0" dirty="0"/>
              <a:t> </a:t>
            </a:r>
            <a:r>
              <a:rPr lang="en-US" baseline="0" dirty="0" err="1"/>
              <a:t>tố</a:t>
            </a:r>
            <a:r>
              <a:rPr lang="en-US" baseline="0" dirty="0"/>
              <a:t> </a:t>
            </a:r>
            <a:r>
              <a:rPr lang="en-US" baseline="0" dirty="0" err="1"/>
              <a:t>ảnh</a:t>
            </a:r>
            <a:r>
              <a:rPr lang="en-US" baseline="0" dirty="0"/>
              <a:t> </a:t>
            </a:r>
            <a:r>
              <a:rPr lang="en-US" baseline="0" dirty="0" err="1"/>
              <a:t>hưởng</a:t>
            </a:r>
            <a:r>
              <a:rPr lang="en-US" baseline="0" dirty="0"/>
              <a:t> </a:t>
            </a:r>
            <a:r>
              <a:rPr lang="en-US" baseline="0" dirty="0" err="1"/>
              <a:t>kết</a:t>
            </a:r>
            <a:r>
              <a:rPr lang="en-US" baseline="0" dirty="0"/>
              <a:t> </a:t>
            </a:r>
            <a:r>
              <a:rPr lang="en-US" baseline="0" dirty="0" err="1"/>
              <a:t>quả</a:t>
            </a:r>
            <a:r>
              <a:rPr lang="en-US" baseline="0" dirty="0"/>
              <a:t>: </a:t>
            </a:r>
            <a:r>
              <a:rPr lang="en-US" baseline="0" dirty="0" err="1"/>
              <a:t>cân</a:t>
            </a:r>
            <a:r>
              <a:rPr lang="en-US" baseline="0" dirty="0"/>
              <a:t> </a:t>
            </a:r>
            <a:r>
              <a:rPr lang="en-US" baseline="0" dirty="0" err="1"/>
              <a:t>nặng</a:t>
            </a:r>
            <a:r>
              <a:rPr lang="en-US" baseline="0" dirty="0"/>
              <a:t> </a:t>
            </a:r>
            <a:r>
              <a:rPr lang="en-US" baseline="0" dirty="0" err="1"/>
              <a:t>mẹ</a:t>
            </a:r>
            <a:r>
              <a:rPr lang="en-US" baseline="0" dirty="0"/>
              <a:t>, </a:t>
            </a:r>
            <a:r>
              <a:rPr lang="en-US" baseline="0" dirty="0" err="1"/>
              <a:t>tuổi</a:t>
            </a:r>
            <a:r>
              <a:rPr lang="en-US" baseline="0" dirty="0"/>
              <a:t> </a:t>
            </a:r>
            <a:r>
              <a:rPr lang="en-US" baseline="0" dirty="0" err="1"/>
              <a:t>mẹ</a:t>
            </a:r>
            <a:r>
              <a:rPr lang="en-US" baseline="0" dirty="0"/>
              <a:t>, </a:t>
            </a:r>
            <a:r>
              <a:rPr lang="en-US" baseline="0" dirty="0" err="1"/>
              <a:t>đtđ</a:t>
            </a:r>
            <a:r>
              <a:rPr lang="en-US" baseline="0" dirty="0"/>
              <a:t>, </a:t>
            </a:r>
            <a:r>
              <a:rPr lang="en-US" baseline="0" dirty="0" err="1"/>
              <a:t>chủng</a:t>
            </a:r>
            <a:r>
              <a:rPr lang="en-US" baseline="0" dirty="0"/>
              <a:t> </a:t>
            </a:r>
            <a:r>
              <a:rPr lang="en-US" baseline="0" dirty="0" err="1"/>
              <a:t>tộc</a:t>
            </a:r>
            <a:r>
              <a:rPr lang="en-US" baseline="0" dirty="0"/>
              <a:t>, </a:t>
            </a:r>
            <a:r>
              <a:rPr lang="en-US" baseline="0" dirty="0" err="1"/>
              <a:t>số</a:t>
            </a:r>
            <a:r>
              <a:rPr lang="en-US" baseline="0" dirty="0"/>
              <a:t> </a:t>
            </a:r>
            <a:r>
              <a:rPr lang="en-US" baseline="0" dirty="0" err="1"/>
              <a:t>lượng</a:t>
            </a:r>
            <a:r>
              <a:rPr lang="en-US" baseline="0" dirty="0"/>
              <a:t> </a:t>
            </a:r>
            <a:r>
              <a:rPr lang="en-US" baseline="0" dirty="0" err="1"/>
              <a:t>thai</a:t>
            </a:r>
            <a:endParaRPr lang="en-US" baseline="0" dirty="0"/>
          </a:p>
          <a:p>
            <a:r>
              <a:rPr lang="en-US" baseline="0" dirty="0" err="1"/>
              <a:t>Phải</a:t>
            </a:r>
            <a:r>
              <a:rPr lang="en-US" baseline="0" dirty="0"/>
              <a:t> </a:t>
            </a:r>
            <a:r>
              <a:rPr lang="en-US" baseline="0" dirty="0" err="1"/>
              <a:t>điều</a:t>
            </a:r>
            <a:r>
              <a:rPr lang="en-US" baseline="0" dirty="0"/>
              <a:t> </a:t>
            </a:r>
            <a:r>
              <a:rPr lang="en-US" baseline="0" dirty="0" err="1"/>
              <a:t>chỉnh</a:t>
            </a:r>
            <a:r>
              <a:rPr lang="en-US" baseline="0" dirty="0"/>
              <a:t> </a:t>
            </a:r>
            <a:r>
              <a:rPr lang="en-US" baseline="0" dirty="0" err="1"/>
              <a:t>theo</a:t>
            </a:r>
            <a:r>
              <a:rPr lang="en-US" baseline="0" dirty="0"/>
              <a:t> </a:t>
            </a:r>
            <a:r>
              <a:rPr lang="en-US" baseline="0" dirty="0" err="1"/>
              <a:t>cân</a:t>
            </a:r>
            <a:r>
              <a:rPr lang="en-US" baseline="0" dirty="0"/>
              <a:t> </a:t>
            </a:r>
            <a:r>
              <a:rPr lang="en-US" baseline="0" dirty="0" err="1"/>
              <a:t>nặng</a:t>
            </a:r>
            <a:r>
              <a:rPr lang="en-US" baseline="0" dirty="0"/>
              <a:t>, </a:t>
            </a:r>
            <a:r>
              <a:rPr lang="en-US" baseline="0" dirty="0" err="1"/>
              <a:t>vì</a:t>
            </a:r>
            <a:r>
              <a:rPr lang="en-US" baseline="0" dirty="0"/>
              <a:t>  </a:t>
            </a:r>
            <a:r>
              <a:rPr lang="en-US" baseline="0" dirty="0" err="1"/>
              <a:t>hiệu</a:t>
            </a:r>
            <a:r>
              <a:rPr lang="en-US" baseline="0" dirty="0"/>
              <a:t> </a:t>
            </a:r>
            <a:r>
              <a:rPr lang="en-US" baseline="0" dirty="0" err="1"/>
              <a:t>ứng</a:t>
            </a:r>
            <a:r>
              <a:rPr lang="en-US" baseline="0" dirty="0"/>
              <a:t> </a:t>
            </a:r>
            <a:r>
              <a:rPr lang="en-US" baseline="0" dirty="0" err="1"/>
              <a:t>pha</a:t>
            </a:r>
            <a:r>
              <a:rPr lang="en-US" baseline="0" dirty="0"/>
              <a:t> </a:t>
            </a:r>
            <a:r>
              <a:rPr lang="en-US" baseline="0" dirty="0" err="1"/>
              <a:t>loãng</a:t>
            </a:r>
            <a:r>
              <a:rPr lang="en-US" baseline="0" dirty="0"/>
              <a:t> </a:t>
            </a:r>
            <a:r>
              <a:rPr lang="en-US" baseline="0" dirty="0" err="1"/>
              <a:t>làm</a:t>
            </a:r>
            <a:r>
              <a:rPr lang="en-US" baseline="0" dirty="0"/>
              <a:t> </a:t>
            </a:r>
            <a:r>
              <a:rPr lang="en-US" baseline="0" dirty="0" err="1"/>
              <a:t>mẹ</a:t>
            </a:r>
            <a:r>
              <a:rPr lang="en-US" baseline="0" dirty="0"/>
              <a:t> </a:t>
            </a:r>
            <a:r>
              <a:rPr lang="en-US" baseline="0" dirty="0" err="1"/>
              <a:t>nặng</a:t>
            </a:r>
            <a:r>
              <a:rPr lang="en-US" baseline="0" dirty="0"/>
              <a:t> </a:t>
            </a:r>
            <a:r>
              <a:rPr lang="en-US" baseline="0" dirty="0" err="1"/>
              <a:t>cân</a:t>
            </a:r>
            <a:r>
              <a:rPr lang="en-US" baseline="0" dirty="0"/>
              <a:t> </a:t>
            </a:r>
            <a:r>
              <a:rPr lang="en-US" baseline="0" dirty="0" err="1"/>
              <a:t>sẽ</a:t>
            </a:r>
            <a:r>
              <a:rPr lang="en-US" baseline="0" dirty="0"/>
              <a:t> </a:t>
            </a:r>
            <a:r>
              <a:rPr lang="en-US" baseline="0" dirty="0" err="1"/>
              <a:t>có</a:t>
            </a:r>
            <a:r>
              <a:rPr lang="en-US" baseline="0" dirty="0"/>
              <a:t> </a:t>
            </a:r>
            <a:r>
              <a:rPr lang="en-US" baseline="0" dirty="0" err="1"/>
              <a:t>giá</a:t>
            </a:r>
            <a:r>
              <a:rPr lang="en-US" baseline="0" dirty="0"/>
              <a:t> </a:t>
            </a:r>
            <a:r>
              <a:rPr lang="en-US" baseline="0" dirty="0" err="1"/>
              <a:t>trị</a:t>
            </a:r>
            <a:r>
              <a:rPr lang="en-US" baseline="0" dirty="0"/>
              <a:t> </a:t>
            </a:r>
            <a:r>
              <a:rPr lang="en-US" baseline="0" dirty="0" err="1"/>
              <a:t>thấp</a:t>
            </a:r>
            <a:r>
              <a:rPr lang="en-US" baseline="0" dirty="0"/>
              <a:t> </a:t>
            </a:r>
            <a:r>
              <a:rPr lang="en-US" baseline="0" dirty="0" err="1"/>
              <a:t>giả</a:t>
            </a:r>
            <a:r>
              <a:rPr lang="en-US" baseline="0" dirty="0"/>
              <a:t> </a:t>
            </a:r>
            <a:r>
              <a:rPr lang="en-US" baseline="0" dirty="0" err="1"/>
              <a:t>và</a:t>
            </a:r>
            <a:r>
              <a:rPr lang="en-US" baseline="0" dirty="0"/>
              <a:t> </a:t>
            </a:r>
            <a:r>
              <a:rPr lang="en-US" baseline="0" dirty="0" err="1"/>
              <a:t>ngươc</a:t>
            </a:r>
            <a:r>
              <a:rPr lang="en-US" baseline="0" dirty="0"/>
              <a:t> </a:t>
            </a:r>
            <a:r>
              <a:rPr lang="en-US" baseline="0" dirty="0" err="1"/>
              <a:t>lại</a:t>
            </a:r>
            <a:r>
              <a:rPr lang="en-US" baseline="0" dirty="0"/>
              <a:t> </a:t>
            </a:r>
          </a:p>
          <a:p>
            <a:r>
              <a:rPr lang="en-US" baseline="0" dirty="0" err="1"/>
              <a:t>Giá</a:t>
            </a:r>
            <a:r>
              <a:rPr lang="en-US" baseline="0" dirty="0"/>
              <a:t> </a:t>
            </a:r>
            <a:r>
              <a:rPr lang="en-US" baseline="0" dirty="0" err="1"/>
              <a:t>trị</a:t>
            </a:r>
            <a:r>
              <a:rPr lang="en-US" baseline="0" dirty="0"/>
              <a:t> </a:t>
            </a:r>
            <a:r>
              <a:rPr lang="en-US" baseline="0" dirty="0" err="1"/>
              <a:t>trung</a:t>
            </a:r>
            <a:r>
              <a:rPr lang="en-US" baseline="0" dirty="0"/>
              <a:t> </a:t>
            </a:r>
            <a:r>
              <a:rPr lang="en-US" baseline="0" dirty="0" err="1"/>
              <a:t>vị</a:t>
            </a:r>
            <a:r>
              <a:rPr lang="en-US" baseline="0" dirty="0"/>
              <a:t> </a:t>
            </a:r>
            <a:r>
              <a:rPr lang="en-US" baseline="0" dirty="0" err="1"/>
              <a:t>của</a:t>
            </a:r>
            <a:r>
              <a:rPr lang="en-US" baseline="0" dirty="0"/>
              <a:t> </a:t>
            </a:r>
            <a:r>
              <a:rPr lang="en-US" baseline="0" dirty="0" err="1"/>
              <a:t>bộ</a:t>
            </a:r>
            <a:r>
              <a:rPr lang="en-US" baseline="0" dirty="0"/>
              <a:t> 3 </a:t>
            </a:r>
            <a:r>
              <a:rPr lang="en-US" baseline="0" dirty="0" err="1"/>
              <a:t>trên</a:t>
            </a:r>
            <a:r>
              <a:rPr lang="en-US" baseline="0" dirty="0"/>
              <a:t> ở </a:t>
            </a:r>
            <a:r>
              <a:rPr lang="en-US" baseline="0" dirty="0" err="1"/>
              <a:t>người</a:t>
            </a:r>
            <a:r>
              <a:rPr lang="en-US" baseline="0" dirty="0"/>
              <a:t> </a:t>
            </a:r>
            <a:r>
              <a:rPr lang="en-US" baseline="0" dirty="0" err="1"/>
              <a:t>đtđ</a:t>
            </a:r>
            <a:r>
              <a:rPr lang="en-US" baseline="0" dirty="0"/>
              <a:t> type 1 </a:t>
            </a:r>
            <a:r>
              <a:rPr lang="en-US" baseline="0" dirty="0" err="1"/>
              <a:t>thì</a:t>
            </a:r>
            <a:r>
              <a:rPr lang="en-US" baseline="0" dirty="0"/>
              <a:t> </a:t>
            </a:r>
            <a:r>
              <a:rPr lang="en-US" baseline="0" dirty="0" err="1"/>
              <a:t>thấp</a:t>
            </a:r>
            <a:r>
              <a:rPr lang="en-US" baseline="0" dirty="0"/>
              <a:t> </a:t>
            </a:r>
            <a:r>
              <a:rPr lang="en-US" baseline="0" dirty="0" err="1"/>
              <a:t>hơn</a:t>
            </a:r>
            <a:r>
              <a:rPr lang="en-US" baseline="0" dirty="0"/>
              <a:t> </a:t>
            </a:r>
            <a:r>
              <a:rPr lang="en-US" baseline="0" dirty="0" err="1"/>
              <a:t>phụ</a:t>
            </a:r>
            <a:r>
              <a:rPr lang="en-US" baseline="0" dirty="0"/>
              <a:t> </a:t>
            </a:r>
            <a:r>
              <a:rPr lang="en-US" baseline="0" dirty="0" err="1"/>
              <a:t>nữ</a:t>
            </a:r>
            <a:r>
              <a:rPr lang="en-US" baseline="0" dirty="0"/>
              <a:t> </a:t>
            </a:r>
            <a:r>
              <a:rPr lang="en-US" baseline="0" dirty="0" err="1"/>
              <a:t>ko</a:t>
            </a:r>
            <a:r>
              <a:rPr lang="en-US" baseline="0" dirty="0"/>
              <a:t> </a:t>
            </a:r>
            <a:r>
              <a:rPr lang="en-US" baseline="0" dirty="0" err="1"/>
              <a:t>đtđ</a:t>
            </a:r>
            <a:endParaRPr lang="en-US" baseline="0" dirty="0"/>
          </a:p>
          <a:p>
            <a:r>
              <a:rPr lang="en-US" baseline="0" dirty="0"/>
              <a:t>Ở </a:t>
            </a:r>
            <a:r>
              <a:rPr lang="en-US" baseline="0" dirty="0" err="1"/>
              <a:t>những</a:t>
            </a:r>
            <a:r>
              <a:rPr lang="en-US" baseline="0" dirty="0"/>
              <a:t> </a:t>
            </a:r>
            <a:r>
              <a:rPr lang="en-US" baseline="0" dirty="0" err="1"/>
              <a:t>thai</a:t>
            </a:r>
            <a:r>
              <a:rPr lang="en-US" baseline="0" dirty="0"/>
              <a:t> </a:t>
            </a:r>
            <a:r>
              <a:rPr lang="en-US" baseline="0" dirty="0" err="1"/>
              <a:t>kì</a:t>
            </a:r>
            <a:r>
              <a:rPr lang="en-US" baseline="0" dirty="0"/>
              <a:t> </a:t>
            </a:r>
            <a:r>
              <a:rPr lang="en-US" baseline="0" dirty="0" err="1"/>
              <a:t>có</a:t>
            </a:r>
            <a:r>
              <a:rPr lang="en-US" baseline="0" dirty="0"/>
              <a:t> </a:t>
            </a:r>
            <a:r>
              <a:rPr lang="en-US" baseline="0" dirty="0" err="1"/>
              <a:t>được</a:t>
            </a:r>
            <a:r>
              <a:rPr lang="en-US" baseline="0" dirty="0"/>
              <a:t> do </a:t>
            </a:r>
            <a:r>
              <a:rPr lang="en-US" baseline="0" dirty="0" err="1"/>
              <a:t>hỗ</a:t>
            </a:r>
            <a:r>
              <a:rPr lang="en-US" baseline="0" dirty="0"/>
              <a:t> </a:t>
            </a:r>
            <a:r>
              <a:rPr lang="en-US" baseline="0" dirty="0" err="1"/>
              <a:t>trợ</a:t>
            </a:r>
            <a:r>
              <a:rPr lang="en-US" baseline="0" dirty="0"/>
              <a:t> </a:t>
            </a:r>
            <a:r>
              <a:rPr lang="en-US" baseline="0" dirty="0" err="1"/>
              <a:t>sinh</a:t>
            </a:r>
            <a:r>
              <a:rPr lang="en-US" baseline="0" dirty="0"/>
              <a:t> </a:t>
            </a:r>
            <a:r>
              <a:rPr lang="en-US" baseline="0" dirty="0" err="1"/>
              <a:t>sản</a:t>
            </a:r>
            <a:r>
              <a:rPr lang="en-US" baseline="0" dirty="0"/>
              <a:t> </a:t>
            </a:r>
            <a:r>
              <a:rPr lang="en-US" baseline="0" dirty="0" err="1"/>
              <a:t>thụ</a:t>
            </a:r>
            <a:r>
              <a:rPr lang="en-US" baseline="0" dirty="0"/>
              <a:t> </a:t>
            </a:r>
            <a:r>
              <a:rPr lang="en-US" baseline="0" dirty="0" err="1"/>
              <a:t>tinh</a:t>
            </a:r>
            <a:r>
              <a:rPr lang="en-US" baseline="0" dirty="0"/>
              <a:t> </a:t>
            </a:r>
            <a:r>
              <a:rPr lang="en-US" baseline="0" dirty="0" err="1"/>
              <a:t>trong</a:t>
            </a:r>
            <a:r>
              <a:rPr lang="en-US" baseline="0" dirty="0"/>
              <a:t> </a:t>
            </a:r>
            <a:r>
              <a:rPr lang="en-US" baseline="0" dirty="0" err="1"/>
              <a:t>ống</a:t>
            </a:r>
            <a:r>
              <a:rPr lang="en-US" baseline="0" dirty="0"/>
              <a:t> </a:t>
            </a:r>
            <a:r>
              <a:rPr lang="en-US" baseline="0" dirty="0" err="1"/>
              <a:t>nghiệm</a:t>
            </a:r>
            <a:r>
              <a:rPr lang="en-US" baseline="0" dirty="0"/>
              <a:t> </a:t>
            </a:r>
            <a:r>
              <a:rPr lang="en-US" baseline="0" dirty="0" err="1"/>
              <a:t>thì</a:t>
            </a:r>
            <a:r>
              <a:rPr lang="en-US" baseline="0" dirty="0"/>
              <a:t> </a:t>
            </a:r>
            <a:r>
              <a:rPr lang="en-US" baseline="0" dirty="0" err="1"/>
              <a:t>hCG</a:t>
            </a:r>
            <a:r>
              <a:rPr lang="en-US" baseline="0" dirty="0"/>
              <a:t> </a:t>
            </a:r>
            <a:r>
              <a:rPr lang="en-US" baseline="0" dirty="0" err="1"/>
              <a:t>huyết</a:t>
            </a:r>
            <a:r>
              <a:rPr lang="en-US" baseline="0" dirty="0"/>
              <a:t> </a:t>
            </a:r>
            <a:r>
              <a:rPr lang="en-US" baseline="0" dirty="0" err="1"/>
              <a:t>thanh</a:t>
            </a:r>
            <a:r>
              <a:rPr lang="en-US" baseline="0" dirty="0"/>
              <a:t> </a:t>
            </a:r>
            <a:r>
              <a:rPr lang="en-US" baseline="0" dirty="0" err="1"/>
              <a:t>lại</a:t>
            </a:r>
            <a:r>
              <a:rPr lang="en-US" baseline="0" dirty="0"/>
              <a:t> </a:t>
            </a:r>
            <a:r>
              <a:rPr lang="en-US" baseline="0" dirty="0" err="1"/>
              <a:t>cao</a:t>
            </a:r>
            <a:r>
              <a:rPr lang="en-US" baseline="0" dirty="0"/>
              <a:t> </a:t>
            </a:r>
            <a:r>
              <a:rPr lang="en-US" baseline="0" dirty="0" err="1"/>
              <a:t>hơn</a:t>
            </a:r>
            <a:r>
              <a:rPr lang="en-US" baseline="0" dirty="0"/>
              <a:t> </a:t>
            </a:r>
            <a:r>
              <a:rPr lang="en-US" baseline="0" dirty="0" err="1"/>
              <a:t>và</a:t>
            </a:r>
            <a:r>
              <a:rPr lang="en-US" baseline="0" dirty="0"/>
              <a:t> </a:t>
            </a:r>
            <a:r>
              <a:rPr lang="en-US" baseline="0" dirty="0" err="1"/>
              <a:t>Afb</a:t>
            </a:r>
            <a:r>
              <a:rPr lang="en-US" baseline="0" dirty="0"/>
              <a:t> </a:t>
            </a:r>
            <a:r>
              <a:rPr lang="en-US" baseline="0" dirty="0" err="1"/>
              <a:t>lại</a:t>
            </a:r>
            <a:r>
              <a:rPr lang="en-US" baseline="0" dirty="0"/>
              <a:t> </a:t>
            </a:r>
            <a:r>
              <a:rPr lang="en-US" baseline="0" dirty="0" err="1"/>
              <a:t>thấp</a:t>
            </a:r>
            <a:r>
              <a:rPr lang="en-US" baseline="0" dirty="0"/>
              <a:t> </a:t>
            </a:r>
            <a:r>
              <a:rPr lang="en-US" baseline="0" dirty="0" err="1"/>
              <a:t>hơn</a:t>
            </a:r>
            <a:r>
              <a:rPr lang="en-US" baseline="0" dirty="0"/>
              <a:t> </a:t>
            </a:r>
            <a:r>
              <a:rPr lang="en-US" baseline="0" dirty="0" err="1"/>
              <a:t>thai</a:t>
            </a:r>
            <a:r>
              <a:rPr lang="en-US" baseline="0" dirty="0"/>
              <a:t> </a:t>
            </a:r>
            <a:r>
              <a:rPr lang="en-US" baseline="0" dirty="0" err="1"/>
              <a:t>kì</a:t>
            </a:r>
            <a:r>
              <a:rPr lang="en-US" baseline="0" dirty="0"/>
              <a:t> </a:t>
            </a:r>
            <a:r>
              <a:rPr lang="en-US" baseline="0" dirty="0" err="1"/>
              <a:t>tự</a:t>
            </a:r>
            <a:r>
              <a:rPr lang="en-US" baseline="0" dirty="0"/>
              <a:t> </a:t>
            </a:r>
            <a:r>
              <a:rPr lang="en-US" baseline="0" dirty="0" err="1"/>
              <a:t>nhiên</a:t>
            </a:r>
            <a:r>
              <a:rPr lang="en-US" baseline="0" dirty="0"/>
              <a:t>.		</a:t>
            </a:r>
          </a:p>
        </p:txBody>
      </p:sp>
      <p:sp>
        <p:nvSpPr>
          <p:cNvPr id="4" name="Slide Number Placeholder 3"/>
          <p:cNvSpPr>
            <a:spLocks noGrp="1"/>
          </p:cNvSpPr>
          <p:nvPr>
            <p:ph type="sldNum" sz="quarter" idx="10"/>
          </p:nvPr>
        </p:nvSpPr>
        <p:spPr/>
        <p:txBody>
          <a:bodyPr/>
          <a:lstStyle/>
          <a:p>
            <a:fld id="{AE3B1A83-A833-4942-B1B6-5B975D143CDD}" type="slidenum">
              <a:rPr lang="en-US" smtClean="0"/>
              <a:t>29</a:t>
            </a:fld>
            <a:endParaRPr lang="en-US"/>
          </a:p>
        </p:txBody>
      </p:sp>
    </p:spTree>
    <p:extLst>
      <p:ext uri="{BB962C8B-B14F-4D97-AF65-F5344CB8AC3E}">
        <p14:creationId xmlns:p14="http://schemas.microsoft.com/office/powerpoint/2010/main" val="7222149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Chiến</a:t>
            </a:r>
            <a:r>
              <a:rPr lang="en-US" dirty="0"/>
              <a:t> </a:t>
            </a:r>
            <a:r>
              <a:rPr lang="en-US" dirty="0" err="1"/>
              <a:t>lược</a:t>
            </a:r>
            <a:r>
              <a:rPr lang="en-US" baseline="0" dirty="0"/>
              <a:t> </a:t>
            </a:r>
            <a:r>
              <a:rPr lang="en-US" baseline="0" dirty="0" err="1"/>
              <a:t>theo</a:t>
            </a:r>
            <a:r>
              <a:rPr lang="en-US" baseline="0" dirty="0"/>
              <a:t> </a:t>
            </a:r>
            <a:r>
              <a:rPr lang="en-US" baseline="0" dirty="0" err="1"/>
              <a:t>từng</a:t>
            </a:r>
            <a:r>
              <a:rPr lang="en-US" baseline="0" dirty="0"/>
              <a:t> </a:t>
            </a:r>
            <a:r>
              <a:rPr lang="en-US" baseline="0" dirty="0" err="1"/>
              <a:t>trường</a:t>
            </a:r>
            <a:r>
              <a:rPr lang="en-US" baseline="0" dirty="0"/>
              <a:t> </a:t>
            </a:r>
            <a:r>
              <a:rPr lang="en-US" baseline="0" dirty="0" err="1"/>
              <a:t>hợp</a:t>
            </a:r>
            <a:endParaRPr lang="en-US" dirty="0"/>
          </a:p>
        </p:txBody>
      </p:sp>
      <p:sp>
        <p:nvSpPr>
          <p:cNvPr id="4" name="Slide Number Placeholder 3"/>
          <p:cNvSpPr>
            <a:spLocks noGrp="1"/>
          </p:cNvSpPr>
          <p:nvPr>
            <p:ph type="sldNum" sz="quarter" idx="10"/>
          </p:nvPr>
        </p:nvSpPr>
        <p:spPr/>
        <p:txBody>
          <a:bodyPr/>
          <a:lstStyle/>
          <a:p>
            <a:fld id="{AE3B1A83-A833-4942-B1B6-5B975D143CDD}" type="slidenum">
              <a:rPr lang="en-US" smtClean="0"/>
              <a:t>30</a:t>
            </a:fld>
            <a:endParaRPr lang="en-US"/>
          </a:p>
        </p:txBody>
      </p:sp>
    </p:spTree>
    <p:extLst>
      <p:ext uri="{BB962C8B-B14F-4D97-AF65-F5344CB8AC3E}">
        <p14:creationId xmlns:p14="http://schemas.microsoft.com/office/powerpoint/2010/main" val="30206687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Chiến</a:t>
            </a:r>
            <a:r>
              <a:rPr lang="en-US" dirty="0"/>
              <a:t> </a:t>
            </a:r>
            <a:r>
              <a:rPr lang="en-US" dirty="0" err="1"/>
              <a:t>lược</a:t>
            </a:r>
            <a:r>
              <a:rPr lang="en-US" baseline="0" dirty="0"/>
              <a:t> </a:t>
            </a:r>
            <a:r>
              <a:rPr lang="en-US" baseline="0" dirty="0" err="1"/>
              <a:t>kết</a:t>
            </a:r>
            <a:r>
              <a:rPr lang="en-US" baseline="0" dirty="0"/>
              <a:t> </a:t>
            </a:r>
            <a:r>
              <a:rPr lang="en-US" baseline="0" dirty="0" err="1"/>
              <a:t>hợp</a:t>
            </a:r>
            <a:r>
              <a:rPr lang="en-US" baseline="0" dirty="0"/>
              <a:t>: </a:t>
            </a:r>
            <a:r>
              <a:rPr lang="en-US" baseline="0" dirty="0" err="1"/>
              <a:t>có</a:t>
            </a:r>
            <a:r>
              <a:rPr lang="en-US" baseline="0" dirty="0"/>
              <a:t> </a:t>
            </a:r>
            <a:r>
              <a:rPr lang="en-US" baseline="0" dirty="0" err="1"/>
              <a:t>tỷ</a:t>
            </a:r>
            <a:r>
              <a:rPr lang="en-US" baseline="0" dirty="0"/>
              <a:t> </a:t>
            </a:r>
            <a:r>
              <a:rPr lang="en-US" baseline="0" dirty="0" err="1"/>
              <a:t>lệ</a:t>
            </a:r>
            <a:r>
              <a:rPr lang="en-US" baseline="0" dirty="0"/>
              <a:t> </a:t>
            </a:r>
            <a:r>
              <a:rPr lang="en-US" baseline="0" dirty="0" err="1"/>
              <a:t>phát</a:t>
            </a:r>
            <a:r>
              <a:rPr lang="en-US" baseline="0" dirty="0"/>
              <a:t> </a:t>
            </a:r>
            <a:r>
              <a:rPr lang="en-US" baseline="0" dirty="0" err="1"/>
              <a:t>hiện</a:t>
            </a:r>
            <a:r>
              <a:rPr lang="en-US" baseline="0" dirty="0"/>
              <a:t> </a:t>
            </a:r>
            <a:r>
              <a:rPr lang="en-US" baseline="0" dirty="0" err="1"/>
              <a:t>lên</a:t>
            </a:r>
            <a:r>
              <a:rPr lang="en-US" baseline="0" dirty="0"/>
              <a:t> </a:t>
            </a:r>
            <a:r>
              <a:rPr lang="en-US" baseline="0" dirty="0" err="1"/>
              <a:t>đến</a:t>
            </a:r>
            <a:r>
              <a:rPr lang="en-US" baseline="0" dirty="0"/>
              <a:t> 93-96% </a:t>
            </a:r>
            <a:r>
              <a:rPr lang="en-US" baseline="0" dirty="0" err="1"/>
              <a:t>nhưng</a:t>
            </a:r>
            <a:r>
              <a:rPr lang="en-US" baseline="0" dirty="0"/>
              <a:t> </a:t>
            </a:r>
            <a:r>
              <a:rPr lang="en-US" baseline="0" dirty="0" err="1"/>
              <a:t>kết</a:t>
            </a:r>
            <a:r>
              <a:rPr lang="en-US" baseline="0" dirty="0"/>
              <a:t> </a:t>
            </a:r>
            <a:r>
              <a:rPr lang="en-US" baseline="0" dirty="0" err="1"/>
              <a:t>quả</a:t>
            </a:r>
            <a:r>
              <a:rPr lang="en-US" baseline="0" dirty="0"/>
              <a:t> </a:t>
            </a:r>
            <a:r>
              <a:rPr lang="en-US" baseline="0" dirty="0" err="1"/>
              <a:t>của</a:t>
            </a:r>
            <a:r>
              <a:rPr lang="en-US" baseline="0" dirty="0"/>
              <a:t> test </a:t>
            </a:r>
            <a:r>
              <a:rPr lang="en-US" baseline="0" dirty="0" err="1"/>
              <a:t>tầm</a:t>
            </a:r>
            <a:r>
              <a:rPr lang="en-US" baseline="0" dirty="0"/>
              <a:t> </a:t>
            </a:r>
            <a:r>
              <a:rPr lang="en-US" baseline="0" dirty="0" err="1"/>
              <a:t>soát</a:t>
            </a:r>
            <a:r>
              <a:rPr lang="en-US" baseline="0" dirty="0"/>
              <a:t> </a:t>
            </a:r>
            <a:r>
              <a:rPr lang="en-US" baseline="0" dirty="0" err="1"/>
              <a:t>tcn</a:t>
            </a:r>
            <a:r>
              <a:rPr lang="en-US" baseline="0" dirty="0"/>
              <a:t> 1 </a:t>
            </a:r>
            <a:r>
              <a:rPr lang="en-US" baseline="0" dirty="0" err="1"/>
              <a:t>được</a:t>
            </a:r>
            <a:r>
              <a:rPr lang="en-US" baseline="0" dirty="0"/>
              <a:t> </a:t>
            </a:r>
            <a:r>
              <a:rPr lang="en-US" baseline="0" dirty="0" err="1"/>
              <a:t>giữ</a:t>
            </a:r>
            <a:r>
              <a:rPr lang="en-US" baseline="0" dirty="0"/>
              <a:t> </a:t>
            </a:r>
            <a:r>
              <a:rPr lang="en-US" baseline="0" dirty="0" err="1"/>
              <a:t>lại</a:t>
            </a:r>
            <a:r>
              <a:rPr lang="en-US" baseline="0" dirty="0"/>
              <a:t> </a:t>
            </a:r>
            <a:r>
              <a:rPr lang="en-US" baseline="0" dirty="0" err="1"/>
              <a:t>không</a:t>
            </a:r>
            <a:r>
              <a:rPr lang="en-US" baseline="0" dirty="0"/>
              <a:t> </a:t>
            </a:r>
            <a:r>
              <a:rPr lang="en-US" baseline="0" dirty="0" err="1"/>
              <a:t>công</a:t>
            </a:r>
            <a:r>
              <a:rPr lang="en-US" baseline="0" dirty="0"/>
              <a:t> </a:t>
            </a:r>
            <a:r>
              <a:rPr lang="en-US" baseline="0" dirty="0" err="1"/>
              <a:t>bố</a:t>
            </a:r>
            <a:r>
              <a:rPr lang="en-US" baseline="0" dirty="0"/>
              <a:t>, do </a:t>
            </a:r>
            <a:r>
              <a:rPr lang="en-US" baseline="0" dirty="0" err="1"/>
              <a:t>đó</a:t>
            </a:r>
            <a:r>
              <a:rPr lang="en-US" baseline="0" dirty="0"/>
              <a:t> </a:t>
            </a:r>
            <a:r>
              <a:rPr lang="en-US" baseline="0" dirty="0" err="1"/>
              <a:t>bất</a:t>
            </a:r>
            <a:r>
              <a:rPr lang="en-US" baseline="0" dirty="0"/>
              <a:t> </a:t>
            </a:r>
            <a:r>
              <a:rPr lang="en-US" baseline="0" dirty="0" err="1"/>
              <a:t>lợi</a:t>
            </a:r>
            <a:r>
              <a:rPr lang="en-US" baseline="0" dirty="0"/>
              <a:t> </a:t>
            </a:r>
            <a:r>
              <a:rPr lang="en-US" baseline="0" dirty="0" err="1"/>
              <a:t>của</a:t>
            </a:r>
            <a:r>
              <a:rPr lang="en-US" baseline="0" dirty="0"/>
              <a:t> </a:t>
            </a:r>
            <a:r>
              <a:rPr lang="en-US" baseline="0" dirty="0" err="1"/>
              <a:t>chiến</a:t>
            </a:r>
            <a:r>
              <a:rPr lang="en-US" baseline="0" dirty="0"/>
              <a:t> </a:t>
            </a:r>
            <a:r>
              <a:rPr lang="en-US" baseline="0" dirty="0" err="1"/>
              <a:t>lược</a:t>
            </a:r>
            <a:r>
              <a:rPr lang="en-US" baseline="0" dirty="0"/>
              <a:t> </a:t>
            </a:r>
            <a:r>
              <a:rPr lang="en-US" baseline="0" dirty="0" err="1"/>
              <a:t>này</a:t>
            </a:r>
            <a:r>
              <a:rPr lang="en-US" baseline="0" dirty="0"/>
              <a:t> </a:t>
            </a:r>
            <a:r>
              <a:rPr lang="en-US" baseline="0" dirty="0" err="1"/>
              <a:t>là</a:t>
            </a:r>
            <a:r>
              <a:rPr lang="en-US" baseline="0" dirty="0"/>
              <a:t> </a:t>
            </a:r>
            <a:r>
              <a:rPr lang="en-US" baseline="0" dirty="0" err="1"/>
              <a:t>không</a:t>
            </a:r>
            <a:r>
              <a:rPr lang="en-US" baseline="0" dirty="0"/>
              <a:t> </a:t>
            </a:r>
            <a:r>
              <a:rPr lang="en-US" baseline="0" dirty="0" err="1"/>
              <a:t>cho</a:t>
            </a:r>
            <a:r>
              <a:rPr lang="en-US" baseline="0" dirty="0"/>
              <a:t> </a:t>
            </a:r>
            <a:r>
              <a:rPr lang="en-US" baseline="0" dirty="0" err="1"/>
              <a:t>phép</a:t>
            </a:r>
            <a:r>
              <a:rPr lang="en-US" baseline="0" dirty="0"/>
              <a:t> </a:t>
            </a:r>
            <a:r>
              <a:rPr lang="en-US" baseline="0" dirty="0" err="1"/>
              <a:t>thực</a:t>
            </a:r>
            <a:r>
              <a:rPr lang="en-US" baseline="0" dirty="0"/>
              <a:t> </a:t>
            </a:r>
            <a:r>
              <a:rPr lang="en-US" baseline="0" dirty="0" err="1"/>
              <a:t>hiện</a:t>
            </a:r>
            <a:r>
              <a:rPr lang="en-US" baseline="0" dirty="0"/>
              <a:t> 1 test </a:t>
            </a:r>
            <a:r>
              <a:rPr lang="en-US" baseline="0" dirty="0" err="1"/>
              <a:t>chẩn</a:t>
            </a:r>
            <a:r>
              <a:rPr lang="en-US" baseline="0" dirty="0"/>
              <a:t> </a:t>
            </a:r>
            <a:r>
              <a:rPr lang="en-US" baseline="0" dirty="0" err="1"/>
              <a:t>đoán</a:t>
            </a:r>
            <a:r>
              <a:rPr lang="en-US" baseline="0" dirty="0"/>
              <a:t> </a:t>
            </a:r>
            <a:r>
              <a:rPr lang="en-US" baseline="0" dirty="0" err="1"/>
              <a:t>sớm</a:t>
            </a:r>
            <a:r>
              <a:rPr lang="en-US" baseline="0" dirty="0"/>
              <a:t> ở </a:t>
            </a:r>
            <a:r>
              <a:rPr lang="en-US" baseline="0" dirty="0" err="1"/>
              <a:t>tcn</a:t>
            </a:r>
            <a:r>
              <a:rPr lang="en-US" baseline="0" dirty="0"/>
              <a:t> 1.</a:t>
            </a:r>
            <a:endParaRPr lang="en-US" dirty="0"/>
          </a:p>
        </p:txBody>
      </p:sp>
      <p:sp>
        <p:nvSpPr>
          <p:cNvPr id="4" name="Slide Number Placeholder 3"/>
          <p:cNvSpPr>
            <a:spLocks noGrp="1"/>
          </p:cNvSpPr>
          <p:nvPr>
            <p:ph type="sldNum" sz="quarter" idx="10"/>
          </p:nvPr>
        </p:nvSpPr>
        <p:spPr/>
        <p:txBody>
          <a:bodyPr/>
          <a:lstStyle/>
          <a:p>
            <a:fld id="{AE3B1A83-A833-4942-B1B6-5B975D143CDD}" type="slidenum">
              <a:rPr lang="en-US" smtClean="0"/>
              <a:t>31</a:t>
            </a:fld>
            <a:endParaRPr lang="en-US"/>
          </a:p>
        </p:txBody>
      </p:sp>
    </p:spTree>
    <p:extLst>
      <p:ext uri="{BB962C8B-B14F-4D97-AF65-F5344CB8AC3E}">
        <p14:creationId xmlns:p14="http://schemas.microsoft.com/office/powerpoint/2010/main" val="35469056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Quá</a:t>
            </a:r>
            <a:r>
              <a:rPr lang="en-US" baseline="0" dirty="0"/>
              <a:t> </a:t>
            </a:r>
            <a:r>
              <a:rPr lang="en-US" baseline="0" dirty="0" err="1"/>
              <a:t>ít</a:t>
            </a:r>
            <a:r>
              <a:rPr lang="en-US" baseline="0" dirty="0"/>
              <a:t> </a:t>
            </a:r>
            <a:r>
              <a:rPr lang="en-US" baseline="0" dirty="0" err="1"/>
              <a:t>mảnh</a:t>
            </a:r>
            <a:r>
              <a:rPr lang="en-US" baseline="0" dirty="0"/>
              <a:t> </a:t>
            </a:r>
            <a:r>
              <a:rPr lang="en-US" baseline="0" dirty="0" err="1"/>
              <a:t>vỡ</a:t>
            </a:r>
            <a:r>
              <a:rPr lang="en-US" baseline="0" dirty="0"/>
              <a:t> </a:t>
            </a:r>
            <a:r>
              <a:rPr lang="en-US" baseline="0" dirty="0" err="1"/>
              <a:t>tế</a:t>
            </a:r>
            <a:r>
              <a:rPr lang="en-US" baseline="0" dirty="0"/>
              <a:t> </a:t>
            </a:r>
            <a:r>
              <a:rPr lang="en-US" baseline="0" dirty="0" err="1"/>
              <a:t>bào</a:t>
            </a:r>
            <a:r>
              <a:rPr lang="en-US" baseline="0" dirty="0"/>
              <a:t> </a:t>
            </a:r>
            <a:r>
              <a:rPr lang="en-US" baseline="0" dirty="0" err="1"/>
              <a:t>của</a:t>
            </a:r>
            <a:r>
              <a:rPr lang="en-US" baseline="0" dirty="0"/>
              <a:t> </a:t>
            </a:r>
            <a:r>
              <a:rPr lang="en-US" baseline="0" dirty="0" err="1"/>
              <a:t>thai.</a:t>
            </a:r>
            <a:r>
              <a:rPr lang="en-US" baseline="0" dirty="0"/>
              <a:t> </a:t>
            </a:r>
            <a:r>
              <a:rPr lang="en-US" baseline="0" dirty="0" err="1"/>
              <a:t>Ít</a:t>
            </a:r>
            <a:r>
              <a:rPr lang="en-US" baseline="0" dirty="0"/>
              <a:t> </a:t>
            </a:r>
            <a:r>
              <a:rPr lang="en-US" baseline="0" dirty="0" err="1"/>
              <a:t>nhất</a:t>
            </a:r>
            <a:r>
              <a:rPr lang="en-US" baseline="0" dirty="0"/>
              <a:t> 4%</a:t>
            </a:r>
          </a:p>
          <a:p>
            <a:r>
              <a:rPr lang="en-US" baseline="0" dirty="0" err="1"/>
              <a:t>Măc</a:t>
            </a:r>
            <a:r>
              <a:rPr lang="en-US" baseline="0" dirty="0"/>
              <a:t> </a:t>
            </a:r>
            <a:r>
              <a:rPr lang="en-US" baseline="0" dirty="0" err="1"/>
              <a:t>dù</a:t>
            </a:r>
            <a:r>
              <a:rPr lang="en-US" baseline="0" dirty="0"/>
              <a:t> </a:t>
            </a:r>
            <a:r>
              <a:rPr lang="en-US" baseline="0" dirty="0" err="1"/>
              <a:t>hiếm</a:t>
            </a:r>
            <a:r>
              <a:rPr lang="en-US" baseline="0" dirty="0"/>
              <a:t> </a:t>
            </a:r>
            <a:r>
              <a:rPr lang="en-US" baseline="0" dirty="0" err="1"/>
              <a:t>nhưng</a:t>
            </a:r>
            <a:r>
              <a:rPr lang="en-US" baseline="0" dirty="0"/>
              <a:t> </a:t>
            </a:r>
            <a:r>
              <a:rPr lang="en-US" baseline="0" dirty="0" err="1"/>
              <a:t>có</a:t>
            </a:r>
            <a:r>
              <a:rPr lang="en-US" baseline="0" dirty="0"/>
              <a:t> TH </a:t>
            </a:r>
            <a:r>
              <a:rPr lang="en-US" baseline="0" dirty="0" err="1"/>
              <a:t>kết</a:t>
            </a:r>
            <a:r>
              <a:rPr lang="en-US" baseline="0" dirty="0"/>
              <a:t> </a:t>
            </a:r>
            <a:r>
              <a:rPr lang="en-US" baseline="0" dirty="0" err="1"/>
              <a:t>quả</a:t>
            </a:r>
            <a:r>
              <a:rPr lang="en-US" baseline="0" dirty="0"/>
              <a:t> </a:t>
            </a:r>
            <a:r>
              <a:rPr lang="en-US" baseline="0" dirty="0" err="1"/>
              <a:t>bình</a:t>
            </a:r>
            <a:r>
              <a:rPr lang="en-US" baseline="0" dirty="0"/>
              <a:t> </a:t>
            </a:r>
            <a:r>
              <a:rPr lang="en-US" baseline="0" dirty="0" err="1"/>
              <a:t>thường</a:t>
            </a:r>
            <a:r>
              <a:rPr lang="en-US" baseline="0" dirty="0"/>
              <a:t> </a:t>
            </a:r>
            <a:r>
              <a:rPr lang="en-US" baseline="0" dirty="0" err="1"/>
              <a:t>mặc</a:t>
            </a:r>
            <a:r>
              <a:rPr lang="en-US" baseline="0" dirty="0"/>
              <a:t> </a:t>
            </a:r>
            <a:r>
              <a:rPr lang="en-US" baseline="0" dirty="0" err="1"/>
              <a:t>dù</a:t>
            </a:r>
            <a:r>
              <a:rPr lang="en-US" baseline="0" dirty="0"/>
              <a:t> </a:t>
            </a:r>
            <a:r>
              <a:rPr lang="en-US" baseline="0" dirty="0" err="1"/>
              <a:t>thai</a:t>
            </a:r>
            <a:r>
              <a:rPr lang="en-US" baseline="0" dirty="0"/>
              <a:t> </a:t>
            </a:r>
            <a:r>
              <a:rPr lang="en-US" baseline="0" dirty="0" err="1"/>
              <a:t>nhi</a:t>
            </a:r>
            <a:r>
              <a:rPr lang="en-US" baseline="0" dirty="0"/>
              <a:t> </a:t>
            </a:r>
            <a:r>
              <a:rPr lang="en-US" baseline="0" dirty="0" err="1"/>
              <a:t>có</a:t>
            </a:r>
            <a:r>
              <a:rPr lang="en-US" baseline="0" dirty="0"/>
              <a:t> </a:t>
            </a:r>
            <a:r>
              <a:rPr lang="en-US" baseline="0" dirty="0" err="1"/>
              <a:t>bị</a:t>
            </a:r>
            <a:r>
              <a:rPr lang="en-US" baseline="0" dirty="0"/>
              <a:t> </a:t>
            </a:r>
            <a:r>
              <a:rPr lang="en-US" baseline="0" dirty="0" err="1"/>
              <a:t>lệch</a:t>
            </a:r>
            <a:r>
              <a:rPr lang="en-US" baseline="0" dirty="0"/>
              <a:t> </a:t>
            </a:r>
            <a:r>
              <a:rPr lang="en-US" baseline="0" dirty="0" err="1"/>
              <a:t>bội</a:t>
            </a:r>
            <a:r>
              <a:rPr lang="en-US" baseline="0" dirty="0"/>
              <a:t> </a:t>
            </a:r>
            <a:r>
              <a:rPr lang="en-US" baseline="0" dirty="0" err="1"/>
              <a:t>và</a:t>
            </a:r>
            <a:r>
              <a:rPr lang="en-US" baseline="0" dirty="0"/>
              <a:t> </a:t>
            </a:r>
            <a:r>
              <a:rPr lang="en-US" baseline="0" dirty="0" err="1"/>
              <a:t>ngược</a:t>
            </a:r>
            <a:r>
              <a:rPr lang="en-US" baseline="0" dirty="0"/>
              <a:t> </a:t>
            </a:r>
            <a:r>
              <a:rPr lang="en-US" baseline="0" dirty="0" err="1"/>
              <a:t>lại</a:t>
            </a:r>
            <a:endParaRPr lang="en-US" baseline="0" dirty="0"/>
          </a:p>
          <a:p>
            <a:r>
              <a:rPr lang="en-US" baseline="0" dirty="0" err="1"/>
              <a:t>Không</a:t>
            </a:r>
            <a:r>
              <a:rPr lang="en-US" baseline="0" dirty="0"/>
              <a:t> </a:t>
            </a:r>
            <a:r>
              <a:rPr lang="en-US" baseline="0" dirty="0" err="1"/>
              <a:t>phát</a:t>
            </a:r>
            <a:r>
              <a:rPr lang="en-US" baseline="0" dirty="0"/>
              <a:t> </a:t>
            </a:r>
            <a:r>
              <a:rPr lang="en-US" baseline="0" dirty="0" err="1"/>
              <a:t>hiện</a:t>
            </a:r>
            <a:r>
              <a:rPr lang="en-US" baseline="0" dirty="0"/>
              <a:t> </a:t>
            </a:r>
            <a:r>
              <a:rPr lang="en-US" baseline="0" dirty="0" err="1"/>
              <a:t>được</a:t>
            </a:r>
            <a:r>
              <a:rPr lang="en-US" baseline="0" dirty="0"/>
              <a:t> </a:t>
            </a:r>
            <a:r>
              <a:rPr lang="en-US" baseline="0" dirty="0" err="1"/>
              <a:t>bất</a:t>
            </a:r>
            <a:r>
              <a:rPr lang="en-US" baseline="0" dirty="0"/>
              <a:t> </a:t>
            </a:r>
            <a:r>
              <a:rPr lang="en-US" baseline="0" dirty="0" err="1"/>
              <a:t>thường</a:t>
            </a:r>
            <a:r>
              <a:rPr lang="en-US" baseline="0" dirty="0"/>
              <a:t> </a:t>
            </a:r>
            <a:r>
              <a:rPr lang="en-US" baseline="0" dirty="0" err="1"/>
              <a:t>cấu</a:t>
            </a:r>
            <a:r>
              <a:rPr lang="en-US" baseline="0" dirty="0"/>
              <a:t> </a:t>
            </a:r>
            <a:r>
              <a:rPr lang="en-US" baseline="0" dirty="0" err="1"/>
              <a:t>trúc</a:t>
            </a:r>
            <a:r>
              <a:rPr lang="en-US" baseline="0" dirty="0"/>
              <a:t> hay </a:t>
            </a:r>
            <a:r>
              <a:rPr lang="en-US" baseline="0" dirty="0" err="1"/>
              <a:t>các</a:t>
            </a:r>
            <a:r>
              <a:rPr lang="en-US" baseline="0" dirty="0"/>
              <a:t> </a:t>
            </a:r>
            <a:r>
              <a:rPr lang="en-US" baseline="0" dirty="0" err="1"/>
              <a:t>bất</a:t>
            </a:r>
            <a:r>
              <a:rPr lang="en-US" baseline="0" dirty="0"/>
              <a:t> </a:t>
            </a:r>
            <a:r>
              <a:rPr lang="en-US" baseline="0" dirty="0" err="1"/>
              <a:t>thường</a:t>
            </a:r>
            <a:r>
              <a:rPr lang="en-US" baseline="0" dirty="0"/>
              <a:t> di </a:t>
            </a:r>
            <a:r>
              <a:rPr lang="en-US" baseline="0" dirty="0" err="1"/>
              <a:t>truyền</a:t>
            </a:r>
            <a:r>
              <a:rPr lang="en-US" baseline="0" dirty="0"/>
              <a:t> </a:t>
            </a:r>
            <a:r>
              <a:rPr lang="en-US" baseline="0" dirty="0" err="1"/>
              <a:t>gia</a:t>
            </a:r>
            <a:r>
              <a:rPr lang="en-US" baseline="0" dirty="0"/>
              <a:t> </a:t>
            </a:r>
            <a:r>
              <a:rPr lang="en-US" baseline="0" dirty="0" err="1"/>
              <a:t>đình</a:t>
            </a:r>
            <a:r>
              <a:rPr lang="en-US" baseline="0" dirty="0"/>
              <a:t> </a:t>
            </a:r>
            <a:r>
              <a:rPr lang="en-US" baseline="0" dirty="0" err="1"/>
              <a:t>khác</a:t>
            </a:r>
            <a:endParaRPr lang="en-US" dirty="0"/>
          </a:p>
        </p:txBody>
      </p:sp>
      <p:sp>
        <p:nvSpPr>
          <p:cNvPr id="4" name="Slide Number Placeholder 3"/>
          <p:cNvSpPr>
            <a:spLocks noGrp="1"/>
          </p:cNvSpPr>
          <p:nvPr>
            <p:ph type="sldNum" sz="quarter" idx="10"/>
          </p:nvPr>
        </p:nvSpPr>
        <p:spPr/>
        <p:txBody>
          <a:bodyPr/>
          <a:lstStyle/>
          <a:p>
            <a:fld id="{AE3B1A83-A833-4942-B1B6-5B975D143CDD}" type="slidenum">
              <a:rPr lang="en-US" smtClean="0"/>
              <a:t>33</a:t>
            </a:fld>
            <a:endParaRPr lang="en-US"/>
          </a:p>
        </p:txBody>
      </p:sp>
    </p:spTree>
    <p:extLst>
      <p:ext uri="{BB962C8B-B14F-4D97-AF65-F5344CB8AC3E}">
        <p14:creationId xmlns:p14="http://schemas.microsoft.com/office/powerpoint/2010/main" val="3835766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Chapter 1</a:t>
            </a:r>
            <a:r>
              <a:rPr lang="en-US" baseline="0" dirty="0"/>
              <a:t> - </a:t>
            </a:r>
            <a:r>
              <a:rPr lang="en-US" dirty="0"/>
              <a:t>Overview of High-Risk Pregnancy</a:t>
            </a:r>
          </a:p>
          <a:p>
            <a:r>
              <a:rPr lang="en-US" dirty="0" err="1"/>
              <a:t>Queenan’s</a:t>
            </a:r>
            <a:r>
              <a:rPr lang="en-US" baseline="0" dirty="0"/>
              <a:t> </a:t>
            </a:r>
            <a:r>
              <a:rPr lang="en-US" dirty="0"/>
              <a:t>Management of</a:t>
            </a:r>
            <a:r>
              <a:rPr lang="en-US" baseline="0" dirty="0"/>
              <a:t> </a:t>
            </a:r>
            <a:r>
              <a:rPr lang="en-US" dirty="0"/>
              <a:t>High-Risk</a:t>
            </a:r>
            <a:r>
              <a:rPr lang="en-US" baseline="0" dirty="0"/>
              <a:t> </a:t>
            </a:r>
            <a:r>
              <a:rPr lang="en-US" dirty="0"/>
              <a:t>Pregnancy</a:t>
            </a:r>
            <a:r>
              <a:rPr lang="en-US" baseline="0" dirty="0"/>
              <a:t> </a:t>
            </a:r>
            <a:r>
              <a:rPr lang="en-US" dirty="0"/>
              <a:t>An Evidence-Based Approach - SIXTH EDITION</a:t>
            </a:r>
            <a:endParaRPr lang="vi-VN" dirty="0"/>
          </a:p>
          <a:p>
            <a:r>
              <a:rPr lang="vi-VN" dirty="0"/>
              <a:t>[2] BM Phụ Sản – ĐHYD TPHCM (2011), Sản Phụ Khoa, Tập 1, NXB Y Học</a:t>
            </a:r>
          </a:p>
          <a:p>
            <a:r>
              <a:rPr lang="vi-VN" dirty="0"/>
              <a:t>[3]</a:t>
            </a:r>
            <a:r>
              <a:rPr lang="en-US" baseline="0" dirty="0"/>
              <a:t> Pregnancy should be considered a unique, physiologically normal episode in a woman’s life. However, preexisting disease or unexpected illness of the mother or fetus can complicate the pregnancy. Risk is </a:t>
            </a:r>
            <a:r>
              <a:rPr lang="en-US" baseline="0" dirty="0" err="1"/>
              <a:t>defned</a:t>
            </a:r>
            <a:r>
              <a:rPr lang="en-US" baseline="0" dirty="0"/>
              <a:t> as the probability of an adverse outcome or a factor that increases this probability. A pregnancy is </a:t>
            </a:r>
            <a:r>
              <a:rPr lang="en-US" baseline="0" dirty="0" err="1"/>
              <a:t>defned</a:t>
            </a:r>
            <a:r>
              <a:rPr lang="en-US" baseline="0" dirty="0"/>
              <a:t> as high risk when the probability of an adverse outcome for the mother or child is increased over and above the baseline risk of that outcome among the general pregnant population (or reference population) by the presence of one or more ascertainable risk factors, or indicators. This </a:t>
            </a:r>
            <a:r>
              <a:rPr lang="en-US" baseline="0" dirty="0" err="1"/>
              <a:t>classifcation</a:t>
            </a:r>
            <a:r>
              <a:rPr lang="en-US" baseline="0" dirty="0"/>
              <a:t> does not take into consideration the magnitude of risk or the importance of the risk to the health outcome of the pregnant population at large.(High Risk Pregnancy Management Options – chapter 2 )</a:t>
            </a:r>
            <a:endParaRPr lang="vi-VN" dirty="0"/>
          </a:p>
        </p:txBody>
      </p:sp>
      <p:sp>
        <p:nvSpPr>
          <p:cNvPr id="4" name="Slide Number Placeholder 3"/>
          <p:cNvSpPr>
            <a:spLocks noGrp="1"/>
          </p:cNvSpPr>
          <p:nvPr>
            <p:ph type="sldNum" sz="quarter" idx="10"/>
          </p:nvPr>
        </p:nvSpPr>
        <p:spPr/>
        <p:txBody>
          <a:bodyPr/>
          <a:lstStyle/>
          <a:p>
            <a:fld id="{68432419-399F-4E3E-BBB6-D27797E56F69}" type="slidenum">
              <a:rPr lang="vi-VN" smtClean="0"/>
              <a:t>5</a:t>
            </a:fld>
            <a:endParaRPr lang="vi-VN"/>
          </a:p>
        </p:txBody>
      </p:sp>
    </p:spTree>
    <p:extLst>
      <p:ext uri="{BB962C8B-B14F-4D97-AF65-F5344CB8AC3E}">
        <p14:creationId xmlns:p14="http://schemas.microsoft.com/office/powerpoint/2010/main" val="3168370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Information about</a:t>
            </a:r>
          </a:p>
          <a:p>
            <a:r>
              <a:rPr lang="en-US" sz="1200" b="0" i="0" u="none" strike="noStrike" kern="1200" baseline="0" dirty="0">
                <a:solidFill>
                  <a:schemeClr val="tx1"/>
                </a:solidFill>
                <a:latin typeface="+mn-lt"/>
                <a:ea typeface="+mn-ea"/>
                <a:cs typeface="+mn-cs"/>
              </a:rPr>
              <a:t>the nature, accuracy, and possible results of the test; how, when,</a:t>
            </a:r>
          </a:p>
          <a:p>
            <a:r>
              <a:rPr lang="en-US" sz="1200" b="0" i="0" u="none" strike="noStrike" kern="1200" baseline="0" dirty="0">
                <a:solidFill>
                  <a:schemeClr val="tx1"/>
                </a:solidFill>
                <a:latin typeface="+mn-lt"/>
                <a:ea typeface="+mn-ea"/>
                <a:cs typeface="+mn-cs"/>
              </a:rPr>
              <a:t>and by whom it is performed; safety of the procedure; culture</a:t>
            </a:r>
          </a:p>
          <a:p>
            <a:r>
              <a:rPr lang="en-US" sz="1200" b="0" i="0" u="none" strike="noStrike" kern="1200" baseline="0" dirty="0">
                <a:solidFill>
                  <a:schemeClr val="tx1"/>
                </a:solidFill>
                <a:latin typeface="+mn-lt"/>
                <a:ea typeface="+mn-ea"/>
                <a:cs typeface="+mn-cs"/>
              </a:rPr>
              <a:t>failure rates; reporting time; and </a:t>
            </a:r>
            <a:r>
              <a:rPr lang="en-US" sz="1200" b="0" i="0" u="none" strike="noStrike" kern="1200" baseline="0" dirty="0" err="1">
                <a:solidFill>
                  <a:schemeClr val="tx1"/>
                </a:solidFill>
                <a:latin typeface="+mn-lt"/>
                <a:ea typeface="+mn-ea"/>
                <a:cs typeface="+mn-cs"/>
              </a:rPr>
              <a:t>postprocedure</a:t>
            </a:r>
            <a:r>
              <a:rPr lang="en-US" sz="1200" b="0" i="0" u="none" strike="noStrike" kern="1200" baseline="0" dirty="0">
                <a:solidFill>
                  <a:schemeClr val="tx1"/>
                </a:solidFill>
                <a:latin typeface="+mn-lt"/>
                <a:ea typeface="+mn-ea"/>
                <a:cs typeface="+mn-cs"/>
              </a:rPr>
              <a:t> recommendations</a:t>
            </a:r>
          </a:p>
          <a:p>
            <a:r>
              <a:rPr lang="en-US" sz="1200" b="0" i="0" u="none" strike="noStrike" kern="1200" baseline="0" dirty="0">
                <a:solidFill>
                  <a:schemeClr val="tx1"/>
                </a:solidFill>
                <a:latin typeface="+mn-lt"/>
                <a:ea typeface="+mn-ea"/>
                <a:cs typeface="+mn-cs"/>
              </a:rPr>
              <a:t>should be communicated to the patient.</a:t>
            </a:r>
            <a:endParaRPr lang="en-US" dirty="0"/>
          </a:p>
        </p:txBody>
      </p:sp>
      <p:sp>
        <p:nvSpPr>
          <p:cNvPr id="4" name="Slide Number Placeholder 3"/>
          <p:cNvSpPr>
            <a:spLocks noGrp="1"/>
          </p:cNvSpPr>
          <p:nvPr>
            <p:ph type="sldNum" sz="quarter" idx="10"/>
          </p:nvPr>
        </p:nvSpPr>
        <p:spPr/>
        <p:txBody>
          <a:bodyPr/>
          <a:lstStyle/>
          <a:p>
            <a:fld id="{AE3B1A83-A833-4942-B1B6-5B975D143CDD}" type="slidenum">
              <a:rPr lang="en-US" smtClean="0"/>
              <a:t>35</a:t>
            </a:fld>
            <a:endParaRPr lang="en-US"/>
          </a:p>
        </p:txBody>
      </p:sp>
    </p:spTree>
    <p:extLst>
      <p:ext uri="{BB962C8B-B14F-4D97-AF65-F5344CB8AC3E}">
        <p14:creationId xmlns:p14="http://schemas.microsoft.com/office/powerpoint/2010/main" val="9664048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3B1A83-A833-4942-B1B6-5B975D143CDD}" type="slidenum">
              <a:rPr lang="en-US" smtClean="0"/>
              <a:t>36</a:t>
            </a:fld>
            <a:endParaRPr lang="en-US"/>
          </a:p>
        </p:txBody>
      </p:sp>
    </p:spTree>
    <p:extLst>
      <p:ext uri="{BB962C8B-B14F-4D97-AF65-F5344CB8AC3E}">
        <p14:creationId xmlns:p14="http://schemas.microsoft.com/office/powerpoint/2010/main" val="29140212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Thai </a:t>
            </a:r>
            <a:r>
              <a:rPr lang="en-US" dirty="0" err="1"/>
              <a:t>phụ</a:t>
            </a:r>
            <a:r>
              <a:rPr lang="en-US" baseline="0" dirty="0"/>
              <a:t> </a:t>
            </a:r>
            <a:r>
              <a:rPr lang="en-US" baseline="0" dirty="0" err="1"/>
              <a:t>cần</a:t>
            </a:r>
            <a:r>
              <a:rPr lang="en-US" baseline="0" dirty="0"/>
              <a:t> </a:t>
            </a:r>
            <a:r>
              <a:rPr lang="en-US" baseline="0" dirty="0" err="1"/>
              <a:t>được</a:t>
            </a:r>
            <a:r>
              <a:rPr lang="en-US" baseline="0" dirty="0"/>
              <a:t> </a:t>
            </a:r>
            <a:r>
              <a:rPr lang="en-US" baseline="0" dirty="0" err="1"/>
              <a:t>hướng</a:t>
            </a:r>
            <a:r>
              <a:rPr lang="en-US" baseline="0" dirty="0"/>
              <a:t> </a:t>
            </a:r>
            <a:r>
              <a:rPr lang="en-US" baseline="0" dirty="0" err="1"/>
              <a:t>dẫn</a:t>
            </a:r>
            <a:r>
              <a:rPr lang="en-US" baseline="0" dirty="0"/>
              <a:t> </a:t>
            </a:r>
            <a:r>
              <a:rPr lang="en-US" baseline="0" dirty="0" err="1"/>
              <a:t>báo</a:t>
            </a:r>
            <a:r>
              <a:rPr lang="en-US" baseline="0" dirty="0"/>
              <a:t> </a:t>
            </a:r>
            <a:r>
              <a:rPr lang="en-US" baseline="0" dirty="0" err="1"/>
              <a:t>lại</a:t>
            </a:r>
            <a:r>
              <a:rPr lang="en-US" baseline="0" dirty="0"/>
              <a:t> </a:t>
            </a:r>
            <a:r>
              <a:rPr lang="en-US" baseline="0" dirty="0" err="1"/>
              <a:t>các</a:t>
            </a:r>
            <a:r>
              <a:rPr lang="en-US" baseline="0" dirty="0"/>
              <a:t> </a:t>
            </a:r>
            <a:r>
              <a:rPr lang="en-US" baseline="0" dirty="0" err="1"/>
              <a:t>triệu</a:t>
            </a:r>
            <a:r>
              <a:rPr lang="en-US" baseline="0" dirty="0"/>
              <a:t> </a:t>
            </a:r>
            <a:r>
              <a:rPr lang="en-US" baseline="0" dirty="0" err="1"/>
              <a:t>chứng</a:t>
            </a:r>
            <a:r>
              <a:rPr lang="en-US" baseline="0" dirty="0"/>
              <a:t> </a:t>
            </a:r>
            <a:r>
              <a:rPr lang="en-US" baseline="0" dirty="0" err="1"/>
              <a:t>như</a:t>
            </a:r>
            <a:r>
              <a:rPr lang="en-US" baseline="0" dirty="0"/>
              <a:t> </a:t>
            </a:r>
            <a:r>
              <a:rPr lang="en-US" baseline="0" dirty="0" err="1"/>
              <a:t>đau</a:t>
            </a:r>
            <a:r>
              <a:rPr lang="en-US" baseline="0" dirty="0"/>
              <a:t> </a:t>
            </a:r>
            <a:r>
              <a:rPr lang="en-US" baseline="0" dirty="0" err="1"/>
              <a:t>quặn</a:t>
            </a:r>
            <a:r>
              <a:rPr lang="en-US" baseline="0" dirty="0"/>
              <a:t> </a:t>
            </a:r>
            <a:r>
              <a:rPr lang="en-US" baseline="0" dirty="0" err="1"/>
              <a:t>tử</a:t>
            </a:r>
            <a:r>
              <a:rPr lang="en-US" baseline="0" dirty="0"/>
              <a:t> </a:t>
            </a:r>
            <a:r>
              <a:rPr lang="en-US" baseline="0" dirty="0" err="1"/>
              <a:t>cung</a:t>
            </a:r>
            <a:r>
              <a:rPr lang="en-US" baseline="0" dirty="0"/>
              <a:t> </a:t>
            </a:r>
            <a:r>
              <a:rPr lang="en-US" baseline="0" dirty="0" err="1"/>
              <a:t>kéo</a:t>
            </a:r>
            <a:r>
              <a:rPr lang="en-US" baseline="0" dirty="0"/>
              <a:t> </a:t>
            </a:r>
            <a:r>
              <a:rPr lang="en-US" baseline="0" dirty="0" err="1"/>
              <a:t>dàu</a:t>
            </a:r>
            <a:r>
              <a:rPr lang="en-US" baseline="0" dirty="0"/>
              <a:t>,  </a:t>
            </a:r>
            <a:r>
              <a:rPr lang="en-US" baseline="0" dirty="0" err="1"/>
              <a:t>xuất</a:t>
            </a:r>
            <a:r>
              <a:rPr lang="en-US" baseline="0" dirty="0"/>
              <a:t> </a:t>
            </a:r>
            <a:r>
              <a:rPr lang="en-US" baseline="0" dirty="0" err="1"/>
              <a:t>huyết</a:t>
            </a:r>
            <a:r>
              <a:rPr lang="en-US" baseline="0" dirty="0"/>
              <a:t> </a:t>
            </a:r>
            <a:r>
              <a:rPr lang="en-US" baseline="0" dirty="0" err="1"/>
              <a:t>âm</a:t>
            </a:r>
            <a:r>
              <a:rPr lang="en-US" baseline="0" dirty="0"/>
              <a:t> </a:t>
            </a:r>
            <a:r>
              <a:rPr lang="en-US" baseline="0" dirty="0" err="1"/>
              <a:t>đạo</a:t>
            </a:r>
            <a:r>
              <a:rPr lang="en-US" baseline="0" dirty="0"/>
              <a:t>, </a:t>
            </a:r>
            <a:r>
              <a:rPr lang="en-US" baseline="0" dirty="0" err="1"/>
              <a:t>chảy</a:t>
            </a:r>
            <a:r>
              <a:rPr lang="en-US" baseline="0" dirty="0"/>
              <a:t> </a:t>
            </a:r>
            <a:r>
              <a:rPr lang="en-US" baseline="0" dirty="0" err="1"/>
              <a:t>dịch</a:t>
            </a:r>
            <a:r>
              <a:rPr lang="en-US" baseline="0" dirty="0"/>
              <a:t> </a:t>
            </a:r>
            <a:r>
              <a:rPr lang="en-US" baseline="0" dirty="0" err="1"/>
              <a:t>ối</a:t>
            </a:r>
            <a:r>
              <a:rPr lang="en-US" baseline="0" dirty="0"/>
              <a:t>, </a:t>
            </a:r>
            <a:r>
              <a:rPr lang="en-US" baseline="0" dirty="0" err="1"/>
              <a:t>sốt</a:t>
            </a:r>
            <a:r>
              <a:rPr lang="en-US" baseline="0" dirty="0"/>
              <a:t>.</a:t>
            </a:r>
            <a:endParaRPr lang="en-US" dirty="0"/>
          </a:p>
        </p:txBody>
      </p:sp>
      <p:sp>
        <p:nvSpPr>
          <p:cNvPr id="4" name="Slide Number Placeholder 3"/>
          <p:cNvSpPr>
            <a:spLocks noGrp="1"/>
          </p:cNvSpPr>
          <p:nvPr>
            <p:ph type="sldNum" sz="quarter" idx="10"/>
          </p:nvPr>
        </p:nvSpPr>
        <p:spPr/>
        <p:txBody>
          <a:bodyPr/>
          <a:lstStyle/>
          <a:p>
            <a:fld id="{AE3B1A83-A833-4942-B1B6-5B975D143CDD}" type="slidenum">
              <a:rPr lang="en-US" smtClean="0"/>
              <a:t>37</a:t>
            </a:fld>
            <a:endParaRPr lang="en-US"/>
          </a:p>
        </p:txBody>
      </p:sp>
    </p:spTree>
    <p:extLst>
      <p:ext uri="{BB962C8B-B14F-4D97-AF65-F5344CB8AC3E}">
        <p14:creationId xmlns:p14="http://schemas.microsoft.com/office/powerpoint/2010/main" val="16416302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Thường</a:t>
            </a:r>
            <a:r>
              <a:rPr lang="en-US" dirty="0"/>
              <a:t> </a:t>
            </a:r>
            <a:r>
              <a:rPr lang="en-US" dirty="0" err="1"/>
              <a:t>chọc</a:t>
            </a:r>
            <a:r>
              <a:rPr lang="en-US" baseline="0" dirty="0"/>
              <a:t> </a:t>
            </a:r>
            <a:r>
              <a:rPr lang="en-US" baseline="0" dirty="0" err="1"/>
              <a:t>máu</a:t>
            </a:r>
            <a:r>
              <a:rPr lang="en-US" baseline="0" dirty="0"/>
              <a:t> </a:t>
            </a:r>
            <a:r>
              <a:rPr lang="en-US" baseline="0" dirty="0" err="1"/>
              <a:t>tĩnh</a:t>
            </a:r>
            <a:r>
              <a:rPr lang="en-US" baseline="0" dirty="0"/>
              <a:t> </a:t>
            </a:r>
            <a:r>
              <a:rPr lang="en-US" baseline="0" dirty="0" err="1"/>
              <a:t>mạch</a:t>
            </a:r>
            <a:r>
              <a:rPr lang="en-US" baseline="0" dirty="0"/>
              <a:t> </a:t>
            </a:r>
            <a:r>
              <a:rPr lang="en-US" baseline="0" dirty="0" err="1"/>
              <a:t>vì</a:t>
            </a:r>
            <a:r>
              <a:rPr lang="en-US" baseline="0" dirty="0"/>
              <a:t> </a:t>
            </a:r>
            <a:r>
              <a:rPr lang="en-US" baseline="0" dirty="0" err="1"/>
              <a:t>ít</a:t>
            </a:r>
            <a:r>
              <a:rPr lang="en-US" baseline="0" dirty="0"/>
              <a:t> </a:t>
            </a:r>
            <a:r>
              <a:rPr lang="en-US" baseline="0" dirty="0" err="1"/>
              <a:t>gây</a:t>
            </a:r>
            <a:r>
              <a:rPr lang="en-US" baseline="0" dirty="0"/>
              <a:t> </a:t>
            </a:r>
            <a:r>
              <a:rPr lang="en-US" baseline="0" dirty="0" err="1"/>
              <a:t>nhịp</a:t>
            </a:r>
            <a:r>
              <a:rPr lang="en-US" baseline="0" dirty="0"/>
              <a:t> </a:t>
            </a:r>
            <a:r>
              <a:rPr lang="en-US" baseline="0" dirty="0" err="1"/>
              <a:t>chậm</a:t>
            </a:r>
            <a:r>
              <a:rPr lang="en-US" baseline="0" dirty="0"/>
              <a:t> ở </a:t>
            </a:r>
            <a:r>
              <a:rPr lang="en-US" baseline="0" dirty="0" err="1"/>
              <a:t>tim</a:t>
            </a:r>
            <a:r>
              <a:rPr lang="en-US" baseline="0" dirty="0"/>
              <a:t> </a:t>
            </a:r>
            <a:r>
              <a:rPr lang="en-US" baseline="0" dirty="0" err="1"/>
              <a:t>thai</a:t>
            </a:r>
            <a:r>
              <a:rPr lang="en-US" baseline="0" dirty="0"/>
              <a:t> </a:t>
            </a:r>
            <a:r>
              <a:rPr lang="en-US" baseline="0" dirty="0" err="1"/>
              <a:t>và</a:t>
            </a:r>
            <a:r>
              <a:rPr lang="en-US" baseline="0" dirty="0"/>
              <a:t> </a:t>
            </a:r>
            <a:r>
              <a:rPr lang="en-US" baseline="0" dirty="0" err="1"/>
              <a:t>chảy</a:t>
            </a:r>
            <a:r>
              <a:rPr lang="en-US" baseline="0" dirty="0"/>
              <a:t> </a:t>
            </a:r>
            <a:r>
              <a:rPr lang="en-US" baseline="0" dirty="0" err="1"/>
              <a:t>máu</a:t>
            </a:r>
            <a:endParaRPr lang="en-US" baseline="0" dirty="0"/>
          </a:p>
          <a:p>
            <a:r>
              <a:rPr lang="en-US" baseline="0" dirty="0" err="1"/>
              <a:t>Cần</a:t>
            </a:r>
            <a:r>
              <a:rPr lang="en-US" baseline="0" dirty="0"/>
              <a:t> </a:t>
            </a:r>
            <a:r>
              <a:rPr lang="en-US" baseline="0" dirty="0" err="1"/>
              <a:t>xác</a:t>
            </a:r>
            <a:r>
              <a:rPr lang="en-US" baseline="0" dirty="0"/>
              <a:t> </a:t>
            </a:r>
            <a:r>
              <a:rPr lang="en-US" baseline="0" dirty="0" err="1"/>
              <a:t>định</a:t>
            </a:r>
            <a:r>
              <a:rPr lang="en-US" baseline="0" dirty="0"/>
              <a:t> </a:t>
            </a:r>
            <a:r>
              <a:rPr lang="en-US" baseline="0" dirty="0" err="1"/>
              <a:t>có</a:t>
            </a:r>
            <a:r>
              <a:rPr lang="en-US" baseline="0" dirty="0"/>
              <a:t> </a:t>
            </a:r>
            <a:r>
              <a:rPr lang="en-US" baseline="0" dirty="0" err="1"/>
              <a:t>phải</a:t>
            </a:r>
            <a:r>
              <a:rPr lang="en-US" baseline="0" dirty="0"/>
              <a:t> </a:t>
            </a:r>
            <a:r>
              <a:rPr lang="en-US" baseline="0" dirty="0" err="1"/>
              <a:t>máu</a:t>
            </a:r>
            <a:r>
              <a:rPr lang="en-US" baseline="0" dirty="0"/>
              <a:t> </a:t>
            </a:r>
            <a:r>
              <a:rPr lang="en-US" baseline="0" dirty="0" err="1"/>
              <a:t>thai</a:t>
            </a:r>
            <a:r>
              <a:rPr lang="en-US" baseline="0" dirty="0"/>
              <a:t> </a:t>
            </a:r>
            <a:r>
              <a:rPr lang="en-US" baseline="0" dirty="0" err="1"/>
              <a:t>nhi</a:t>
            </a:r>
            <a:r>
              <a:rPr lang="en-US" baseline="0" dirty="0"/>
              <a:t> </a:t>
            </a:r>
            <a:r>
              <a:rPr lang="en-US" baseline="0" dirty="0" err="1"/>
              <a:t>không</a:t>
            </a:r>
            <a:r>
              <a:rPr lang="en-US" baseline="0" dirty="0"/>
              <a:t> hay </a:t>
            </a:r>
            <a:r>
              <a:rPr lang="en-US" baseline="0" dirty="0" err="1"/>
              <a:t>là</a:t>
            </a:r>
            <a:r>
              <a:rPr lang="en-US" baseline="0" dirty="0"/>
              <a:t> </a:t>
            </a:r>
            <a:r>
              <a:rPr lang="en-US" baseline="0" dirty="0" err="1"/>
              <a:t>nhầm</a:t>
            </a:r>
            <a:r>
              <a:rPr lang="en-US" baseline="0" dirty="0"/>
              <a:t> </a:t>
            </a:r>
            <a:r>
              <a:rPr lang="en-US" baseline="0" dirty="0" err="1"/>
              <a:t>lẫn</a:t>
            </a:r>
            <a:r>
              <a:rPr lang="en-US" baseline="0" dirty="0"/>
              <a:t> </a:t>
            </a:r>
            <a:r>
              <a:rPr lang="en-US" baseline="0" dirty="0" err="1"/>
              <a:t>máu</a:t>
            </a:r>
            <a:r>
              <a:rPr lang="en-US" baseline="0" dirty="0"/>
              <a:t> </a:t>
            </a:r>
            <a:r>
              <a:rPr lang="en-US" baseline="0" dirty="0" err="1"/>
              <a:t>mẹ</a:t>
            </a:r>
            <a:r>
              <a:rPr lang="en-US" baseline="0" dirty="0"/>
              <a:t> </a:t>
            </a:r>
            <a:r>
              <a:rPr lang="en-US" baseline="0" dirty="0" err="1"/>
              <a:t>bằng</a:t>
            </a:r>
            <a:r>
              <a:rPr lang="en-US" baseline="0" dirty="0"/>
              <a:t> </a:t>
            </a:r>
            <a:r>
              <a:rPr lang="en-US" baseline="0" dirty="0" err="1"/>
              <a:t>cách</a:t>
            </a:r>
            <a:r>
              <a:rPr lang="en-US" baseline="0" dirty="0"/>
              <a:t> </a:t>
            </a:r>
            <a:r>
              <a:rPr lang="en-US" baseline="0" dirty="0" err="1"/>
              <a:t>đánh</a:t>
            </a:r>
            <a:r>
              <a:rPr lang="en-US" baseline="0" dirty="0"/>
              <a:t> </a:t>
            </a:r>
            <a:r>
              <a:rPr lang="en-US" baseline="0" dirty="0" err="1"/>
              <a:t>giá</a:t>
            </a:r>
            <a:r>
              <a:rPr lang="en-US" baseline="0" dirty="0"/>
              <a:t> MCV ( </a:t>
            </a:r>
            <a:r>
              <a:rPr lang="en-US" baseline="0" dirty="0" err="1"/>
              <a:t>thường</a:t>
            </a:r>
            <a:r>
              <a:rPr lang="en-US" baseline="0" dirty="0"/>
              <a:t> &gt;100) </a:t>
            </a:r>
            <a:r>
              <a:rPr lang="en-US" baseline="0" dirty="0" err="1"/>
              <a:t>trong</a:t>
            </a:r>
            <a:r>
              <a:rPr lang="en-US" baseline="0" dirty="0"/>
              <a:t> </a:t>
            </a:r>
            <a:r>
              <a:rPr lang="en-US" baseline="0" dirty="0" err="1"/>
              <a:t>khi</a:t>
            </a:r>
            <a:r>
              <a:rPr lang="en-US" baseline="0" dirty="0"/>
              <a:t> MCV </a:t>
            </a:r>
            <a:r>
              <a:rPr lang="en-US" baseline="0" dirty="0" err="1"/>
              <a:t>mẹ</a:t>
            </a:r>
            <a:r>
              <a:rPr lang="en-US" baseline="0" dirty="0"/>
              <a:t> </a:t>
            </a:r>
            <a:r>
              <a:rPr lang="en-US" baseline="0" dirty="0" err="1"/>
              <a:t>xấp</a:t>
            </a:r>
            <a:r>
              <a:rPr lang="en-US" baseline="0" dirty="0"/>
              <a:t> </a:t>
            </a:r>
            <a:r>
              <a:rPr lang="en-US" baseline="0" dirty="0" err="1"/>
              <a:t>xỉ</a:t>
            </a:r>
            <a:r>
              <a:rPr lang="en-US" baseline="0" dirty="0"/>
              <a:t> 80	</a:t>
            </a:r>
          </a:p>
        </p:txBody>
      </p:sp>
      <p:sp>
        <p:nvSpPr>
          <p:cNvPr id="4" name="Slide Number Placeholder 3"/>
          <p:cNvSpPr>
            <a:spLocks noGrp="1"/>
          </p:cNvSpPr>
          <p:nvPr>
            <p:ph type="sldNum" sz="quarter" idx="10"/>
          </p:nvPr>
        </p:nvSpPr>
        <p:spPr/>
        <p:txBody>
          <a:bodyPr/>
          <a:lstStyle/>
          <a:p>
            <a:fld id="{AE3B1A83-A833-4942-B1B6-5B975D143CDD}" type="slidenum">
              <a:rPr lang="en-US" smtClean="0"/>
              <a:t>38</a:t>
            </a:fld>
            <a:endParaRPr lang="en-US"/>
          </a:p>
        </p:txBody>
      </p:sp>
    </p:spTree>
    <p:extLst>
      <p:ext uri="{BB962C8B-B14F-4D97-AF65-F5344CB8AC3E}">
        <p14:creationId xmlns:p14="http://schemas.microsoft.com/office/powerpoint/2010/main" val="29820228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0D0EC7-ADC2-4E3A-A9DA-261F38C7E645}" type="slidenum">
              <a:rPr lang="en-US" smtClean="0"/>
              <a:t>39</a:t>
            </a:fld>
            <a:endParaRPr lang="en-US"/>
          </a:p>
        </p:txBody>
      </p:sp>
    </p:spTree>
    <p:extLst>
      <p:ext uri="{BB962C8B-B14F-4D97-AF65-F5344CB8AC3E}">
        <p14:creationId xmlns:p14="http://schemas.microsoft.com/office/powerpoint/2010/main" val="20836150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Đây</a:t>
            </a:r>
            <a:r>
              <a:rPr lang="en-US" baseline="0" dirty="0"/>
              <a:t> </a:t>
            </a:r>
            <a:r>
              <a:rPr lang="en-US" baseline="0" dirty="0" err="1"/>
              <a:t>là</a:t>
            </a:r>
            <a:r>
              <a:rPr lang="en-US" baseline="0" dirty="0"/>
              <a:t> 1 </a:t>
            </a:r>
            <a:r>
              <a:rPr lang="en-US" baseline="0" dirty="0" err="1"/>
              <a:t>quyết</a:t>
            </a:r>
            <a:r>
              <a:rPr lang="en-US" baseline="0" dirty="0"/>
              <a:t> </a:t>
            </a:r>
            <a:r>
              <a:rPr lang="en-US" baseline="0" dirty="0" err="1"/>
              <a:t>định</a:t>
            </a:r>
            <a:r>
              <a:rPr lang="en-US" baseline="0" dirty="0"/>
              <a:t> </a:t>
            </a:r>
            <a:r>
              <a:rPr lang="en-US" baseline="0" dirty="0" err="1"/>
              <a:t>khó</a:t>
            </a:r>
            <a:r>
              <a:rPr lang="en-US" baseline="0" dirty="0"/>
              <a:t> khan </a:t>
            </a:r>
            <a:r>
              <a:rPr lang="en-US" baseline="0" dirty="0" err="1"/>
              <a:t>và</a:t>
            </a:r>
            <a:r>
              <a:rPr lang="en-US" baseline="0" dirty="0"/>
              <a:t> </a:t>
            </a:r>
            <a:r>
              <a:rPr lang="en-US" baseline="0" dirty="0" err="1"/>
              <a:t>mang</a:t>
            </a:r>
            <a:r>
              <a:rPr lang="en-US" baseline="0" dirty="0"/>
              <a:t> </a:t>
            </a:r>
            <a:r>
              <a:rPr lang="en-US" baseline="0" dirty="0" err="1"/>
              <a:t>tính</a:t>
            </a:r>
            <a:r>
              <a:rPr lang="en-US" baseline="0" dirty="0"/>
              <a:t> </a:t>
            </a:r>
            <a:r>
              <a:rPr lang="en-US" baseline="0" dirty="0" err="1"/>
              <a:t>cá</a:t>
            </a:r>
            <a:r>
              <a:rPr lang="en-US" baseline="0" dirty="0"/>
              <a:t> </a:t>
            </a:r>
            <a:r>
              <a:rPr lang="en-US" baseline="0" dirty="0" err="1"/>
              <a:t>nhân</a:t>
            </a:r>
            <a:r>
              <a:rPr lang="en-US" baseline="0" dirty="0"/>
              <a:t> </a:t>
            </a:r>
            <a:r>
              <a:rPr lang="en-US" baseline="0" dirty="0" err="1"/>
              <a:t>mỗi</a:t>
            </a:r>
            <a:r>
              <a:rPr lang="en-US" baseline="0" dirty="0"/>
              <a:t> </a:t>
            </a:r>
            <a:r>
              <a:rPr lang="en-US" baseline="0" dirty="0" err="1"/>
              <a:t>người</a:t>
            </a:r>
            <a:r>
              <a:rPr lang="en-US" baseline="0" dirty="0"/>
              <a:t> </a:t>
            </a:r>
            <a:r>
              <a:rPr lang="en-US" baseline="0" dirty="0" err="1"/>
              <a:t>nên</a:t>
            </a:r>
            <a:r>
              <a:rPr lang="en-US" baseline="0" dirty="0"/>
              <a:t> </a:t>
            </a:r>
            <a:r>
              <a:rPr lang="en-US" baseline="0" dirty="0" err="1"/>
              <a:t>thai</a:t>
            </a:r>
            <a:r>
              <a:rPr lang="en-US" baseline="0" dirty="0"/>
              <a:t> </a:t>
            </a:r>
            <a:r>
              <a:rPr lang="en-US" baseline="0" dirty="0" err="1"/>
              <a:t>phụ</a:t>
            </a:r>
            <a:r>
              <a:rPr lang="en-US" baseline="0" dirty="0"/>
              <a:t> </a:t>
            </a:r>
            <a:r>
              <a:rPr lang="en-US" baseline="0" dirty="0" err="1"/>
              <a:t>phải</a:t>
            </a:r>
            <a:r>
              <a:rPr lang="en-US" baseline="0" dirty="0"/>
              <a:t> </a:t>
            </a:r>
            <a:r>
              <a:rPr lang="en-US" baseline="0" dirty="0" err="1"/>
              <a:t>được</a:t>
            </a:r>
            <a:r>
              <a:rPr lang="en-US" baseline="0" dirty="0"/>
              <a:t> </a:t>
            </a:r>
            <a:r>
              <a:rPr lang="en-US" baseline="0" dirty="0" err="1"/>
              <a:t>ủng</a:t>
            </a:r>
            <a:r>
              <a:rPr lang="en-US" baseline="0" dirty="0"/>
              <a:t> </a:t>
            </a:r>
            <a:r>
              <a:rPr lang="en-US" baseline="0" dirty="0" err="1"/>
              <a:t>hộ</a:t>
            </a:r>
            <a:r>
              <a:rPr lang="en-US" baseline="0" dirty="0"/>
              <a:t> </a:t>
            </a:r>
            <a:r>
              <a:rPr lang="en-US" baseline="0" dirty="0" err="1"/>
              <a:t>hết</a:t>
            </a:r>
            <a:r>
              <a:rPr lang="en-US" baseline="0" dirty="0"/>
              <a:t> </a:t>
            </a:r>
            <a:r>
              <a:rPr lang="en-US" baseline="0" dirty="0" err="1"/>
              <a:t>mức</a:t>
            </a:r>
            <a:r>
              <a:rPr lang="en-US" baseline="0" dirty="0"/>
              <a:t> </a:t>
            </a:r>
            <a:r>
              <a:rPr lang="en-US" baseline="0" dirty="0" err="1"/>
              <a:t>đối</a:t>
            </a:r>
            <a:r>
              <a:rPr lang="en-US" baseline="0" dirty="0"/>
              <a:t> </a:t>
            </a:r>
            <a:r>
              <a:rPr lang="en-US" baseline="0" dirty="0" err="1"/>
              <a:t>vs</a:t>
            </a:r>
            <a:r>
              <a:rPr lang="en-US" baseline="0" dirty="0"/>
              <a:t> </a:t>
            </a:r>
            <a:r>
              <a:rPr lang="en-US" baseline="0" dirty="0" err="1"/>
              <a:t>quyết</a:t>
            </a:r>
            <a:r>
              <a:rPr lang="en-US" baseline="0" dirty="0"/>
              <a:t> </a:t>
            </a:r>
            <a:r>
              <a:rPr lang="en-US" baseline="0" dirty="0" err="1"/>
              <a:t>định</a:t>
            </a:r>
            <a:r>
              <a:rPr lang="en-US" baseline="0" dirty="0"/>
              <a:t> </a:t>
            </a:r>
            <a:r>
              <a:rPr lang="en-US" baseline="0" dirty="0" err="1"/>
              <a:t>của</a:t>
            </a:r>
            <a:r>
              <a:rPr lang="en-US" baseline="0" dirty="0"/>
              <a:t> </a:t>
            </a:r>
            <a:r>
              <a:rPr lang="en-US" baseline="0" dirty="0" err="1"/>
              <a:t>cô</a:t>
            </a:r>
            <a:r>
              <a:rPr lang="en-US" baseline="0" dirty="0"/>
              <a:t> ta</a:t>
            </a:r>
            <a:endParaRPr lang="en-US" dirty="0"/>
          </a:p>
        </p:txBody>
      </p:sp>
      <p:sp>
        <p:nvSpPr>
          <p:cNvPr id="4" name="Slide Number Placeholder 3"/>
          <p:cNvSpPr>
            <a:spLocks noGrp="1"/>
          </p:cNvSpPr>
          <p:nvPr>
            <p:ph type="sldNum" sz="quarter" idx="10"/>
          </p:nvPr>
        </p:nvSpPr>
        <p:spPr/>
        <p:txBody>
          <a:bodyPr/>
          <a:lstStyle/>
          <a:p>
            <a:fld id="{260D0EC7-ADC2-4E3A-A9DA-261F38C7E645}" type="slidenum">
              <a:rPr lang="en-US" smtClean="0"/>
              <a:t>40</a:t>
            </a:fld>
            <a:endParaRPr lang="en-US"/>
          </a:p>
        </p:txBody>
      </p:sp>
    </p:spTree>
    <p:extLst>
      <p:ext uri="{BB962C8B-B14F-4D97-AF65-F5344CB8AC3E}">
        <p14:creationId xmlns:p14="http://schemas.microsoft.com/office/powerpoint/2010/main" val="15444810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Nguyên</a:t>
            </a:r>
            <a:r>
              <a:rPr lang="en-US" baseline="0" dirty="0"/>
              <a:t> </a:t>
            </a:r>
            <a:r>
              <a:rPr lang="en-US" baseline="0" dirty="0" err="1"/>
              <a:t>lý</a:t>
            </a:r>
            <a:r>
              <a:rPr lang="en-US" baseline="0" dirty="0"/>
              <a:t> </a:t>
            </a:r>
            <a:r>
              <a:rPr lang="en-US" baseline="0" dirty="0" err="1"/>
              <a:t>theo</a:t>
            </a:r>
            <a:r>
              <a:rPr lang="en-US" baseline="0" dirty="0"/>
              <a:t> </a:t>
            </a:r>
            <a:r>
              <a:rPr lang="en-US" baseline="0" dirty="0" err="1"/>
              <a:t>dõi</a:t>
            </a:r>
            <a:r>
              <a:rPr lang="en-US" baseline="0" dirty="0"/>
              <a:t> </a:t>
            </a:r>
            <a:r>
              <a:rPr lang="en-US" baseline="0" dirty="0" err="1"/>
              <a:t>bệnh</a:t>
            </a:r>
            <a:r>
              <a:rPr lang="en-US" baseline="0" dirty="0"/>
              <a:t> </a:t>
            </a:r>
            <a:r>
              <a:rPr lang="en-US" baseline="0" dirty="0" err="1"/>
              <a:t>tim</a:t>
            </a:r>
            <a:r>
              <a:rPr lang="en-US" baseline="0" dirty="0"/>
              <a:t> </a:t>
            </a:r>
            <a:r>
              <a:rPr lang="en-US" baseline="0" dirty="0" err="1"/>
              <a:t>mạch</a:t>
            </a:r>
            <a:r>
              <a:rPr lang="en-US" baseline="0" dirty="0"/>
              <a:t>: </a:t>
            </a:r>
            <a:r>
              <a:rPr lang="en-US" baseline="0" dirty="0" err="1"/>
              <a:t>loại</a:t>
            </a:r>
            <a:r>
              <a:rPr lang="en-US" baseline="0" dirty="0"/>
              <a:t> </a:t>
            </a:r>
            <a:r>
              <a:rPr lang="en-US" baseline="0" dirty="0" err="1"/>
              <a:t>trừ</a:t>
            </a:r>
            <a:r>
              <a:rPr lang="en-US" baseline="0" dirty="0"/>
              <a:t> </a:t>
            </a:r>
            <a:r>
              <a:rPr lang="en-US" baseline="0" dirty="0" err="1"/>
              <a:t>các</a:t>
            </a:r>
            <a:r>
              <a:rPr lang="en-US" baseline="0" dirty="0"/>
              <a:t> </a:t>
            </a:r>
            <a:r>
              <a:rPr lang="en-US" baseline="0" dirty="0" err="1"/>
              <a:t>yếu</a:t>
            </a:r>
            <a:r>
              <a:rPr lang="en-US" baseline="0" dirty="0"/>
              <a:t> </a:t>
            </a:r>
            <a:r>
              <a:rPr lang="en-US" baseline="0" dirty="0" err="1"/>
              <a:t>tố</a:t>
            </a:r>
            <a:r>
              <a:rPr lang="en-US" baseline="0" dirty="0"/>
              <a:t> </a:t>
            </a:r>
            <a:r>
              <a:rPr lang="en-US" baseline="0" dirty="0" err="1"/>
              <a:t>gây</a:t>
            </a:r>
            <a:r>
              <a:rPr lang="en-US" baseline="0" dirty="0"/>
              <a:t> tang </a:t>
            </a:r>
            <a:r>
              <a:rPr lang="en-US" baseline="0" dirty="0" err="1"/>
              <a:t>cung</a:t>
            </a:r>
            <a:r>
              <a:rPr lang="en-US" baseline="0" dirty="0"/>
              <a:t> </a:t>
            </a:r>
            <a:r>
              <a:rPr lang="en-US" baseline="0" dirty="0" err="1"/>
              <a:t>lượng</a:t>
            </a:r>
            <a:r>
              <a:rPr lang="en-US" baseline="0" dirty="0"/>
              <a:t> </a:t>
            </a:r>
            <a:r>
              <a:rPr lang="en-US" baseline="0" dirty="0" err="1"/>
              <a:t>tim</a:t>
            </a:r>
            <a:r>
              <a:rPr lang="en-US" baseline="0" dirty="0"/>
              <a:t>: </a:t>
            </a:r>
            <a:r>
              <a:rPr lang="en-US" baseline="0" dirty="0" err="1"/>
              <a:t>thiếu</a:t>
            </a:r>
            <a:r>
              <a:rPr lang="en-US" baseline="0" dirty="0"/>
              <a:t> </a:t>
            </a:r>
            <a:r>
              <a:rPr lang="en-US" baseline="0" dirty="0" err="1"/>
              <a:t>máu</a:t>
            </a:r>
            <a:r>
              <a:rPr lang="en-US" baseline="0" dirty="0"/>
              <a:t>, </a:t>
            </a:r>
            <a:r>
              <a:rPr lang="en-US" baseline="0" dirty="0" err="1"/>
              <a:t>loạn</a:t>
            </a:r>
            <a:r>
              <a:rPr lang="en-US" baseline="0" dirty="0"/>
              <a:t> </a:t>
            </a:r>
            <a:r>
              <a:rPr lang="en-US" baseline="0" dirty="0" err="1"/>
              <a:t>nhịp</a:t>
            </a:r>
            <a:r>
              <a:rPr lang="en-US" baseline="0" dirty="0"/>
              <a:t> </a:t>
            </a:r>
            <a:r>
              <a:rPr lang="en-US" baseline="0" dirty="0" err="1"/>
              <a:t>tim</a:t>
            </a:r>
            <a:r>
              <a:rPr lang="en-US" baseline="0" dirty="0"/>
              <a:t>, </a:t>
            </a:r>
            <a:r>
              <a:rPr lang="en-US" baseline="0" dirty="0" err="1"/>
              <a:t>nhiêm</a:t>
            </a:r>
            <a:r>
              <a:rPr lang="en-US" baseline="0" dirty="0"/>
              <a:t> </a:t>
            </a:r>
            <a:r>
              <a:rPr lang="en-US" baseline="0" dirty="0" err="1"/>
              <a:t>trùng</a:t>
            </a:r>
            <a:r>
              <a:rPr lang="en-US" baseline="0" dirty="0"/>
              <a:t>…, </a:t>
            </a:r>
            <a:r>
              <a:rPr lang="en-US" baseline="0" dirty="0" err="1"/>
              <a:t>đồng</a:t>
            </a:r>
            <a:r>
              <a:rPr lang="en-US" baseline="0" dirty="0"/>
              <a:t> </a:t>
            </a:r>
            <a:r>
              <a:rPr lang="en-US" baseline="0" dirty="0" err="1"/>
              <a:t>thời</a:t>
            </a:r>
            <a:r>
              <a:rPr lang="en-US" baseline="0" dirty="0"/>
              <a:t> </a:t>
            </a:r>
            <a:r>
              <a:rPr lang="en-US" baseline="0" dirty="0" err="1"/>
              <a:t>tối</a:t>
            </a:r>
            <a:r>
              <a:rPr lang="en-US" baseline="0" dirty="0"/>
              <a:t> </a:t>
            </a:r>
            <a:r>
              <a:rPr lang="en-US" baseline="0" dirty="0" err="1"/>
              <a:t>ưu</a:t>
            </a:r>
            <a:r>
              <a:rPr lang="en-US" baseline="0" dirty="0"/>
              <a:t> </a:t>
            </a:r>
            <a:r>
              <a:rPr lang="en-US" baseline="0" dirty="0" err="1"/>
              <a:t>tưới</a:t>
            </a:r>
            <a:r>
              <a:rPr lang="en-US" baseline="0" dirty="0"/>
              <a:t> </a:t>
            </a:r>
            <a:r>
              <a:rPr lang="en-US" baseline="0" dirty="0" err="1"/>
              <a:t>máu</a:t>
            </a:r>
            <a:r>
              <a:rPr lang="en-US" baseline="0" dirty="0"/>
              <a:t> </a:t>
            </a:r>
            <a:r>
              <a:rPr lang="en-US" baseline="0" dirty="0" err="1"/>
              <a:t>mô</a:t>
            </a:r>
            <a:r>
              <a:rPr lang="en-US" baseline="0" dirty="0"/>
              <a:t> </a:t>
            </a:r>
            <a:r>
              <a:rPr lang="en-US" baseline="0" dirty="0" err="1"/>
              <a:t>đặc</a:t>
            </a:r>
            <a:r>
              <a:rPr lang="en-US" baseline="0" dirty="0"/>
              <a:t> </a:t>
            </a:r>
            <a:r>
              <a:rPr lang="en-US" baseline="0" dirty="0" err="1"/>
              <a:t>biệt</a:t>
            </a:r>
            <a:r>
              <a:rPr lang="en-US" baseline="0" dirty="0"/>
              <a:t> </a:t>
            </a:r>
            <a:r>
              <a:rPr lang="en-US" baseline="0" dirty="0" err="1"/>
              <a:t>bánh</a:t>
            </a:r>
            <a:r>
              <a:rPr lang="en-US" baseline="0" dirty="0"/>
              <a:t> </a:t>
            </a:r>
            <a:r>
              <a:rPr lang="en-US" baseline="0" dirty="0" err="1"/>
              <a:t>nhau</a:t>
            </a:r>
            <a:endParaRPr lang="en-US" baseline="0" dirty="0"/>
          </a:p>
          <a:p>
            <a:r>
              <a:rPr lang="en-US" baseline="0" dirty="0" err="1"/>
              <a:t>Bệnh</a:t>
            </a:r>
            <a:r>
              <a:rPr lang="en-US" baseline="0" dirty="0"/>
              <a:t> </a:t>
            </a:r>
            <a:r>
              <a:rPr lang="en-US" baseline="0" dirty="0" err="1"/>
              <a:t>thận</a:t>
            </a:r>
            <a:r>
              <a:rPr lang="en-US" baseline="0" dirty="0"/>
              <a:t> </a:t>
            </a:r>
            <a:r>
              <a:rPr lang="en-US" baseline="0" dirty="0" err="1"/>
              <a:t>mạn</a:t>
            </a:r>
            <a:r>
              <a:rPr lang="en-US" baseline="0" dirty="0"/>
              <a:t>: </a:t>
            </a:r>
            <a:r>
              <a:rPr lang="en-US" baseline="0" dirty="0" err="1"/>
              <a:t>liên</a:t>
            </a:r>
            <a:r>
              <a:rPr lang="en-US" baseline="0" dirty="0"/>
              <a:t> </a:t>
            </a:r>
            <a:r>
              <a:rPr lang="en-US" baseline="0" dirty="0" err="1"/>
              <a:t>quan</a:t>
            </a:r>
            <a:r>
              <a:rPr lang="en-US" baseline="0" dirty="0"/>
              <a:t> </a:t>
            </a:r>
            <a:r>
              <a:rPr lang="en-US" baseline="0" dirty="0" err="1"/>
              <a:t>lớn</a:t>
            </a:r>
            <a:r>
              <a:rPr lang="en-US" baseline="0" dirty="0"/>
              <a:t> </a:t>
            </a:r>
            <a:r>
              <a:rPr lang="en-US" baseline="0" dirty="0" err="1"/>
              <a:t>đến</a:t>
            </a:r>
            <a:r>
              <a:rPr lang="en-US" baseline="0" dirty="0"/>
              <a:t> </a:t>
            </a:r>
            <a:r>
              <a:rPr lang="en-US" baseline="0" dirty="0" err="1"/>
              <a:t>độ</a:t>
            </a:r>
            <a:r>
              <a:rPr lang="en-US" baseline="0" dirty="0"/>
              <a:t> </a:t>
            </a:r>
            <a:r>
              <a:rPr lang="en-US" baseline="0" dirty="0" err="1"/>
              <a:t>lọc</a:t>
            </a:r>
            <a:r>
              <a:rPr lang="en-US" baseline="0" dirty="0"/>
              <a:t> </a:t>
            </a:r>
            <a:r>
              <a:rPr lang="en-US" baseline="0" dirty="0" err="1"/>
              <a:t>cầu</a:t>
            </a:r>
            <a:r>
              <a:rPr lang="en-US" baseline="0" dirty="0"/>
              <a:t> </a:t>
            </a:r>
            <a:r>
              <a:rPr lang="en-US" baseline="0" dirty="0" err="1"/>
              <a:t>thận</a:t>
            </a:r>
            <a:r>
              <a:rPr lang="en-US" baseline="0" dirty="0"/>
              <a:t> </a:t>
            </a:r>
            <a:r>
              <a:rPr lang="en-US" baseline="0" dirty="0" err="1"/>
              <a:t>và</a:t>
            </a:r>
            <a:r>
              <a:rPr lang="en-US" baseline="0" dirty="0"/>
              <a:t> </a:t>
            </a:r>
            <a:r>
              <a:rPr lang="en-US" baseline="0" dirty="0" err="1"/>
              <a:t>các</a:t>
            </a:r>
            <a:r>
              <a:rPr lang="en-US" baseline="0" dirty="0"/>
              <a:t> </a:t>
            </a:r>
            <a:r>
              <a:rPr lang="en-US" baseline="0" dirty="0" err="1"/>
              <a:t>bệnh</a:t>
            </a:r>
            <a:r>
              <a:rPr lang="en-US" baseline="0" dirty="0"/>
              <a:t> </a:t>
            </a:r>
            <a:r>
              <a:rPr lang="en-US" baseline="0" dirty="0" err="1"/>
              <a:t>đồng</a:t>
            </a:r>
            <a:r>
              <a:rPr lang="en-US" baseline="0" dirty="0"/>
              <a:t> </a:t>
            </a:r>
            <a:r>
              <a:rPr lang="en-US" baseline="0" dirty="0" err="1"/>
              <a:t>mắc</a:t>
            </a:r>
            <a:r>
              <a:rPr lang="en-US" baseline="0" dirty="0"/>
              <a:t> </a:t>
            </a:r>
            <a:r>
              <a:rPr lang="en-US" baseline="0" dirty="0" err="1"/>
              <a:t>khác</a:t>
            </a:r>
            <a:r>
              <a:rPr lang="en-US" baseline="0" dirty="0"/>
              <a:t> </a:t>
            </a:r>
            <a:r>
              <a:rPr lang="en-US" baseline="0" dirty="0" err="1"/>
              <a:t>như</a:t>
            </a:r>
            <a:r>
              <a:rPr lang="en-US" baseline="0" dirty="0"/>
              <a:t> </a:t>
            </a:r>
            <a:r>
              <a:rPr lang="en-US" baseline="0" dirty="0" err="1"/>
              <a:t>đtđ</a:t>
            </a:r>
            <a:r>
              <a:rPr lang="en-US" baseline="0" dirty="0"/>
              <a:t> hay </a:t>
            </a:r>
            <a:r>
              <a:rPr lang="en-US" baseline="0" dirty="0" err="1"/>
              <a:t>tha</a:t>
            </a:r>
            <a:r>
              <a:rPr lang="en-US" baseline="0" dirty="0"/>
              <a:t>. </a:t>
            </a:r>
            <a:r>
              <a:rPr lang="en-US" baseline="0" dirty="0" err="1"/>
              <a:t>Sle</a:t>
            </a:r>
            <a:r>
              <a:rPr lang="en-US" baseline="0" dirty="0"/>
              <a:t> </a:t>
            </a:r>
            <a:r>
              <a:rPr lang="en-US" baseline="0" dirty="0" err="1"/>
              <a:t>cũng</a:t>
            </a:r>
            <a:r>
              <a:rPr lang="en-US" baseline="0" dirty="0"/>
              <a:t> </a:t>
            </a:r>
            <a:r>
              <a:rPr lang="en-US" baseline="0" dirty="0" err="1"/>
              <a:t>vậy</a:t>
            </a:r>
            <a:r>
              <a:rPr lang="en-US" baseline="0" dirty="0"/>
              <a:t>, </a:t>
            </a:r>
            <a:r>
              <a:rPr lang="en-US" baseline="0" dirty="0" err="1"/>
              <a:t>tùy</a:t>
            </a:r>
            <a:r>
              <a:rPr lang="en-US" baseline="0" dirty="0"/>
              <a:t> </a:t>
            </a:r>
            <a:r>
              <a:rPr lang="en-US" baseline="0" dirty="0" err="1"/>
              <a:t>thuộc</a:t>
            </a:r>
            <a:r>
              <a:rPr lang="en-US" baseline="0" dirty="0"/>
              <a:t> </a:t>
            </a:r>
            <a:r>
              <a:rPr lang="en-US" baseline="0" dirty="0" err="1"/>
              <a:t>vào</a:t>
            </a:r>
            <a:r>
              <a:rPr lang="en-US" baseline="0" dirty="0"/>
              <a:t> </a:t>
            </a:r>
            <a:r>
              <a:rPr lang="en-US" baseline="0" dirty="0" err="1"/>
              <a:t>giai</a:t>
            </a:r>
            <a:r>
              <a:rPr lang="en-US" baseline="0" dirty="0"/>
              <a:t> </a:t>
            </a:r>
            <a:r>
              <a:rPr lang="en-US" baseline="0" dirty="0" err="1"/>
              <a:t>đoạn</a:t>
            </a:r>
            <a:r>
              <a:rPr lang="en-US" baseline="0" dirty="0"/>
              <a:t> </a:t>
            </a:r>
            <a:r>
              <a:rPr lang="en-US" baseline="0" dirty="0" err="1"/>
              <a:t>bệnh</a:t>
            </a:r>
            <a:r>
              <a:rPr lang="en-US" baseline="0" dirty="0"/>
              <a:t>.</a:t>
            </a:r>
          </a:p>
          <a:p>
            <a:r>
              <a:rPr lang="en-US" baseline="0" dirty="0" err="1"/>
              <a:t>Đtd</a:t>
            </a:r>
            <a:r>
              <a:rPr lang="en-US" baseline="0" dirty="0"/>
              <a:t>: </a:t>
            </a:r>
            <a:r>
              <a:rPr lang="en-US" baseline="0" dirty="0" err="1"/>
              <a:t>tỷ</a:t>
            </a:r>
            <a:r>
              <a:rPr lang="en-US" baseline="0" dirty="0"/>
              <a:t> </a:t>
            </a:r>
            <a:r>
              <a:rPr lang="en-US" baseline="0" dirty="0" err="1"/>
              <a:t>lệ</a:t>
            </a:r>
            <a:r>
              <a:rPr lang="en-US" baseline="0" dirty="0"/>
              <a:t> </a:t>
            </a:r>
            <a:r>
              <a:rPr lang="en-US" baseline="0" dirty="0" err="1"/>
              <a:t>thai</a:t>
            </a:r>
            <a:r>
              <a:rPr lang="en-US" baseline="0" dirty="0"/>
              <a:t> </a:t>
            </a:r>
            <a:r>
              <a:rPr lang="en-US" baseline="0" dirty="0" err="1"/>
              <a:t>chết</a:t>
            </a:r>
            <a:r>
              <a:rPr lang="en-US" baseline="0" dirty="0"/>
              <a:t> </a:t>
            </a:r>
            <a:r>
              <a:rPr lang="en-US" baseline="0" dirty="0" err="1"/>
              <a:t>hiện</a:t>
            </a:r>
            <a:r>
              <a:rPr lang="en-US" baseline="0" dirty="0"/>
              <a:t> nay </a:t>
            </a:r>
            <a:r>
              <a:rPr lang="en-US" baseline="0" dirty="0" err="1"/>
              <a:t>gần</a:t>
            </a:r>
            <a:r>
              <a:rPr lang="en-US" baseline="0" dirty="0"/>
              <a:t> </a:t>
            </a:r>
            <a:r>
              <a:rPr lang="en-US" baseline="0" dirty="0" err="1"/>
              <a:t>tương</a:t>
            </a:r>
            <a:r>
              <a:rPr lang="en-US" baseline="0" dirty="0"/>
              <a:t> </a:t>
            </a:r>
            <a:r>
              <a:rPr lang="en-US" baseline="0" dirty="0" err="1"/>
              <a:t>đương</a:t>
            </a:r>
            <a:r>
              <a:rPr lang="en-US" baseline="0" dirty="0"/>
              <a:t> </a:t>
            </a:r>
            <a:r>
              <a:rPr lang="en-US" baseline="0" dirty="0" err="1"/>
              <a:t>với</a:t>
            </a:r>
            <a:r>
              <a:rPr lang="en-US" baseline="0" dirty="0"/>
              <a:t> </a:t>
            </a:r>
            <a:r>
              <a:rPr lang="en-US" baseline="0" dirty="0" err="1"/>
              <a:t>người</a:t>
            </a:r>
            <a:r>
              <a:rPr lang="en-US" baseline="0" dirty="0"/>
              <a:t> </a:t>
            </a:r>
            <a:r>
              <a:rPr lang="en-US" baseline="0" dirty="0" err="1"/>
              <a:t>không</a:t>
            </a:r>
            <a:r>
              <a:rPr lang="en-US" baseline="0" dirty="0"/>
              <a:t> </a:t>
            </a:r>
            <a:r>
              <a:rPr lang="en-US" baseline="0" dirty="0" err="1"/>
              <a:t>dtd</a:t>
            </a:r>
            <a:r>
              <a:rPr lang="en-US" baseline="0" dirty="0"/>
              <a:t> </a:t>
            </a:r>
            <a:r>
              <a:rPr lang="en-US" baseline="0" dirty="0" err="1"/>
              <a:t>nếu</a:t>
            </a:r>
            <a:r>
              <a:rPr lang="en-US" baseline="0" dirty="0"/>
              <a:t> </a:t>
            </a:r>
            <a:r>
              <a:rPr lang="en-US" baseline="0" dirty="0" err="1"/>
              <a:t>kiểm</a:t>
            </a:r>
            <a:r>
              <a:rPr lang="en-US" baseline="0" dirty="0"/>
              <a:t> </a:t>
            </a:r>
            <a:r>
              <a:rPr lang="en-US" baseline="0" dirty="0" err="1"/>
              <a:t>soát</a:t>
            </a:r>
            <a:r>
              <a:rPr lang="en-US" baseline="0" dirty="0"/>
              <a:t> </a:t>
            </a:r>
            <a:r>
              <a:rPr lang="en-US" baseline="0" dirty="0" err="1"/>
              <a:t>đường</a:t>
            </a:r>
            <a:r>
              <a:rPr lang="en-US" baseline="0" dirty="0"/>
              <a:t> </a:t>
            </a:r>
            <a:r>
              <a:rPr lang="en-US" baseline="0" dirty="0" err="1"/>
              <a:t>huyết</a:t>
            </a:r>
            <a:r>
              <a:rPr lang="en-US" baseline="0" dirty="0"/>
              <a:t> </a:t>
            </a:r>
            <a:r>
              <a:rPr lang="en-US" baseline="0" dirty="0" err="1"/>
              <a:t>tối</a:t>
            </a:r>
            <a:r>
              <a:rPr lang="en-US" baseline="0" dirty="0"/>
              <a:t> </a:t>
            </a:r>
            <a:r>
              <a:rPr lang="en-US" baseline="0"/>
              <a:t>ưu</a:t>
            </a:r>
            <a:endParaRPr lang="en-US" baseline="0" dirty="0"/>
          </a:p>
          <a:p>
            <a:endParaRPr lang="en-US" dirty="0"/>
          </a:p>
        </p:txBody>
      </p:sp>
      <p:sp>
        <p:nvSpPr>
          <p:cNvPr id="4" name="Slide Number Placeholder 3"/>
          <p:cNvSpPr>
            <a:spLocks noGrp="1"/>
          </p:cNvSpPr>
          <p:nvPr>
            <p:ph type="sldNum" sz="quarter" idx="10"/>
          </p:nvPr>
        </p:nvSpPr>
        <p:spPr/>
        <p:txBody>
          <a:bodyPr/>
          <a:lstStyle/>
          <a:p>
            <a:fld id="{AE3B1A83-A833-4942-B1B6-5B975D143CDD}" type="slidenum">
              <a:rPr lang="en-US" smtClean="0"/>
              <a:t>41</a:t>
            </a:fld>
            <a:endParaRPr lang="en-US"/>
          </a:p>
        </p:txBody>
      </p:sp>
    </p:spTree>
    <p:extLst>
      <p:ext uri="{BB962C8B-B14F-4D97-AF65-F5344CB8AC3E}">
        <p14:creationId xmlns:p14="http://schemas.microsoft.com/office/powerpoint/2010/main" val="3702279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Sẩy thai liên tiếp có thể t</a:t>
            </a:r>
            <a:r>
              <a:rPr lang="vi-VN"/>
              <a:t>ư</a:t>
            </a:r>
            <a:r>
              <a:rPr lang="en-US"/>
              <a:t> vấn cho sản phụ về tầm soát các nguyên nhân th</a:t>
            </a:r>
            <a:r>
              <a:rPr lang="vi-VN"/>
              <a:t>ư</a:t>
            </a:r>
            <a:r>
              <a:rPr lang="en-US"/>
              <a:t>ờng gặp nh</a:t>
            </a:r>
            <a:r>
              <a:rPr lang="vi-VN"/>
              <a:t>ư</a:t>
            </a:r>
            <a:r>
              <a:rPr lang="en-US"/>
              <a:t> các bệnh lý nội tiết: DTD, pcos, bệnh lý tuyến giáp; bất th</a:t>
            </a:r>
            <a:r>
              <a:rPr lang="vi-VN"/>
              <a:t>ư</a:t>
            </a:r>
            <a:r>
              <a:rPr lang="en-US"/>
              <a:t>ờng nhiễm sắc thể, bất th</a:t>
            </a:r>
            <a:r>
              <a:rPr lang="vi-VN"/>
              <a:t>ư</a:t>
            </a:r>
            <a:r>
              <a:rPr lang="en-US"/>
              <a:t>ờng ở tử cung, hc kháng phospholipid, bất th</a:t>
            </a:r>
            <a:r>
              <a:rPr lang="vi-VN"/>
              <a:t>ư</a:t>
            </a:r>
            <a:r>
              <a:rPr lang="en-US"/>
              <a:t>ờng di truyền của 2 vợ chồng bằng các xn hình ảnh học tử cung, kt kháng cardiolipin, kt kháng đông lupus, TSH, kháng thể kháng giáp TPO, karyotype ba mẹ có thể làm của thai và những xn sâu h</a:t>
            </a:r>
            <a:r>
              <a:rPr lang="vi-VN"/>
              <a:t>ơ</a:t>
            </a:r>
            <a:r>
              <a:rPr lang="en-US"/>
              <a:t>n thì cần dựa vào bệnh sử, khám ls và kq xn.</a:t>
            </a:r>
            <a:r>
              <a:rPr lang="vi-VN" sz="1200">
                <a:latin typeface="Tahoma" panose="020B0604030504040204" pitchFamily="34" charset="0"/>
                <a:ea typeface="Tahoma" panose="020B0604030504040204" pitchFamily="34" charset="0"/>
                <a:cs typeface="Tahoma" panose="020B0604030504040204" pitchFamily="34" charset="0"/>
              </a:rPr>
              <a:t> </a:t>
            </a:r>
          </a:p>
          <a:p>
            <a:pPr marL="171450" indent="-171450">
              <a:buFont typeface="Arial" panose="020B0604020202020204" pitchFamily="34" charset="0"/>
              <a:buChar char="•"/>
            </a:pPr>
            <a:r>
              <a:rPr lang="vi-VN" sz="1200">
                <a:latin typeface="Tahoma" panose="020B0604030504040204" pitchFamily="34" charset="0"/>
                <a:ea typeface="Tahoma" panose="020B0604030504040204" pitchFamily="34" charset="0"/>
                <a:cs typeface="Tahoma" panose="020B0604030504040204" pitchFamily="34" charset="0"/>
              </a:rPr>
              <a:t>Thai chết lưu: cần phát hiện nguyên nhân. Ví dụ: u xơ tử cung, bệnh toàn thân như tăng huyết áp, bệnh thận….. </a:t>
            </a:r>
          </a:p>
          <a:p>
            <a:pPr marL="171450" indent="-171450">
              <a:buFont typeface="Arial" panose="020B0604020202020204" pitchFamily="34" charset="0"/>
              <a:buChar char="•"/>
            </a:pPr>
            <a:r>
              <a:rPr lang="vi-VN" sz="1200">
                <a:latin typeface="Tahoma" panose="020B0604030504040204" pitchFamily="34" charset="0"/>
                <a:ea typeface="Tahoma" panose="020B0604030504040204" pitchFamily="34" charset="0"/>
                <a:cs typeface="Tahoma" panose="020B0604030504040204" pitchFamily="34" charset="0"/>
              </a:rPr>
              <a:t>Bất đồng nhóm máu ABO, Rh gây nguy cơ cho thai</a:t>
            </a:r>
            <a:endParaRPr lang="en-US" sz="1200">
              <a:latin typeface="Tahoma" panose="020B0604030504040204" pitchFamily="34" charset="0"/>
              <a:ea typeface="Tahoma" panose="020B0604030504040204" pitchFamily="34" charset="0"/>
              <a:cs typeface="Tahoma" panose="020B0604030504040204" pitchFamily="34" charset="0"/>
            </a:endParaRPr>
          </a:p>
          <a:p>
            <a:r>
              <a:rPr lang="en-US" sz="1200">
                <a:latin typeface="Tahoma" panose="020B0604030504040204" pitchFamily="34" charset="0"/>
                <a:ea typeface="Tahoma" panose="020B0604030504040204" pitchFamily="34" charset="0"/>
                <a:cs typeface="Tahoma" panose="020B0604030504040204" pitchFamily="34" charset="0"/>
              </a:rPr>
              <a:t>	Thai phụ có Rh- cần dự phòng tán huyết cho thai kỳ sau, BHSS cần truyền máu cho mẹ lần này và tình trạng tán huyết sau sinh của bé , </a:t>
            </a:r>
            <a:r>
              <a:rPr lang="en-US" sz="1200" b="1">
                <a:latin typeface="Tahoma" panose="020B0604030504040204" pitchFamily="34" charset="0"/>
                <a:ea typeface="Tahoma" panose="020B0604030504040204" pitchFamily="34" charset="0"/>
                <a:cs typeface="Tahoma" panose="020B0604030504040204" pitchFamily="34" charset="0"/>
              </a:rPr>
              <a:t>t</a:t>
            </a:r>
            <a:r>
              <a:rPr lang="vi-VN" sz="1200" b="1">
                <a:latin typeface="Tahoma" panose="020B0604030504040204" pitchFamily="34" charset="0"/>
                <a:ea typeface="Tahoma" panose="020B0604030504040204" pitchFamily="34" charset="0"/>
                <a:cs typeface="Tahoma" panose="020B0604030504040204" pitchFamily="34" charset="0"/>
              </a:rPr>
              <a:t>ư</a:t>
            </a:r>
            <a:r>
              <a:rPr lang="en-US" sz="1200" b="1">
                <a:latin typeface="Tahoma" panose="020B0604030504040204" pitchFamily="34" charset="0"/>
                <a:ea typeface="Tahoma" panose="020B0604030504040204" pitchFamily="34" charset="0"/>
                <a:cs typeface="Tahoma" panose="020B0604030504040204" pitchFamily="34" charset="0"/>
              </a:rPr>
              <a:t> vấn </a:t>
            </a:r>
            <a:r>
              <a:rPr lang="en-US" sz="1200">
                <a:latin typeface="Tahoma" panose="020B0604030504040204" pitchFamily="34" charset="0"/>
                <a:ea typeface="Tahoma" panose="020B0604030504040204" pitchFamily="34" charset="0"/>
                <a:cs typeface="Tahoma" panose="020B0604030504040204" pitchFamily="34" charset="0"/>
              </a:rPr>
              <a:t>xn máu chồng và xét nghiệm kthe antiD ở thời điểm 20-28w và chích ngừa antiD dự phòng 28-34w-sau sinh</a:t>
            </a:r>
          </a:p>
          <a:p>
            <a:pPr marL="171450" indent="-171450">
              <a:buFont typeface="Arial" panose="020B0604020202020204" pitchFamily="34" charset="0"/>
              <a:buChar char="•"/>
            </a:pPr>
            <a:r>
              <a:rPr lang="en-US" sz="1200">
                <a:latin typeface="Tahoma" panose="020B0604030504040204" pitchFamily="34" charset="0"/>
                <a:ea typeface="Tahoma" panose="020B0604030504040204" pitchFamily="34" charset="0"/>
                <a:cs typeface="Tahoma" panose="020B0604030504040204" pitchFamily="34" charset="0"/>
              </a:rPr>
              <a:t>Các tiền sử còn lại có thể t</a:t>
            </a:r>
            <a:r>
              <a:rPr lang="vi-VN" sz="1200">
                <a:latin typeface="Tahoma" panose="020B0604030504040204" pitchFamily="34" charset="0"/>
                <a:ea typeface="Tahoma" panose="020B0604030504040204" pitchFamily="34" charset="0"/>
                <a:cs typeface="Tahoma" panose="020B0604030504040204" pitchFamily="34" charset="0"/>
              </a:rPr>
              <a:t>ư</a:t>
            </a:r>
            <a:r>
              <a:rPr lang="en-US" sz="1200">
                <a:latin typeface="Tahoma" panose="020B0604030504040204" pitchFamily="34" charset="0"/>
                <a:ea typeface="Tahoma" panose="020B0604030504040204" pitchFamily="34" charset="0"/>
                <a:cs typeface="Tahoma" panose="020B0604030504040204" pitchFamily="34" charset="0"/>
              </a:rPr>
              <a:t> vấn bệnh nhân chuẩn đoán tiền sản</a:t>
            </a:r>
            <a:endParaRPr lang="vi-VN" sz="1200">
              <a:latin typeface="Tahoma" panose="020B0604030504040204" pitchFamily="34" charset="0"/>
              <a:ea typeface="Tahoma" panose="020B0604030504040204" pitchFamily="34" charset="0"/>
              <a:cs typeface="Tahoma" panose="020B0604030504040204" pitchFamily="34" charset="0"/>
            </a:endParaRPr>
          </a:p>
          <a:p>
            <a:endParaRPr lang="en-US"/>
          </a:p>
        </p:txBody>
      </p:sp>
      <p:sp>
        <p:nvSpPr>
          <p:cNvPr id="4" name="Slide Number Placeholder 3"/>
          <p:cNvSpPr>
            <a:spLocks noGrp="1"/>
          </p:cNvSpPr>
          <p:nvPr>
            <p:ph type="sldNum" sz="quarter" idx="5"/>
          </p:nvPr>
        </p:nvSpPr>
        <p:spPr/>
        <p:txBody>
          <a:bodyPr/>
          <a:lstStyle/>
          <a:p>
            <a:fld id="{260D0EC7-ADC2-4E3A-A9DA-261F38C7E645}" type="slidenum">
              <a:rPr lang="en-US" smtClean="0"/>
              <a:t>42</a:t>
            </a:fld>
            <a:endParaRPr lang="en-US"/>
          </a:p>
        </p:txBody>
      </p:sp>
    </p:spTree>
    <p:extLst>
      <p:ext uri="{BB962C8B-B14F-4D97-AF65-F5344CB8AC3E}">
        <p14:creationId xmlns:p14="http://schemas.microsoft.com/office/powerpoint/2010/main" val="25006750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Women who have undergone a previous cesarean delivery have the option of proceeding with a trial of labor after cesarean (TOLAC) delivery or planned repeat cesarean delivery (PRCD) in a subsequent pregnancy</a:t>
            </a:r>
            <a:r>
              <a:rPr lang="en-US" sz="1200" b="1" i="0" kern="1200">
                <a:solidFill>
                  <a:schemeClr val="tx1"/>
                </a:solidFill>
                <a:effectLst/>
                <a:latin typeface="+mn-lt"/>
                <a:ea typeface="+mn-ea"/>
                <a:cs typeface="+mn-cs"/>
              </a:rPr>
              <a:t>. Planned TOLAC may result in labor with vaginal birth (VBAC) or unplanned intrapartum cesarean delivery. </a:t>
            </a:r>
            <a:r>
              <a:rPr lang="en-US" sz="1200" b="0" i="0" kern="1200">
                <a:solidFill>
                  <a:schemeClr val="tx1"/>
                </a:solidFill>
                <a:effectLst/>
                <a:latin typeface="+mn-lt"/>
                <a:ea typeface="+mn-ea"/>
                <a:cs typeface="+mn-cs"/>
              </a:rPr>
              <a:t>Decision-making regarding mode of delivery must take into consideration the patient's personal preferences, obstetrical history, scientific data on risks and benefits of TOLAC versus PRCD, and availability of TOLAC in the selected birth setting.</a:t>
            </a:r>
          </a:p>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60D0EC7-ADC2-4E3A-A9DA-261F38C7E645}" type="slidenum">
              <a:rPr lang="en-US" smtClean="0"/>
              <a:t>43</a:t>
            </a:fld>
            <a:endParaRPr lang="en-US"/>
          </a:p>
        </p:txBody>
      </p:sp>
    </p:spTree>
    <p:extLst>
      <p:ext uri="{BB962C8B-B14F-4D97-AF65-F5344CB8AC3E}">
        <p14:creationId xmlns:p14="http://schemas.microsoft.com/office/powerpoint/2010/main" val="26621273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0D0EC7-ADC2-4E3A-A9DA-261F38C7E645}" type="slidenum">
              <a:rPr lang="en-US" smtClean="0"/>
              <a:t>44</a:t>
            </a:fld>
            <a:endParaRPr lang="en-US"/>
          </a:p>
        </p:txBody>
      </p:sp>
    </p:spTree>
    <p:extLst>
      <p:ext uri="{BB962C8B-B14F-4D97-AF65-F5344CB8AC3E}">
        <p14:creationId xmlns:p14="http://schemas.microsoft.com/office/powerpoint/2010/main" val="3991397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HÌNH</a:t>
            </a:r>
            <a:r>
              <a:rPr lang="vi-VN" baseline="0" smtClean="0"/>
              <a:t> </a:t>
            </a:r>
            <a:r>
              <a:rPr lang="vi-VN" smtClean="0"/>
              <a:t>(P) :</a:t>
            </a:r>
            <a:r>
              <a:rPr lang="vi-VN" baseline="0" smtClean="0"/>
              <a:t> </a:t>
            </a:r>
            <a:r>
              <a:rPr lang="vi-VN" smtClean="0"/>
              <a:t>Phân</a:t>
            </a:r>
            <a:r>
              <a:rPr lang="vi-VN" baseline="0" smtClean="0"/>
              <a:t> </a:t>
            </a:r>
            <a:r>
              <a:rPr lang="vi-VN" baseline="0" dirty="0"/>
              <a:t>bố nguyên nhân tử vong mẹ </a:t>
            </a:r>
            <a:r>
              <a:rPr lang="vi-VN" baseline="0"/>
              <a:t>theo </a:t>
            </a:r>
            <a:r>
              <a:rPr lang="vi-VN" baseline="0" smtClean="0"/>
              <a:t>vùng</a:t>
            </a:r>
          </a:p>
          <a:p>
            <a:r>
              <a:rPr lang="vi-VN" baseline="0" smtClean="0"/>
              <a:t>HÌNH (T) : </a:t>
            </a:r>
            <a:r>
              <a:rPr lang="en-US" baseline="0" smtClean="0"/>
              <a:t>Source: World Health Organization, The World Health Report 2005: Making Every Mother and Child Count, Geneva, 2005.</a:t>
            </a:r>
          </a:p>
          <a:p>
            <a:endParaRPr lang="vi-VN" dirty="0"/>
          </a:p>
        </p:txBody>
      </p:sp>
      <p:sp>
        <p:nvSpPr>
          <p:cNvPr id="4" name="Slide Number Placeholder 3"/>
          <p:cNvSpPr>
            <a:spLocks noGrp="1"/>
          </p:cNvSpPr>
          <p:nvPr>
            <p:ph type="sldNum" sz="quarter" idx="10"/>
          </p:nvPr>
        </p:nvSpPr>
        <p:spPr/>
        <p:txBody>
          <a:bodyPr/>
          <a:lstStyle/>
          <a:p>
            <a:fld id="{68432419-399F-4E3E-BBB6-D27797E56F69}" type="slidenum">
              <a:rPr lang="vi-VN" smtClean="0"/>
              <a:t>7</a:t>
            </a:fld>
            <a:endParaRPr lang="vi-VN"/>
          </a:p>
        </p:txBody>
      </p:sp>
    </p:spTree>
    <p:extLst>
      <p:ext uri="{BB962C8B-B14F-4D97-AF65-F5344CB8AC3E}">
        <p14:creationId xmlns:p14="http://schemas.microsoft.com/office/powerpoint/2010/main" val="4160984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Khi thực hiện TOLAC thành công -&gt;VBAC tránh được cuộc phẫu thuật, có tỷ lệ thấp hơn xuất huyết, thuyên tắc huyết khối, nhiễm trùng và thời gian hồi phục ngắn hơn so với mổ lấy thai lại. Ngoài ra VBAC còn có lợi ích cho những lần mang thai sau như giảm nguy cơ của phẫu thuật mổ lấy thai như cắt tử cung, tổn thương bàng quang ruột, truyền máu, nhiễm trùng và bất thường nhau như thai tiền đạo, nhau vài răng lược.</a:t>
            </a:r>
          </a:p>
          <a:p>
            <a:r>
              <a:rPr lang="en-US" sz="1200" kern="1200">
                <a:solidFill>
                  <a:schemeClr val="tx1"/>
                </a:solidFill>
                <a:effectLst/>
                <a:latin typeface="+mn-lt"/>
                <a:ea typeface="+mn-ea"/>
                <a:cs typeface="+mn-cs"/>
              </a:rPr>
              <a:t>Cả hai đều có những nguy cơ dành cho mẹ và con. Tuy nhiên hầu hết những nguy cơ liên quan tới TOLAC xảy ra khi phải mổ thai khi TOLAC thất bại. Do đó VBAC liên quan ít biến chứng hơn mổ lấy thai, trong khi đó nếu TOLAC thất bại thì nhiều biến chứng hơn.</a:t>
            </a:r>
          </a:p>
          <a:p>
            <a:r>
              <a:rPr lang="en-US" sz="1200" kern="1200">
                <a:solidFill>
                  <a:schemeClr val="tx1"/>
                </a:solidFill>
                <a:effectLst/>
                <a:latin typeface="+mn-lt"/>
                <a:ea typeface="+mn-ea"/>
                <a:cs typeface="+mn-cs"/>
              </a:rPr>
              <a:t>Vỡ tử cung là nguy c</a:t>
            </a:r>
            <a:r>
              <a:rPr lang="vi-VN" sz="1200" kern="1200">
                <a:solidFill>
                  <a:schemeClr val="tx1"/>
                </a:solidFill>
                <a:effectLst/>
                <a:latin typeface="+mn-lt"/>
                <a:ea typeface="+mn-ea"/>
                <a:cs typeface="+mn-cs"/>
              </a:rPr>
              <a:t>ơ</a:t>
            </a:r>
            <a:r>
              <a:rPr lang="en-US" sz="1200" kern="1200">
                <a:solidFill>
                  <a:schemeClr val="tx1"/>
                </a:solidFill>
                <a:effectLst/>
                <a:latin typeface="+mn-lt"/>
                <a:ea typeface="+mn-ea"/>
                <a:cs typeface="+mn-cs"/>
              </a:rPr>
              <a:t> nguy hiểm cần chú ý.</a:t>
            </a:r>
            <a:endParaRPr lang="en-US"/>
          </a:p>
        </p:txBody>
      </p:sp>
      <p:sp>
        <p:nvSpPr>
          <p:cNvPr id="4" name="Slide Number Placeholder 3"/>
          <p:cNvSpPr>
            <a:spLocks noGrp="1"/>
          </p:cNvSpPr>
          <p:nvPr>
            <p:ph type="sldNum" sz="quarter" idx="5"/>
          </p:nvPr>
        </p:nvSpPr>
        <p:spPr/>
        <p:txBody>
          <a:bodyPr/>
          <a:lstStyle/>
          <a:p>
            <a:fld id="{260D0EC7-ADC2-4E3A-A9DA-261F38C7E645}" type="slidenum">
              <a:rPr lang="en-US" smtClean="0"/>
              <a:t>45</a:t>
            </a:fld>
            <a:endParaRPr lang="en-US"/>
          </a:p>
        </p:txBody>
      </p:sp>
    </p:spTree>
    <p:extLst>
      <p:ext uri="{BB962C8B-B14F-4D97-AF65-F5344CB8AC3E}">
        <p14:creationId xmlns:p14="http://schemas.microsoft.com/office/powerpoint/2010/main" val="10553916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0D0EC7-ADC2-4E3A-A9DA-261F38C7E645}" type="slidenum">
              <a:rPr lang="en-US" smtClean="0"/>
              <a:t>46</a:t>
            </a:fld>
            <a:endParaRPr lang="en-US"/>
          </a:p>
        </p:txBody>
      </p:sp>
    </p:spTree>
    <p:extLst>
      <p:ext uri="{BB962C8B-B14F-4D97-AF65-F5344CB8AC3E}">
        <p14:creationId xmlns:p14="http://schemas.microsoft.com/office/powerpoint/2010/main" val="40848854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a:solidFill>
                  <a:schemeClr val="tx1"/>
                </a:solidFill>
                <a:latin typeface="+mn-lt"/>
                <a:ea typeface="+mn-ea"/>
                <a:cs typeface="+mn-cs"/>
              </a:rPr>
              <a:t>Although such a calculator may provide more specific information about the chance of VBAC, which can be used by health care providers and their patients to further the</a:t>
            </a:r>
          </a:p>
          <a:p>
            <a:r>
              <a:rPr lang="en-US" sz="1200" b="0" i="0" u="none" strike="noStrike" kern="1200" baseline="0">
                <a:solidFill>
                  <a:schemeClr val="tx1"/>
                </a:solidFill>
                <a:latin typeface="+mn-lt"/>
                <a:ea typeface="+mn-ea"/>
                <a:cs typeface="+mn-cs"/>
              </a:rPr>
              <a:t>process of shared decision making, no prediction model for VBAC has been shown to result in improved patient outcomes.</a:t>
            </a:r>
            <a:endParaRPr lang="en-US"/>
          </a:p>
        </p:txBody>
      </p:sp>
      <p:sp>
        <p:nvSpPr>
          <p:cNvPr id="4" name="Slide Number Placeholder 3"/>
          <p:cNvSpPr>
            <a:spLocks noGrp="1"/>
          </p:cNvSpPr>
          <p:nvPr>
            <p:ph type="sldNum" sz="quarter" idx="5"/>
          </p:nvPr>
        </p:nvSpPr>
        <p:spPr/>
        <p:txBody>
          <a:bodyPr/>
          <a:lstStyle/>
          <a:p>
            <a:fld id="{260D0EC7-ADC2-4E3A-A9DA-261F38C7E645}" type="slidenum">
              <a:rPr lang="en-US" smtClean="0"/>
              <a:t>47</a:t>
            </a:fld>
            <a:endParaRPr lang="en-US"/>
          </a:p>
        </p:txBody>
      </p:sp>
    </p:spTree>
    <p:extLst>
      <p:ext uri="{BB962C8B-B14F-4D97-AF65-F5344CB8AC3E}">
        <p14:creationId xmlns:p14="http://schemas.microsoft.com/office/powerpoint/2010/main" val="34013999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vi-VN" sz="1200" b="0" i="0" u="none" strike="noStrike" kern="1200">
                <a:solidFill>
                  <a:schemeClr val="tx1"/>
                </a:solidFill>
                <a:effectLst/>
                <a:latin typeface="+mn-lt"/>
                <a:ea typeface="+mn-ea"/>
                <a:cs typeface="+mn-cs"/>
              </a:rPr>
              <a:t>Nếu sanh ngã âm đạo ở thai phụ có VMC, cần theo dõi dấu hiệu gì?</a:t>
            </a:r>
            <a:endParaRPr lang="vi-VN" b="0">
              <a:effectLst/>
            </a:endParaRPr>
          </a:p>
          <a:p>
            <a:pPr rtl="0"/>
            <a:r>
              <a:rPr lang="vi-VN" sz="1200" b="0" i="0" u="none" strike="noStrike" kern="1200">
                <a:solidFill>
                  <a:schemeClr val="tx1"/>
                </a:solidFill>
                <a:effectLst/>
                <a:latin typeface="+mn-lt"/>
                <a:ea typeface="+mn-ea"/>
                <a:cs typeface="+mn-cs"/>
              </a:rPr>
              <a:t>-          Tim thai, cơn gò TC</a:t>
            </a:r>
            <a:endParaRPr lang="vi-VN" b="0">
              <a:effectLst/>
            </a:endParaRPr>
          </a:p>
          <a:p>
            <a:pPr rtl="0"/>
            <a:r>
              <a:rPr lang="vi-VN" sz="1200" b="0" i="0" u="none" strike="noStrike" kern="1200">
                <a:solidFill>
                  <a:schemeClr val="tx1"/>
                </a:solidFill>
                <a:effectLst/>
                <a:latin typeface="+mn-lt"/>
                <a:ea typeface="+mn-ea"/>
                <a:cs typeface="+mn-cs"/>
              </a:rPr>
              <a:t>-          Dấu hiệu vỡ TC</a:t>
            </a:r>
            <a:endParaRPr lang="vi-VN" b="0">
              <a:effectLst/>
            </a:endParaRPr>
          </a:p>
          <a:p>
            <a:pPr rtl="0"/>
            <a:r>
              <a:rPr lang="vi-VN" sz="1200" b="0" i="0" u="none" strike="noStrike" kern="1200">
                <a:solidFill>
                  <a:schemeClr val="tx1"/>
                </a:solidFill>
                <a:effectLst/>
                <a:latin typeface="+mn-lt"/>
                <a:ea typeface="+mn-ea"/>
                <a:cs typeface="+mn-cs"/>
              </a:rPr>
              <a:t>-          Tránh chuyển dạ kéo dài, theo dõi sát với monitor</a:t>
            </a:r>
            <a:endParaRPr lang="vi-VN" b="0">
              <a:effectLst/>
            </a:endParaRPr>
          </a:p>
          <a:p>
            <a:pPr rtl="0"/>
            <a:r>
              <a:rPr lang="vi-VN" sz="1200" b="0" i="0" u="none" strike="noStrike" kern="1200">
                <a:solidFill>
                  <a:schemeClr val="tx1"/>
                </a:solidFill>
                <a:effectLst/>
                <a:latin typeface="+mn-lt"/>
                <a:ea typeface="+mn-ea"/>
                <a:cs typeface="+mn-cs"/>
              </a:rPr>
              <a:t>-          Giai đoạn sổ thai: giúp sanh forceps để rút ngắn gd sổ thai</a:t>
            </a:r>
            <a:endParaRPr lang="vi-VN" b="0">
              <a:effectLst/>
            </a:endParaRPr>
          </a:p>
          <a:p>
            <a:pPr marL="171450" indent="-171450">
              <a:buFontTx/>
              <a:buChar char="-"/>
            </a:pPr>
            <a:r>
              <a:rPr lang="vi-VN" sz="1200" b="0" i="0" u="none" strike="noStrike" kern="1200">
                <a:solidFill>
                  <a:schemeClr val="tx1"/>
                </a:solidFill>
                <a:effectLst/>
                <a:latin typeface="+mn-lt"/>
                <a:ea typeface="+mn-ea"/>
                <a:cs typeface="+mn-cs"/>
              </a:rPr>
              <a:t>         Hạn chế bóc nhau nhân tạo, để sổ thai tự nhiên</a:t>
            </a:r>
            <a:endParaRPr lang="en-US" sz="1200" b="0" i="0" u="none" strike="noStrike"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i="0" u="none" strike="noStrike" kern="1200">
                <a:solidFill>
                  <a:schemeClr val="tx1"/>
                </a:solidFill>
                <a:effectLst/>
                <a:latin typeface="+mn-lt"/>
                <a:ea typeface="+mn-ea"/>
                <a:cs typeface="+mn-cs"/>
              </a:rPr>
              <a:t>Dấu hiệu nứt vỡ tử cung:</a:t>
            </a:r>
            <a:r>
              <a:rPr lang="en-US" sz="1200" b="0" i="0" u="none" strike="noStrike" kern="1200">
                <a:solidFill>
                  <a:schemeClr val="tx1"/>
                </a:solidFill>
                <a:effectLst/>
                <a:latin typeface="+mn-lt"/>
                <a:ea typeface="+mn-ea"/>
                <a:cs typeface="+mn-cs"/>
              </a:rPr>
              <a:t> không có dấu hiệu tr</a:t>
            </a:r>
            <a:r>
              <a:rPr lang="vi-VN" sz="1200" b="0" i="0" u="none" strike="noStrike" kern="1200">
                <a:solidFill>
                  <a:schemeClr val="tx1"/>
                </a:solidFill>
                <a:effectLst/>
                <a:latin typeface="+mn-lt"/>
                <a:ea typeface="+mn-ea"/>
                <a:cs typeface="+mn-cs"/>
              </a:rPr>
              <a:t>ư</a:t>
            </a:r>
            <a:r>
              <a:rPr lang="en-US" sz="1200" b="0" i="0" u="none" strike="noStrike" kern="1200">
                <a:solidFill>
                  <a:schemeClr val="tx1"/>
                </a:solidFill>
                <a:effectLst/>
                <a:latin typeface="+mn-lt"/>
                <a:ea typeface="+mn-ea"/>
                <a:cs typeface="+mn-cs"/>
              </a:rPr>
              <a:t>ớc sinh nào dự đoán vỡ tử cung đ</a:t>
            </a:r>
            <a:r>
              <a:rPr lang="vi-VN" sz="1200" b="0" i="0" u="none" strike="noStrike" kern="1200">
                <a:solidFill>
                  <a:schemeClr val="tx1"/>
                </a:solidFill>
                <a:effectLst/>
                <a:latin typeface="+mn-lt"/>
                <a:ea typeface="+mn-ea"/>
                <a:cs typeface="+mn-cs"/>
              </a:rPr>
              <a:t>ư</a:t>
            </a:r>
            <a:r>
              <a:rPr lang="en-US" sz="1200" b="0" i="0" u="none" strike="noStrike" kern="1200">
                <a:solidFill>
                  <a:schemeClr val="tx1"/>
                </a:solidFill>
                <a:effectLst/>
                <a:latin typeface="+mn-lt"/>
                <a:ea typeface="+mn-ea"/>
                <a:cs typeface="+mn-cs"/>
              </a:rPr>
              <a:t>ợc xác định. </a:t>
            </a:r>
            <a:r>
              <a:rPr lang="en-US" sz="1200" kern="1200">
                <a:solidFill>
                  <a:schemeClr val="tx1"/>
                </a:solidFill>
                <a:effectLst/>
                <a:latin typeface="+mn-lt"/>
                <a:ea typeface="+mn-ea"/>
                <a:cs typeface="+mn-cs"/>
              </a:rPr>
              <a:t>Triệu chứng cấp của vỡ tử cung thường thay đổi bao gồm nhịp tim thai chậm, tử cung tăng co, chảy máu âm đạo, mất ngôi thai, chảy máu âm đạo, khởi phát đau tử cung dữ dội mới. Tuy nhiên dấu hiệu chỉ điểm phổ biến nhất là nhịp tim thai bất thường chiếm tới 70% trường hợp. Vì thế monitor nhịp tim thai được khuyến cáo suốt chuyển dạ TOLAC</a:t>
            </a:r>
          </a:p>
          <a:p>
            <a:pPr rtl="0"/>
            <a:endParaRPr lang="vi-VN" b="0">
              <a:effectLst/>
            </a:endParaRPr>
          </a:p>
        </p:txBody>
      </p:sp>
      <p:sp>
        <p:nvSpPr>
          <p:cNvPr id="4" name="Slide Number Placeholder 3"/>
          <p:cNvSpPr>
            <a:spLocks noGrp="1"/>
          </p:cNvSpPr>
          <p:nvPr>
            <p:ph type="sldNum" sz="quarter" idx="5"/>
          </p:nvPr>
        </p:nvSpPr>
        <p:spPr/>
        <p:txBody>
          <a:bodyPr/>
          <a:lstStyle/>
          <a:p>
            <a:fld id="{260D0EC7-ADC2-4E3A-A9DA-261F38C7E645}" type="slidenum">
              <a:rPr lang="en-US" smtClean="0"/>
              <a:t>48</a:t>
            </a:fld>
            <a:endParaRPr lang="en-US"/>
          </a:p>
        </p:txBody>
      </p:sp>
    </p:spTree>
    <p:extLst>
      <p:ext uri="{BB962C8B-B14F-4D97-AF65-F5344CB8AC3E}">
        <p14:creationId xmlns:p14="http://schemas.microsoft.com/office/powerpoint/2010/main" val="27299180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a:t>Liên quan tới nhóm này, phải kể đến các yếu tố như nghèo đói, trình độ văn hóa thấp, ở xa cơ sở y tế, giao thông không thuận tiện. Tất cả những yếu tố trên đều là những nguy cơ cao cho thai kỳ. </a:t>
            </a:r>
            <a:endParaRPr lang="en-US" sz="1200">
              <a:latin typeface="Tahoma" panose="020B0604030504040204" pitchFamily="34" charset="0"/>
              <a:ea typeface="Tahoma" panose="020B0604030504040204" pitchFamily="34" charset="0"/>
              <a:cs typeface="Tahoma" panose="020B0604030504040204" pitchFamily="34" charset="0"/>
            </a:endParaRPr>
          </a:p>
          <a:p>
            <a:endParaRPr lang="en-US"/>
          </a:p>
        </p:txBody>
      </p:sp>
      <p:sp>
        <p:nvSpPr>
          <p:cNvPr id="4" name="Slide Number Placeholder 3"/>
          <p:cNvSpPr>
            <a:spLocks noGrp="1"/>
          </p:cNvSpPr>
          <p:nvPr>
            <p:ph type="sldNum" sz="quarter" idx="5"/>
          </p:nvPr>
        </p:nvSpPr>
        <p:spPr/>
        <p:txBody>
          <a:bodyPr/>
          <a:lstStyle/>
          <a:p>
            <a:fld id="{260D0EC7-ADC2-4E3A-A9DA-261F38C7E645}" type="slidenum">
              <a:rPr lang="en-US" smtClean="0"/>
              <a:t>49</a:t>
            </a:fld>
            <a:endParaRPr lang="en-US"/>
          </a:p>
        </p:txBody>
      </p:sp>
    </p:spTree>
    <p:extLst>
      <p:ext uri="{BB962C8B-B14F-4D97-AF65-F5344CB8AC3E}">
        <p14:creationId xmlns:p14="http://schemas.microsoft.com/office/powerpoint/2010/main" val="4692810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a:p>
            <a:r>
              <a:rPr lang="vi-VN" sz="1200" b="0" i="0" u="none" strike="noStrike" kern="1200" baseline="0" dirty="0">
                <a:solidFill>
                  <a:schemeClr val="tx1"/>
                </a:solidFill>
                <a:latin typeface="+mn-lt"/>
                <a:ea typeface="+mn-ea"/>
                <a:cs typeface="+mn-cs"/>
              </a:rPr>
              <a:t>Trong giai đoạn đầu thai kỳ có hiện tượng tăng sinh tế bào </a:t>
            </a:r>
            <a:r>
              <a:rPr lang="el-GR" sz="1200" b="0" i="0" u="none" strike="noStrike" kern="1200" baseline="0" dirty="0">
                <a:solidFill>
                  <a:schemeClr val="tx1"/>
                </a:solidFill>
                <a:latin typeface="+mn-lt"/>
                <a:ea typeface="+mn-ea"/>
                <a:cs typeface="+mn-cs"/>
              </a:rPr>
              <a:t>β </a:t>
            </a:r>
            <a:r>
              <a:rPr lang="vi-VN" sz="1200" b="0" i="0" u="none" strike="noStrike" kern="1200" baseline="0" dirty="0">
                <a:solidFill>
                  <a:schemeClr val="tx1"/>
                </a:solidFill>
                <a:latin typeface="+mn-lt"/>
                <a:ea typeface="+mn-ea"/>
                <a:cs typeface="+mn-cs"/>
              </a:rPr>
              <a:t>đảo tụy và tăng tiết insulin. </a:t>
            </a:r>
            <a:endParaRPr lang="en-US" sz="1200" b="0" i="0" u="none" strike="noStrike" kern="1200" baseline="0" dirty="0">
              <a:solidFill>
                <a:schemeClr val="tx1"/>
              </a:solidFill>
              <a:latin typeface="+mn-lt"/>
              <a:ea typeface="+mn-ea"/>
              <a:cs typeface="+mn-cs"/>
            </a:endParaRPr>
          </a:p>
          <a:p>
            <a:r>
              <a:rPr lang="vi-VN" sz="1200" b="0" i="0" u="none" strike="noStrike" kern="1200" baseline="0" dirty="0">
                <a:solidFill>
                  <a:schemeClr val="tx1"/>
                </a:solidFill>
                <a:latin typeface="+mn-lt"/>
                <a:ea typeface="+mn-ea"/>
                <a:cs typeface="+mn-cs"/>
              </a:rPr>
              <a:t>Trong giai đoạn sau của thai kỳ, bánh nhau là nguồn gốc sản xuất các nội tiết tố hPL (human Placental Lactogen), cortisol, prolactin, estrogen và progesterone. Đây là những chất gây kích thích sự tiết glucagon. Nồng độ </a:t>
            </a:r>
            <a:r>
              <a:rPr lang="en-US" sz="1200" b="0" i="0" u="none" strike="noStrike" kern="1200" baseline="0" dirty="0">
                <a:solidFill>
                  <a:schemeClr val="tx1"/>
                </a:solidFill>
                <a:latin typeface="+mn-lt"/>
                <a:ea typeface="+mn-ea"/>
                <a:cs typeface="+mn-cs"/>
              </a:rPr>
              <a:t>nội tiết tố</a:t>
            </a:r>
            <a:r>
              <a:rPr lang="vi-VN" sz="1200" b="0" i="0" u="none" strike="noStrike" kern="1200" baseline="0" dirty="0">
                <a:solidFill>
                  <a:schemeClr val="tx1"/>
                </a:solidFill>
                <a:latin typeface="+mn-lt"/>
                <a:ea typeface="+mn-ea"/>
                <a:cs typeface="+mn-cs"/>
              </a:rPr>
              <a:t> tăng theo sự lớn dần của bánh nhau, dẫn đến một loạt các ảnh hưởng của đề kháng với insulin (1) giảm dự trữ glycogen, (2) tăng sự thủy giải glycogen thành glucose ở gan, (3) giảm dung nạp đường ở các mô ngoại biên gây tình trạng tăng đường huyết. Để cân bằng lại hiện tượng đề kháng insuline, người mẹ buộc phải tăng cường sản xuất insulin.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Do đó nguyên nhân gây ra ĐTĐ tki là do sự xuất hiện của bánh nhau, và bánh nhau này có thể gây ra được ĐTĐ tki thì bánh nhau phải đủ phát triển (22 tuần).</a:t>
            </a:r>
          </a:p>
          <a:p>
            <a:r>
              <a:rPr lang="en-US" sz="1200" b="0" i="0" u="none" strike="noStrike" kern="1200" baseline="0" dirty="0">
                <a:solidFill>
                  <a:schemeClr val="tx1"/>
                </a:solidFill>
                <a:latin typeface="+mn-lt"/>
                <a:ea typeface="+mn-ea"/>
                <a:cs typeface="+mn-cs"/>
              </a:rPr>
              <a:t>Vì vậy các TH ĐTĐ phát hiện trước đó không phải là đtđ tki mà là đtđ  đã có từ trước mà bây giờ mới phát hiện</a:t>
            </a:r>
          </a:p>
          <a:p>
            <a:r>
              <a:rPr lang="en-US" sz="1200" b="0" i="0" u="none" strike="noStrike" kern="1200" baseline="0" dirty="0">
                <a:solidFill>
                  <a:schemeClr val="tx1"/>
                </a:solidFill>
                <a:latin typeface="+mn-lt"/>
                <a:ea typeface="+mn-ea"/>
                <a:cs typeface="+mn-cs"/>
              </a:rPr>
              <a:t>Sau khi sinh bánh nhau ra khỏi cơ thể người mẹ, nên đtđ thai kì sẽ hết</a:t>
            </a:r>
            <a:endParaRPr lang="en-US" dirty="0"/>
          </a:p>
        </p:txBody>
      </p:sp>
      <p:sp>
        <p:nvSpPr>
          <p:cNvPr id="4" name="Slide Number Placeholder 3"/>
          <p:cNvSpPr>
            <a:spLocks noGrp="1"/>
          </p:cNvSpPr>
          <p:nvPr>
            <p:ph type="sldNum" sz="quarter" idx="10"/>
          </p:nvPr>
        </p:nvSpPr>
        <p:spPr/>
        <p:txBody>
          <a:bodyPr/>
          <a:lstStyle/>
          <a:p>
            <a:fld id="{1B538FB0-1096-41A6-9365-FBD7CB7445A0}" type="slidenum">
              <a:rPr lang="en-US" smtClean="0"/>
              <a:t>53</a:t>
            </a:fld>
            <a:endParaRPr lang="en-US"/>
          </a:p>
        </p:txBody>
      </p:sp>
    </p:spTree>
    <p:extLst>
      <p:ext uri="{BB962C8B-B14F-4D97-AF65-F5344CB8AC3E}">
        <p14:creationId xmlns:p14="http://schemas.microsoft.com/office/powerpoint/2010/main" val="30668853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538FB0-1096-41A6-9365-FBD7CB7445A0}" type="slidenum">
              <a:rPr lang="en-US" smtClean="0"/>
              <a:t>54</a:t>
            </a:fld>
            <a:endParaRPr lang="en-US"/>
          </a:p>
        </p:txBody>
      </p:sp>
    </p:spTree>
    <p:extLst>
      <p:ext uri="{BB962C8B-B14F-4D97-AF65-F5344CB8AC3E}">
        <p14:creationId xmlns:p14="http://schemas.microsoft.com/office/powerpoint/2010/main" val="12171270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None/>
            </a:pPr>
            <a:r>
              <a:rPr lang="vi-VN" sz="1200" b="0" i="0" u="none" strike="noStrike" kern="1200" baseline="0" dirty="0">
                <a:solidFill>
                  <a:schemeClr val="tx1"/>
                </a:solidFill>
                <a:latin typeface="+mn-lt"/>
                <a:ea typeface="+mn-ea"/>
                <a:cs typeface="+mn-cs"/>
              </a:rPr>
              <a:t>phân phối các bữa ăn với carbohydrate được kiểm soát cho phép cung cấp đầy đủ dinh dưỡng với một tăng cân hợp lý, glycemia ổn định và không có nhiễm ketone</a:t>
            </a:r>
            <a:r>
              <a:rPr lang="en-US" sz="1200" b="0" i="0" u="none" strike="noStrike" kern="1200" baseline="0" dirty="0">
                <a:solidFill>
                  <a:schemeClr val="tx1"/>
                </a:solidFill>
                <a:latin typeface="+mn-lt"/>
                <a:ea typeface="+mn-ea"/>
                <a:cs typeface="+mn-cs"/>
              </a:rPr>
              <a:t>. </a:t>
            </a:r>
            <a:r>
              <a:rPr lang="vi-VN" sz="1200" b="0" i="0" u="none" strike="noStrike" kern="1200" baseline="0" dirty="0">
                <a:solidFill>
                  <a:schemeClr val="tx1"/>
                </a:solidFill>
                <a:latin typeface="+mn-lt"/>
                <a:ea typeface="+mn-ea"/>
                <a:cs typeface="+mn-cs"/>
              </a:rPr>
              <a:t>Tổng lượng carbohydrate phải thỏa được nhu cầu dinh dưỡng tối thiểu của thai phụ và đạt được mục tiêu kiểm soát được đường huyết, mà không dẫn đến mất cân hay tăng cân quá mức</a:t>
            </a: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Khống chế tổng lượng carbohydrat </a:t>
            </a:r>
          </a:p>
          <a:p>
            <a:pPr marL="0" indent="0">
              <a:buNone/>
            </a:pPr>
            <a:r>
              <a:rPr lang="en-US" dirty="0">
                <a:latin typeface="Times New Roman" panose="02020603050405020304" pitchFamily="18" charset="0"/>
                <a:cs typeface="Times New Roman" panose="02020603050405020304" pitchFamily="18" charset="0"/>
              </a:rPr>
              <a:t>		30kcal/kg/ngày (tối thiểu 1800kcal/ngày – 200g carbohydrat)</a:t>
            </a:r>
          </a:p>
          <a:p>
            <a:pPr marL="0" indent="0">
              <a:buNone/>
            </a:pPr>
            <a:r>
              <a:rPr lang="en-US" dirty="0">
                <a:latin typeface="Times New Roman" panose="02020603050405020304" pitchFamily="18" charset="0"/>
                <a:cs typeface="Times New Roman" panose="02020603050405020304" pitchFamily="18" charset="0"/>
              </a:rPr>
              <a:t>		bột:béo:đạm=45:35:20</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Chia nhỏ bữa ăn</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Hạn chế đường nhanh</a:t>
            </a:r>
          </a:p>
          <a:p>
            <a:pPr>
              <a:buFont typeface="Wingdings" panose="05000000000000000000" pitchFamily="2" charset="2"/>
              <a:buChar char="§"/>
            </a:pPr>
            <a:r>
              <a:rPr lang="en-US" b="1" u="sng" dirty="0">
                <a:latin typeface="Times New Roman" panose="02020603050405020304" pitchFamily="18" charset="0"/>
                <a:cs typeface="Times New Roman" panose="02020603050405020304" pitchFamily="18" charset="0"/>
              </a:rPr>
              <a:t>Đánh giá hiệu quả phương pháp</a:t>
            </a:r>
            <a:r>
              <a:rPr lang="en-US" dirty="0">
                <a:latin typeface="Times New Roman" panose="02020603050405020304" pitchFamily="18" charset="0"/>
                <a:cs typeface="Times New Roman" panose="02020603050405020304" pitchFamily="18" charset="0"/>
              </a:rPr>
              <a:t>: thể hiện qua tăng cân.</a:t>
            </a:r>
          </a:p>
          <a:p>
            <a:r>
              <a:rPr lang="vi-VN" sz="1200" b="0" i="0" u="none" strike="noStrike" kern="1200" baseline="0" dirty="0">
                <a:solidFill>
                  <a:schemeClr val="tx1"/>
                </a:solidFill>
                <a:latin typeface="+mn-lt"/>
                <a:ea typeface="+mn-ea"/>
                <a:cs typeface="+mn-cs"/>
              </a:rPr>
              <a:t>Thai phụ với BMI bình thường được khuyến cáo giữ sao cho tăng cân sau toàn thai kỳ ở 11.4-15.9 kg. Thai phụ thừa cân giữ ở mức 6.8-11.4 kg. Thai phụ béo phì chỉ được phép tăng cân không quá 7 kg. </a:t>
            </a:r>
          </a:p>
          <a:p>
            <a:r>
              <a:rPr lang="vi-VN" sz="1200" b="0" i="0" u="none" strike="noStrike" kern="1200" baseline="0" dirty="0">
                <a:solidFill>
                  <a:schemeClr val="tx1"/>
                </a:solidFill>
                <a:latin typeface="+mn-lt"/>
                <a:ea typeface="+mn-ea"/>
                <a:cs typeface="+mn-cs"/>
              </a:rPr>
              <a:t>Trong 3 tháng đầu, nhu cầu năng lượng không thay đổi. Bổ sung 340 kcal/ngày được thực hiện trong 3 tháng giữa. Bổ sung 425 kcal/ngày được thực hiện trong 3 tháng cuối. Tiết chế quá nghiêm ngặt, dưới 1500 kcal/ngày làm tăng khả năng xuất hiện ketone niệu. Mức năng lượng tối thiểu 1800 kcal/ngày thường có hiệu quả</a:t>
            </a: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1B538FB0-1096-41A6-9365-FBD7CB7445A0}" type="slidenum">
              <a:rPr lang="en-US" smtClean="0"/>
              <a:t>58</a:t>
            </a:fld>
            <a:endParaRPr lang="en-US"/>
          </a:p>
        </p:txBody>
      </p:sp>
    </p:spTree>
    <p:extLst>
      <p:ext uri="{BB962C8B-B14F-4D97-AF65-F5344CB8AC3E}">
        <p14:creationId xmlns:p14="http://schemas.microsoft.com/office/powerpoint/2010/main" val="27398693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Chuyển dạ:</a:t>
            </a:r>
          </a:p>
          <a:p>
            <a:r>
              <a:rPr lang="vi-VN" sz="1200" b="0" i="0" u="none" strike="noStrike" kern="1200" baseline="0" dirty="0">
                <a:solidFill>
                  <a:schemeClr val="tx1"/>
                </a:solidFill>
                <a:latin typeface="+mn-lt"/>
                <a:ea typeface="+mn-ea"/>
                <a:cs typeface="+mn-cs"/>
              </a:rPr>
              <a:t>Thai phụ chuyển dạ có nhiều nguy cơ biến động đường huyết. Do các biến động có thể xảy ra rất nhanh chóng, gây ảnh hưởng trên thai nhi, nên phải kiểm soát nghiêm ngặt đường huyết trong chuyển dạ. </a:t>
            </a:r>
          </a:p>
          <a:p>
            <a:r>
              <a:rPr lang="vi-VN" sz="1200" b="0" i="0" u="none" strike="noStrike" kern="1200" baseline="0" dirty="0">
                <a:solidFill>
                  <a:schemeClr val="tx1"/>
                </a:solidFill>
                <a:latin typeface="+mn-lt"/>
                <a:ea typeface="+mn-ea"/>
                <a:cs typeface="+mn-cs"/>
              </a:rPr>
              <a:t>Insulin tác dụng ngắn được dùng do có thể điều chỉnh một cách dễ dàng khi chuyển dạ.</a:t>
            </a:r>
            <a:endParaRPr lang="en-US" sz="1200" b="0"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Sau sanh:</a:t>
            </a:r>
            <a:r>
              <a:rPr lang="vi-VN" sz="1200" b="1" i="0" u="none" strike="noStrike" kern="1200" baseline="0" dirty="0">
                <a:solidFill>
                  <a:schemeClr val="tx1"/>
                </a:solidFill>
                <a:latin typeface="+mn-lt"/>
                <a:ea typeface="+mn-ea"/>
                <a:cs typeface="+mn-cs"/>
              </a:rPr>
              <a:t> </a:t>
            </a:r>
          </a:p>
          <a:p>
            <a:r>
              <a:rPr lang="vi-VN" sz="1200" b="0" i="0" u="none" strike="noStrike" kern="1200" baseline="0" dirty="0">
                <a:solidFill>
                  <a:schemeClr val="tx1"/>
                </a:solidFill>
                <a:latin typeface="+mn-lt"/>
                <a:ea typeface="+mn-ea"/>
                <a:cs typeface="+mn-cs"/>
              </a:rPr>
              <a:t>Đái tháo đường thai kỳ (nhóm A1, A2) thường không cần điều trị với insulin trong giai đoạn hậu sản. </a:t>
            </a:r>
          </a:p>
          <a:p>
            <a:r>
              <a:rPr lang="vi-VN" sz="1200" b="0" i="0" u="none" strike="noStrike" kern="1200" baseline="0" dirty="0">
                <a:solidFill>
                  <a:schemeClr val="tx1"/>
                </a:solidFill>
                <a:latin typeface="+mn-lt"/>
                <a:ea typeface="+mn-ea"/>
                <a:cs typeface="+mn-cs"/>
              </a:rPr>
              <a:t>Đái tháo đường thai kỳ (nhóm A1, A2) thường không cần điều trị với insulin trong giai đoạn hậu sản. Đường huyết hay nghiệm pháp 75 gr đường nên thực hiện ở tuần 6-12 hậu sản. </a:t>
            </a:r>
          </a:p>
          <a:p>
            <a:r>
              <a:rPr lang="vi-VN" sz="1200" b="0" i="0" u="none" strike="noStrike" kern="1200" baseline="0" dirty="0">
                <a:solidFill>
                  <a:schemeClr val="tx1"/>
                </a:solidFill>
                <a:latin typeface="+mn-lt"/>
                <a:ea typeface="+mn-ea"/>
                <a:cs typeface="+mn-cs"/>
              </a:rPr>
              <a:t>Nhiều thai phụ đái tháo đường không cần thiết điều trị insulin trong 48 đến 72 giờ đầu sau sinh. Cần theo dõi đường huyết để có quyết định điều trị thích hợp. Cần dùng insulin trong trường hợp có đường huyết tăng. Liều khởi đầu sẽ bằng 2/3 liều trước khi mang thai. </a:t>
            </a:r>
          </a:p>
          <a:p>
            <a:r>
              <a:rPr lang="vi-VN" sz="1200" b="0" i="0" u="none" strike="noStrike" kern="1200" baseline="0" dirty="0">
                <a:solidFill>
                  <a:schemeClr val="tx1"/>
                </a:solidFill>
                <a:latin typeface="+mn-lt"/>
                <a:ea typeface="+mn-ea"/>
                <a:cs typeface="+mn-cs"/>
              </a:rPr>
              <a:t>Chế độ ăn cần được duy trì giống với giai đoạn trước mang thai. Trong trường hợp cho con bú mẹ, cần cộng thêm 500 kcal/ngày. </a:t>
            </a:r>
          </a:p>
          <a:p>
            <a:r>
              <a:rPr lang="vi-VN" sz="1200" b="0" i="0" u="none" strike="noStrike" kern="1200" baseline="0" dirty="0">
                <a:solidFill>
                  <a:schemeClr val="tx1"/>
                </a:solidFill>
                <a:latin typeface="+mn-lt"/>
                <a:ea typeface="+mn-ea"/>
                <a:cs typeface="+mn-cs"/>
              </a:rPr>
              <a:t>Ngừa thai: hầu như không có chống chỉ định của các phương pháp ngừa thai ở đái tháo đường thai kỳ. Cần cẩn trọng đến các yếu tố giới hạn chỉ định của thuốc viên tránh thai nội tiết phối hợp (nguy cơ thuyên tắc tĩnh mạch hay đột quỵ). </a:t>
            </a:r>
            <a:endParaRPr lang="en-US" dirty="0"/>
          </a:p>
        </p:txBody>
      </p:sp>
      <p:sp>
        <p:nvSpPr>
          <p:cNvPr id="4" name="Slide Number Placeholder 3"/>
          <p:cNvSpPr>
            <a:spLocks noGrp="1"/>
          </p:cNvSpPr>
          <p:nvPr>
            <p:ph type="sldNum" sz="quarter" idx="10"/>
          </p:nvPr>
        </p:nvSpPr>
        <p:spPr/>
        <p:txBody>
          <a:bodyPr/>
          <a:lstStyle/>
          <a:p>
            <a:fld id="{1B538FB0-1096-41A6-9365-FBD7CB7445A0}" type="slidenum">
              <a:rPr lang="en-US" smtClean="0"/>
              <a:t>61</a:t>
            </a:fld>
            <a:endParaRPr lang="en-US"/>
          </a:p>
        </p:txBody>
      </p:sp>
    </p:spTree>
    <p:extLst>
      <p:ext uri="{BB962C8B-B14F-4D97-AF65-F5344CB8AC3E}">
        <p14:creationId xmlns:p14="http://schemas.microsoft.com/office/powerpoint/2010/main" val="21528461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Quality measures in high-risk pregnancies: Executive Summary of a Cooperative Workshop of the Society for Maternal-Fetal Medicine,</a:t>
            </a:r>
          </a:p>
          <a:p>
            <a:r>
              <a:rPr lang="en-US" dirty="0"/>
              <a:t>National Institute of Child Health and Human Development, and the American College of Obstetricians and Gynecologists.</a:t>
            </a:r>
          </a:p>
          <a:p>
            <a:endParaRPr lang="en-US" dirty="0"/>
          </a:p>
          <a:p>
            <a:r>
              <a:rPr lang="en-US" dirty="0"/>
              <a:t>Treatment of severe hypertension in</a:t>
            </a:r>
          </a:p>
          <a:p>
            <a:r>
              <a:rPr lang="en-US" dirty="0"/>
              <a:t>pregnancy is an example of a protocol that clearly has</a:t>
            </a:r>
          </a:p>
          <a:p>
            <a:r>
              <a:rPr lang="en-US" dirty="0"/>
              <a:t>improved outcomes. Use of an order set with automatic and</a:t>
            </a:r>
          </a:p>
          <a:p>
            <a:r>
              <a:rPr lang="en-US" dirty="0"/>
              <a:t>rapid treatment for patients with a defined blood pressure</a:t>
            </a:r>
          </a:p>
          <a:p>
            <a:r>
              <a:rPr lang="en-US" dirty="0"/>
              <a:t>elevation (systolic 160 mm Hg or diastolic 110 mm Hg)</a:t>
            </a:r>
          </a:p>
          <a:p>
            <a:r>
              <a:rPr lang="en-US" dirty="0"/>
              <a:t>has resulted in the elimination of death from intracranial</a:t>
            </a:r>
          </a:p>
          <a:p>
            <a:r>
              <a:rPr lang="en-US" dirty="0"/>
              <a:t>hemorrhage over a 5-year period that encompassed</a:t>
            </a:r>
          </a:p>
          <a:p>
            <a:r>
              <a:rPr lang="en-US" dirty="0"/>
              <a:t>&gt;1,256,000 deliveries.46 The notable improvement in outcomes with this protocol led the workshop attendees to</a:t>
            </a:r>
          </a:p>
          <a:p>
            <a:r>
              <a:rPr lang="en-US" dirty="0"/>
              <a:t>recommend a quality measure of the percentage of pregnant and postpartum women with sustained and unresolved</a:t>
            </a:r>
          </a:p>
          <a:p>
            <a:r>
              <a:rPr lang="en-US" dirty="0"/>
              <a:t>blood pressure (systolic 160 mm Hg or diastolic 110 mm</a:t>
            </a:r>
          </a:p>
          <a:p>
            <a:r>
              <a:rPr lang="en-US" dirty="0"/>
              <a:t>Hg) who receive treatment with an antihypertensive agent</a:t>
            </a:r>
          </a:p>
          <a:p>
            <a:r>
              <a:rPr lang="en-US" dirty="0"/>
              <a:t>within 30 minutes of blood pressure elevation.</a:t>
            </a:r>
          </a:p>
          <a:p>
            <a:endParaRPr lang="en-US" dirty="0"/>
          </a:p>
          <a:p>
            <a:r>
              <a:rPr lang="en-US" dirty="0"/>
              <a:t>Postpartum care of patients with preeclampsia. Gestational hypertension and preeclampsia are associated with</a:t>
            </a:r>
          </a:p>
          <a:p>
            <a:r>
              <a:rPr lang="en-US" dirty="0"/>
              <a:t>an increased long-term risk of cardiovascular disease.</a:t>
            </a:r>
          </a:p>
          <a:p>
            <a:r>
              <a:rPr lang="en-US" dirty="0"/>
              <a:t>The risks of stroke, coronary artery disease, and peripheral artery disease are doubled in women who are diagnosed with preeclampsia; evidence of increased disease</a:t>
            </a:r>
          </a:p>
          <a:p>
            <a:r>
              <a:rPr lang="en-US" dirty="0"/>
              <a:t>risk can be seen in as few as 8 years after a preeclampsia</a:t>
            </a:r>
          </a:p>
          <a:p>
            <a:r>
              <a:rPr lang="en-US" dirty="0"/>
              <a:t>diagnosis.51,52 Incidence of subsequent hypertension is</a:t>
            </a:r>
          </a:p>
          <a:p>
            <a:r>
              <a:rPr lang="en-US" dirty="0"/>
              <a:t>also tripled, and the rate of diabetes mellitus has been</a:t>
            </a:r>
          </a:p>
          <a:p>
            <a:r>
              <a:rPr lang="en-US" dirty="0"/>
              <a:t>observed to almost double in patients with a history of</a:t>
            </a:r>
          </a:p>
          <a:p>
            <a:r>
              <a:rPr lang="en-US" dirty="0"/>
              <a:t>preeclampsia or gestational hypertension.53,54 The identification of pregnancy complications as a window to</a:t>
            </a:r>
          </a:p>
          <a:p>
            <a:r>
              <a:rPr lang="en-US" dirty="0"/>
              <a:t>future disease is an opportunity to affect women’s health</a:t>
            </a:r>
          </a:p>
          <a:p>
            <a:r>
              <a:rPr lang="en-US" dirty="0"/>
              <a:t>beyond pregnancy. Documentation at the time of</a:t>
            </a:r>
          </a:p>
          <a:p>
            <a:r>
              <a:rPr lang="en-US" dirty="0"/>
              <a:t>discharge for postpartum follow-up by a primary care</a:t>
            </a:r>
          </a:p>
          <a:p>
            <a:r>
              <a:rPr lang="en-US" dirty="0"/>
              <a:t>provider for care transition and documentation of patient</a:t>
            </a:r>
          </a:p>
          <a:p>
            <a:r>
              <a:rPr lang="en-US" dirty="0"/>
              <a:t>education of risks of future cardiovascular and metabolic</a:t>
            </a:r>
          </a:p>
          <a:p>
            <a:r>
              <a:rPr lang="en-US" dirty="0"/>
              <a:t>disease was recommended as a combined quality measure for women with gestational hypertension, preeclampsia, or eclampsia.</a:t>
            </a:r>
          </a:p>
          <a:p>
            <a:endParaRPr lang="vi-VN" dirty="0"/>
          </a:p>
        </p:txBody>
      </p:sp>
      <p:sp>
        <p:nvSpPr>
          <p:cNvPr id="4" name="Slide Number Placeholder 3"/>
          <p:cNvSpPr>
            <a:spLocks noGrp="1"/>
          </p:cNvSpPr>
          <p:nvPr>
            <p:ph type="sldNum" sz="quarter" idx="10"/>
          </p:nvPr>
        </p:nvSpPr>
        <p:spPr/>
        <p:txBody>
          <a:bodyPr/>
          <a:lstStyle/>
          <a:p>
            <a:fld id="{260D0EC7-ADC2-4E3A-A9DA-261F38C7E645}" type="slidenum">
              <a:rPr lang="en-US" smtClean="0"/>
              <a:t>64</a:t>
            </a:fld>
            <a:endParaRPr lang="en-US"/>
          </a:p>
        </p:txBody>
      </p:sp>
    </p:spTree>
    <p:extLst>
      <p:ext uri="{BB962C8B-B14F-4D97-AF65-F5344CB8AC3E}">
        <p14:creationId xmlns:p14="http://schemas.microsoft.com/office/powerpoint/2010/main" val="1038330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BM Phụ Sản – ĐHYD TPHCM (2011), Sản Phụ Khoa, Tập 1, NXB Y Học.</a:t>
            </a:r>
          </a:p>
          <a:p>
            <a:endParaRPr lang="vi-VN" dirty="0"/>
          </a:p>
        </p:txBody>
      </p:sp>
      <p:sp>
        <p:nvSpPr>
          <p:cNvPr id="4" name="Slide Number Placeholder 3"/>
          <p:cNvSpPr>
            <a:spLocks noGrp="1"/>
          </p:cNvSpPr>
          <p:nvPr>
            <p:ph type="sldNum" sz="quarter" idx="10"/>
          </p:nvPr>
        </p:nvSpPr>
        <p:spPr/>
        <p:txBody>
          <a:bodyPr/>
          <a:lstStyle/>
          <a:p>
            <a:fld id="{68432419-399F-4E3E-BBB6-D27797E56F69}" type="slidenum">
              <a:rPr lang="vi-VN" smtClean="0"/>
              <a:t>8</a:t>
            </a:fld>
            <a:endParaRPr lang="vi-VN"/>
          </a:p>
        </p:txBody>
      </p:sp>
    </p:spTree>
    <p:extLst>
      <p:ext uri="{BB962C8B-B14F-4D97-AF65-F5344CB8AC3E}">
        <p14:creationId xmlns:p14="http://schemas.microsoft.com/office/powerpoint/2010/main" val="23952841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Nguồn</a:t>
            </a:r>
            <a:r>
              <a:rPr lang="en-US" dirty="0"/>
              <a:t> : OBSTETRICS Normal and Problem Pregnancies – chapter 31 Preeclampsia and Hypertensive Disorders</a:t>
            </a:r>
          </a:p>
          <a:p>
            <a:r>
              <a:rPr lang="en-US" dirty="0"/>
              <a:t>A review of the world literature reveals that more than 100 clinical, biophysical, and biochemical tests have been recommended to predict or identify the patient at risk for future development of </a:t>
            </a:r>
            <a:r>
              <a:rPr lang="en-US" dirty="0" err="1"/>
              <a:t>preeclampsia.The</a:t>
            </a:r>
            <a:r>
              <a:rPr lang="en-US" dirty="0"/>
              <a:t> results of the pooled data for the various tests and the lack of agreement among serial tests</a:t>
            </a:r>
          </a:p>
          <a:p>
            <a:r>
              <a:rPr lang="en-US" dirty="0"/>
              <a:t>suggest that none of these clinical tests is </a:t>
            </a:r>
            <a:r>
              <a:rPr lang="en-US" dirty="0" err="1"/>
              <a:t>sufciently</a:t>
            </a:r>
            <a:r>
              <a:rPr lang="en-US" dirty="0"/>
              <a:t> reliable for use as a screening test in clinical practice</a:t>
            </a:r>
          </a:p>
          <a:p>
            <a:r>
              <a:rPr lang="en-US" dirty="0"/>
              <a:t>.</a:t>
            </a:r>
          </a:p>
          <a:p>
            <a:r>
              <a:rPr lang="en-US" dirty="0"/>
              <a:t>Numerous biochemical markers have been proposed to predict which women are destined to develop PE. These biochemical markers were generally chosen on the basis of </a:t>
            </a:r>
            <a:r>
              <a:rPr lang="en-US" dirty="0" err="1"/>
              <a:t>specifc</a:t>
            </a:r>
            <a:r>
              <a:rPr lang="en-US" dirty="0"/>
              <a:t> pathophysiologic abnormalities that have been reported in association with PE. Thus these markers have included markers of placental dysfunction, endothelial and coagulation activation, angiogenesis, and markers of systemic </a:t>
            </a:r>
            <a:r>
              <a:rPr lang="en-US" dirty="0" err="1"/>
              <a:t>infammation</a:t>
            </a:r>
            <a:r>
              <a:rPr lang="en-US" dirty="0"/>
              <a:t>. However, the results of various studies to evaluate the reliability of these markers in predicting PE have been inconsistent, and many of these markers </a:t>
            </a:r>
            <a:r>
              <a:rPr lang="en-US" dirty="0" err="1"/>
              <a:t>sufer</a:t>
            </a:r>
            <a:r>
              <a:rPr lang="en-US" dirty="0"/>
              <a:t> from poor </a:t>
            </a:r>
            <a:r>
              <a:rPr lang="en-US" dirty="0" err="1"/>
              <a:t>specifcity</a:t>
            </a:r>
            <a:r>
              <a:rPr lang="en-US" dirty="0"/>
              <a:t> and predictive values</a:t>
            </a:r>
          </a:p>
          <a:p>
            <a:r>
              <a:rPr lang="en-US" dirty="0"/>
              <a:t>that are too low for routine use in clinical practice</a:t>
            </a:r>
          </a:p>
          <a:p>
            <a:endParaRPr lang="en-US" dirty="0"/>
          </a:p>
          <a:p>
            <a:r>
              <a:rPr lang="en-US" dirty="0"/>
              <a:t>During the past decade, several prospective and nested</a:t>
            </a:r>
          </a:p>
          <a:p>
            <a:r>
              <a:rPr lang="en-US" dirty="0"/>
              <a:t>case-control studies have found that certain maternal risk</a:t>
            </a:r>
          </a:p>
          <a:p>
            <a:r>
              <a:rPr lang="en-US" dirty="0"/>
              <a:t>factors, biophysical clinical factors, and serum biomarkers</a:t>
            </a:r>
          </a:p>
          <a:p>
            <a:r>
              <a:rPr lang="en-US" dirty="0"/>
              <a:t>obtained in the </a:t>
            </a:r>
            <a:r>
              <a:rPr lang="en-US" dirty="0" err="1"/>
              <a:t>frst</a:t>
            </a:r>
            <a:r>
              <a:rPr lang="en-US" dirty="0"/>
              <a:t> trimester are associated with subsequent</a:t>
            </a:r>
          </a:p>
          <a:p>
            <a:r>
              <a:rPr lang="en-US" dirty="0"/>
              <a:t>development of hypertensive disorders of pregnancy (HDP),</a:t>
            </a:r>
          </a:p>
          <a:p>
            <a:r>
              <a:rPr lang="en-US" dirty="0"/>
              <a:t>GH, or PE.79-83,89,90 </a:t>
            </a:r>
            <a:r>
              <a:rPr lang="en-US" dirty="0" err="1"/>
              <a:t>Tese</a:t>
            </a:r>
            <a:r>
              <a:rPr lang="en-US" dirty="0"/>
              <a:t> studies evaluated the use of these</a:t>
            </a:r>
          </a:p>
          <a:p>
            <a:r>
              <a:rPr lang="en-US" dirty="0"/>
              <a:t>factors or markers alone or in combination, and they provided</a:t>
            </a:r>
          </a:p>
          <a:p>
            <a:r>
              <a:rPr lang="en-US" dirty="0"/>
              <a:t>detection rates for various subtypes of hypertension and PE with</a:t>
            </a:r>
          </a:p>
          <a:p>
            <a:r>
              <a:rPr lang="en-US" dirty="0"/>
              <a:t>a false-positive rate (FPR) of either 5% or 10%. Overall, neither</a:t>
            </a:r>
          </a:p>
          <a:p>
            <a:r>
              <a:rPr lang="en-US" dirty="0"/>
              <a:t>the maternal factors nor the serum biomarkers, either alone or</a:t>
            </a:r>
          </a:p>
          <a:p>
            <a:r>
              <a:rPr lang="en-US" dirty="0"/>
              <a:t>combined, had an adequate detection rate for either all HDPs</a:t>
            </a:r>
          </a:p>
          <a:p>
            <a:r>
              <a:rPr lang="en-US" dirty="0"/>
              <a:t>or GH or PE developing at 37 weeks of gestation or later. In the</a:t>
            </a:r>
          </a:p>
          <a:p>
            <a:r>
              <a:rPr lang="en-US" dirty="0"/>
              <a:t>same studies, using maternal factors and mean arterial pressure</a:t>
            </a:r>
          </a:p>
          <a:p>
            <a:r>
              <a:rPr lang="en-US" dirty="0"/>
              <a:t>(MAP) in the </a:t>
            </a:r>
            <a:r>
              <a:rPr lang="en-US" dirty="0" err="1"/>
              <a:t>frst</a:t>
            </a:r>
            <a:r>
              <a:rPr lang="en-US" dirty="0"/>
              <a:t> trimester, the detection rate for PE before 34</a:t>
            </a:r>
          </a:p>
          <a:p>
            <a:r>
              <a:rPr lang="en-US" dirty="0"/>
              <a:t>weeks was 73%, and for PE before 37 weeks, it was 60% with</a:t>
            </a:r>
          </a:p>
          <a:p>
            <a:r>
              <a:rPr lang="en-US" dirty="0"/>
              <a:t>an FPR of 10%. Using data from the Maternal-Fetal Medicine</a:t>
            </a:r>
          </a:p>
          <a:p>
            <a:r>
              <a:rPr lang="en-US" dirty="0"/>
              <a:t>Foundation, the use of combined maternal factors and biophysical and biochemical markers increased the detection rate to 95%</a:t>
            </a:r>
          </a:p>
          <a:p>
            <a:r>
              <a:rPr lang="en-US" dirty="0"/>
              <a:t>for PE that required delivery before 34 weeks of gestation and</a:t>
            </a:r>
          </a:p>
          <a:p>
            <a:r>
              <a:rPr lang="en-US" dirty="0"/>
              <a:t>77% for PE that required delivery at before 37 weeks of gestation with an FPR of 10%.90 However, the positive predictive</a:t>
            </a:r>
          </a:p>
          <a:p>
            <a:r>
              <a:rPr lang="en-US" dirty="0"/>
              <a:t>value (PPV) for such a screen remained less than 10%. In addition, these studies were conducted in a heterogeneous group of</a:t>
            </a:r>
          </a:p>
          <a:p>
            <a:r>
              <a:rPr lang="en-US" dirty="0"/>
              <a:t>women at various risks for HDP and PE. A recent study by</a:t>
            </a:r>
          </a:p>
          <a:p>
            <a:r>
              <a:rPr lang="en-US" dirty="0" err="1"/>
              <a:t>Giguère</a:t>
            </a:r>
            <a:r>
              <a:rPr lang="en-US" dirty="0"/>
              <a:t> and colleagues91 evaluated combined maternal factors</a:t>
            </a:r>
          </a:p>
          <a:p>
            <a:r>
              <a:rPr lang="en-US" dirty="0"/>
              <a:t>and serum markers measured in the </a:t>
            </a:r>
            <a:r>
              <a:rPr lang="en-US" dirty="0" err="1"/>
              <a:t>frst</a:t>
            </a:r>
            <a:r>
              <a:rPr lang="en-US" dirty="0"/>
              <a:t> trimester in 7929</a:t>
            </a:r>
          </a:p>
          <a:p>
            <a:r>
              <a:rPr lang="en-US" dirty="0"/>
              <a:t>women who were at very low risk for GH (2.7%) and PE</a:t>
            </a:r>
          </a:p>
          <a:p>
            <a:r>
              <a:rPr lang="en-US" dirty="0"/>
              <a:t>(1.8%). In those with PE, the incidence was 0.2% at less than</a:t>
            </a:r>
          </a:p>
          <a:p>
            <a:r>
              <a:rPr lang="en-US" dirty="0"/>
              <a:t>34 weeks and 1.2% at less than 37 weeks of gestation. </a:t>
            </a:r>
            <a:r>
              <a:rPr lang="en-US" dirty="0" err="1"/>
              <a:t>Tey</a:t>
            </a:r>
            <a:endParaRPr lang="en-US" dirty="0"/>
          </a:p>
          <a:p>
            <a:r>
              <a:rPr lang="en-US" dirty="0"/>
              <a:t>found that a clinical model that included maternal risk factors,</a:t>
            </a:r>
          </a:p>
          <a:p>
            <a:r>
              <a:rPr lang="en-US" dirty="0"/>
              <a:t>BMI, and MAP had a detection rate of 54% and a PPV of 3%</a:t>
            </a:r>
          </a:p>
          <a:p>
            <a:r>
              <a:rPr lang="en-US" dirty="0"/>
              <a:t>with an FPR of 10% for preeclampsia at less than 37 weeks of</a:t>
            </a:r>
          </a:p>
          <a:p>
            <a:r>
              <a:rPr lang="en-US" dirty="0"/>
              <a:t>gestation, whereas a full model that also included serum biomarkers had a detection rate of 39% and a PPV of 2% for PE</a:t>
            </a:r>
          </a:p>
          <a:p>
            <a:r>
              <a:rPr lang="en-US" dirty="0"/>
              <a:t>at less than 37 weeks of gestation.</a:t>
            </a:r>
          </a:p>
          <a:p>
            <a:r>
              <a:rPr lang="en-US" dirty="0"/>
              <a:t>Based on the results of this study and other reports in</a:t>
            </a:r>
          </a:p>
          <a:p>
            <a:r>
              <a:rPr lang="en-US" dirty="0"/>
              <a:t>recent years, it is clear that evaluation of maternal clinical</a:t>
            </a:r>
          </a:p>
          <a:p>
            <a:r>
              <a:rPr lang="en-US" dirty="0"/>
              <a:t>factors and other biophysical and biomarkers measured in</a:t>
            </a:r>
          </a:p>
          <a:p>
            <a:r>
              <a:rPr lang="en-US" dirty="0"/>
              <a:t>the </a:t>
            </a:r>
            <a:r>
              <a:rPr lang="en-US" dirty="0" err="1"/>
              <a:t>frst</a:t>
            </a:r>
            <a:r>
              <a:rPr lang="en-US" dirty="0"/>
              <a:t> trimester is useful only for the prediction of those</a:t>
            </a:r>
          </a:p>
          <a:p>
            <a:r>
              <a:rPr lang="en-US" dirty="0"/>
              <a:t>who will ultimately progress to PE that will require delivery</a:t>
            </a:r>
          </a:p>
          <a:p>
            <a:r>
              <a:rPr lang="en-US" dirty="0"/>
              <a:t>prior to 34 weeks of gestation. However, given the poor PPV</a:t>
            </a:r>
          </a:p>
          <a:p>
            <a:r>
              <a:rPr lang="en-US" dirty="0"/>
              <a:t>for PE before 34 weeks and the poor detection rates for all cases</a:t>
            </a:r>
          </a:p>
          <a:p>
            <a:r>
              <a:rPr lang="en-US" dirty="0"/>
              <a:t>of GH and PE, the clinical indications for a PE screening test</a:t>
            </a:r>
          </a:p>
          <a:p>
            <a:r>
              <a:rPr lang="en-US" dirty="0"/>
              <a:t>in the </a:t>
            </a:r>
            <a:r>
              <a:rPr lang="en-US" dirty="0" err="1"/>
              <a:t>frst</a:t>
            </a:r>
            <a:r>
              <a:rPr lang="en-US" dirty="0"/>
              <a:t> trimester remain unclear. Currently, no prospective</a:t>
            </a:r>
          </a:p>
          <a:p>
            <a:r>
              <a:rPr lang="en-US" dirty="0"/>
              <a:t>studies or randomized trials have evaluated the </a:t>
            </a:r>
            <a:r>
              <a:rPr lang="en-US" dirty="0" err="1"/>
              <a:t>benefts</a:t>
            </a:r>
            <a:endParaRPr lang="en-US" dirty="0"/>
          </a:p>
          <a:p>
            <a:r>
              <a:rPr lang="en-US" dirty="0"/>
              <a:t>and risks of </a:t>
            </a:r>
            <a:r>
              <a:rPr lang="en-US" dirty="0" err="1"/>
              <a:t>frst</a:t>
            </a:r>
            <a:r>
              <a:rPr lang="en-US" dirty="0"/>
              <a:t>-trimester screening for prediction of PE.</a:t>
            </a:r>
          </a:p>
          <a:p>
            <a:r>
              <a:rPr lang="en-US" dirty="0"/>
              <a:t>Until then, the use of such tests for screening should remain</a:t>
            </a:r>
          </a:p>
          <a:p>
            <a:r>
              <a:rPr lang="en-US" dirty="0"/>
              <a:t>investigational.92</a:t>
            </a:r>
          </a:p>
          <a:p>
            <a:r>
              <a:rPr lang="en-US" dirty="0"/>
              <a:t>Doppler ultrasound is a useful method to assess uterine artery</a:t>
            </a:r>
          </a:p>
          <a:p>
            <a:r>
              <a:rPr lang="en-US" dirty="0"/>
              <a:t>blood </a:t>
            </a:r>
            <a:r>
              <a:rPr lang="en-US" dirty="0" err="1"/>
              <a:t>fow</a:t>
            </a:r>
            <a:r>
              <a:rPr lang="en-US" dirty="0"/>
              <a:t> velocity in the second trimester. An abnormal uterine</a:t>
            </a:r>
          </a:p>
          <a:p>
            <a:r>
              <a:rPr lang="en-US" dirty="0"/>
              <a:t>artery velocity waveform is characterized by a high resistance</a:t>
            </a:r>
          </a:p>
          <a:p>
            <a:r>
              <a:rPr lang="en-US" dirty="0"/>
              <a:t>index or by the presence of an early diastolic notch (unilateral</a:t>
            </a:r>
          </a:p>
          <a:p>
            <a:r>
              <a:rPr lang="en-US" dirty="0"/>
              <a:t>or bilateral).77,78,81 Pregnancies complicated by abnormal</a:t>
            </a:r>
          </a:p>
          <a:p>
            <a:r>
              <a:rPr lang="en-US" dirty="0"/>
              <a:t>uterine artery Doppler </a:t>
            </a:r>
            <a:r>
              <a:rPr lang="en-US" dirty="0" err="1"/>
              <a:t>fndings</a:t>
            </a:r>
            <a:r>
              <a:rPr lang="en-US" dirty="0"/>
              <a:t> in the second trimester are</a:t>
            </a:r>
          </a:p>
          <a:p>
            <a:r>
              <a:rPr lang="en-US" dirty="0"/>
              <a:t>associated with more than a </a:t>
            </a:r>
            <a:r>
              <a:rPr lang="en-US" dirty="0" err="1"/>
              <a:t>sixfold</a:t>
            </a:r>
            <a:r>
              <a:rPr lang="en-US" dirty="0"/>
              <a:t> increase in the rate of</a:t>
            </a:r>
          </a:p>
          <a:p>
            <a:r>
              <a:rPr lang="en-US" dirty="0"/>
              <a:t>PE.77 However, the sensitivity of an abnormal uterine artery</a:t>
            </a:r>
          </a:p>
          <a:p>
            <a:r>
              <a:rPr lang="en-US" dirty="0"/>
              <a:t>Doppler for predicting PE ranges from 20% to 60% with a PPV</a:t>
            </a:r>
          </a:p>
          <a:p>
            <a:r>
              <a:rPr lang="en-US" dirty="0"/>
              <a:t>of 6% to 40%.77,81 Current data do not support Doppler</a:t>
            </a:r>
          </a:p>
          <a:p>
            <a:r>
              <a:rPr lang="en-US" dirty="0"/>
              <a:t>studies for routine screening of pregnant women for PE, but</a:t>
            </a:r>
          </a:p>
          <a:p>
            <a:r>
              <a:rPr lang="en-US" dirty="0"/>
              <a:t>uterine artery Doppler could be </a:t>
            </a:r>
            <a:r>
              <a:rPr lang="en-US" dirty="0" err="1"/>
              <a:t>benefcial</a:t>
            </a:r>
            <a:r>
              <a:rPr lang="en-US" dirty="0"/>
              <a:t> as a screening test in women at very high risk for PE if an </a:t>
            </a:r>
            <a:r>
              <a:rPr lang="en-US" dirty="0" err="1"/>
              <a:t>efective</a:t>
            </a:r>
            <a:r>
              <a:rPr lang="en-US" dirty="0"/>
              <a:t> preventive</a:t>
            </a:r>
          </a:p>
          <a:p>
            <a:r>
              <a:rPr lang="en-US" dirty="0"/>
              <a:t>treatment should become available.</a:t>
            </a:r>
          </a:p>
          <a:p>
            <a:r>
              <a:rPr lang="en-US" dirty="0" err="1"/>
              <a:t>Te</a:t>
            </a:r>
            <a:r>
              <a:rPr lang="en-US" dirty="0"/>
              <a:t> ACOG task force report on hypertension in pregnancy</a:t>
            </a:r>
          </a:p>
          <a:p>
            <a:r>
              <a:rPr lang="en-US" dirty="0"/>
              <a:t>recommends only using risk factors for identifying women</a:t>
            </a:r>
          </a:p>
          <a:p>
            <a:r>
              <a:rPr lang="en-US" dirty="0"/>
              <a:t>considered at increased risk for PE</a:t>
            </a:r>
          </a:p>
          <a:p>
            <a:endParaRPr lang="vi-VN" dirty="0"/>
          </a:p>
        </p:txBody>
      </p:sp>
      <p:sp>
        <p:nvSpPr>
          <p:cNvPr id="4" name="Slide Number Placeholder 3"/>
          <p:cNvSpPr>
            <a:spLocks noGrp="1"/>
          </p:cNvSpPr>
          <p:nvPr>
            <p:ph type="sldNum" sz="quarter" idx="10"/>
          </p:nvPr>
        </p:nvSpPr>
        <p:spPr/>
        <p:txBody>
          <a:bodyPr/>
          <a:lstStyle/>
          <a:p>
            <a:fld id="{260D0EC7-ADC2-4E3A-A9DA-261F38C7E645}" type="slidenum">
              <a:rPr lang="en-US" smtClean="0"/>
              <a:t>69</a:t>
            </a:fld>
            <a:endParaRPr lang="en-US"/>
          </a:p>
        </p:txBody>
      </p:sp>
    </p:spTree>
    <p:extLst>
      <p:ext uri="{BB962C8B-B14F-4D97-AF65-F5344CB8AC3E}">
        <p14:creationId xmlns:p14="http://schemas.microsoft.com/office/powerpoint/2010/main" val="28805763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https://www.uptodate.com/contents/early-pregnancy-prediction-of-preeclampsia/print</a:t>
            </a:r>
          </a:p>
          <a:p>
            <a:endParaRPr lang="vi-VN"/>
          </a:p>
        </p:txBody>
      </p:sp>
      <p:sp>
        <p:nvSpPr>
          <p:cNvPr id="4" name="Slide Number Placeholder 3"/>
          <p:cNvSpPr>
            <a:spLocks noGrp="1"/>
          </p:cNvSpPr>
          <p:nvPr>
            <p:ph type="sldNum" sz="quarter" idx="10"/>
          </p:nvPr>
        </p:nvSpPr>
        <p:spPr/>
        <p:txBody>
          <a:bodyPr/>
          <a:lstStyle/>
          <a:p>
            <a:fld id="{260D0EC7-ADC2-4E3A-A9DA-261F38C7E645}" type="slidenum">
              <a:rPr lang="en-US" smtClean="0"/>
              <a:t>70</a:t>
            </a:fld>
            <a:endParaRPr lang="en-US"/>
          </a:p>
        </p:txBody>
      </p:sp>
    </p:spTree>
    <p:extLst>
      <p:ext uri="{BB962C8B-B14F-4D97-AF65-F5344CB8AC3E}">
        <p14:creationId xmlns:p14="http://schemas.microsoft.com/office/powerpoint/2010/main" val="1716803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•ACOG đánh giá nguy cơ dựa vào yếu tố lâm sàng</a:t>
            </a:r>
          </a:p>
          <a:p>
            <a:r>
              <a:rPr lang="vi-VN" dirty="0"/>
              <a:t>•FMF ( The Society for Maternal-Fetal Medicine ,2018 ) đánh giá nguy cơ dựa trên lâm sàng và cận lâm sàng</a:t>
            </a:r>
          </a:p>
          <a:p>
            <a:endParaRPr lang="vi-VN" dirty="0"/>
          </a:p>
        </p:txBody>
      </p:sp>
      <p:sp>
        <p:nvSpPr>
          <p:cNvPr id="4" name="Slide Number Placeholder 3"/>
          <p:cNvSpPr>
            <a:spLocks noGrp="1"/>
          </p:cNvSpPr>
          <p:nvPr>
            <p:ph type="sldNum" sz="quarter" idx="10"/>
          </p:nvPr>
        </p:nvSpPr>
        <p:spPr/>
        <p:txBody>
          <a:bodyPr/>
          <a:lstStyle/>
          <a:p>
            <a:fld id="{260D0EC7-ADC2-4E3A-A9DA-261F38C7E645}" type="slidenum">
              <a:rPr lang="en-US" smtClean="0"/>
              <a:t>71</a:t>
            </a:fld>
            <a:endParaRPr lang="en-US"/>
          </a:p>
        </p:txBody>
      </p:sp>
    </p:spTree>
    <p:extLst>
      <p:ext uri="{BB962C8B-B14F-4D97-AF65-F5344CB8AC3E}">
        <p14:creationId xmlns:p14="http://schemas.microsoft.com/office/powerpoint/2010/main" val="1148881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mn-lt"/>
                <a:ea typeface="+mn-ea"/>
                <a:cs typeface="+mn-cs"/>
              </a:rPr>
              <a:t>Định nghĩa (ACOG 2013) : thai gọi là chậm tăng trưởng trong tử cung khi CN thai &lt; BPV thứ 10 theo tuổi thai trên siêu âm. Tầm soát IUGR: để tầm soát IUGR thì bệnh sử, các dữ liệu sinh trắc học, hóa sinh là thích hợp. - Tiền căn IUGR là một trong những yếu tố quan trọng đối với thai phụ, đề ra nguy cơ cao gấp 2- 3 lần. - Chiều cao tử cung của người mẹ phải được đo trong mỗi lần thăm khám. Sau tuần thứ 20 bề cao tử cung thường xấp xỉ với số tuần thai. Lâm sàng có giá trị chẩn đoán gián tiếp và tiên lượng suy thai trường diễn - Kích thước và độ tăng trưởng của thai được đánh giá bằng sự đo đạc các thông số thai “khách quan trên siêu âm”. - AFP trong huyết thanh mẹ là dấu chỉ điểm sinh hóa thích hợp. Trong trường hợp không có bất thường cấu trúc thai và nhau, một AFP tăng cao làm gia tăng nguy cơ IUGR  gấp 5- 10 lần.</a:t>
            </a:r>
            <a:endParaRPr lang="en-US" dirty="0"/>
          </a:p>
        </p:txBody>
      </p:sp>
      <p:sp>
        <p:nvSpPr>
          <p:cNvPr id="4" name="Slide Number Placeholder 3"/>
          <p:cNvSpPr>
            <a:spLocks noGrp="1"/>
          </p:cNvSpPr>
          <p:nvPr>
            <p:ph type="sldNum" sz="quarter" idx="10"/>
          </p:nvPr>
        </p:nvSpPr>
        <p:spPr/>
        <p:txBody>
          <a:bodyPr/>
          <a:lstStyle/>
          <a:p>
            <a:fld id="{260D0EC7-ADC2-4E3A-A9DA-261F38C7E645}" type="slidenum">
              <a:rPr lang="en-US" smtClean="0"/>
              <a:t>81</a:t>
            </a:fld>
            <a:endParaRPr lang="en-US"/>
          </a:p>
        </p:txBody>
      </p:sp>
    </p:spTree>
    <p:extLst>
      <p:ext uri="{BB962C8B-B14F-4D97-AF65-F5344CB8AC3E}">
        <p14:creationId xmlns:p14="http://schemas.microsoft.com/office/powerpoint/2010/main" val="24595945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1" kern="1200" dirty="0" err="1">
                <a:solidFill>
                  <a:schemeClr val="tx1"/>
                </a:solidFill>
                <a:effectLst/>
                <a:latin typeface="+mn-lt"/>
                <a:ea typeface="+mn-ea"/>
                <a:cs typeface="+mn-cs"/>
              </a:rPr>
              <a:t>Liên</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quan</a:t>
            </a:r>
            <a:r>
              <a:rPr lang="en-US" sz="1200" b="1" i="1" kern="1200" dirty="0">
                <a:solidFill>
                  <a:schemeClr val="tx1"/>
                </a:solidFill>
                <a:effectLst/>
                <a:latin typeface="+mn-lt"/>
                <a:ea typeface="+mn-ea"/>
                <a:cs typeface="+mn-cs"/>
              </a:rPr>
              <a:t> IUGR </a:t>
            </a:r>
            <a:r>
              <a:rPr lang="en-US" sz="1200" b="1" i="1" kern="1200" dirty="0" err="1">
                <a:solidFill>
                  <a:schemeClr val="tx1"/>
                </a:solidFill>
                <a:effectLst/>
                <a:latin typeface="+mn-lt"/>
                <a:ea typeface="+mn-ea"/>
                <a:cs typeface="+mn-cs"/>
              </a:rPr>
              <a:t>và</a:t>
            </a:r>
            <a:r>
              <a:rPr lang="en-US" sz="1200" b="1" i="1" kern="1200" dirty="0">
                <a:solidFill>
                  <a:schemeClr val="tx1"/>
                </a:solidFill>
                <a:effectLst/>
                <a:latin typeface="+mn-lt"/>
                <a:ea typeface="+mn-ea"/>
                <a:cs typeface="+mn-cs"/>
              </a:rPr>
              <a:t> SGA</a:t>
            </a:r>
            <a:endParaRPr lang="en-US" dirty="0">
              <a:effectLst/>
            </a:endParaRPr>
          </a:p>
          <a:p>
            <a:pPr lvl="1"/>
            <a:r>
              <a:rPr lang="en-US" sz="1200" kern="1200" dirty="0">
                <a:solidFill>
                  <a:schemeClr val="tx1"/>
                </a:solidFill>
                <a:effectLst/>
                <a:latin typeface="+mn-lt"/>
                <a:ea typeface="+mn-ea"/>
                <a:cs typeface="+mn-cs"/>
              </a:rPr>
              <a:t>IUGR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gặp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SGA, </a:t>
            </a:r>
            <a:r>
              <a:rPr lang="en-US" sz="1200" kern="1200" dirty="0" err="1">
                <a:solidFill>
                  <a:schemeClr val="tx1"/>
                </a:solidFill>
                <a:effectLst/>
                <a:latin typeface="+mn-lt"/>
                <a:ea typeface="+mn-ea"/>
                <a:cs typeface="+mn-cs"/>
              </a:rPr>
              <a:t>thai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trọng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xuống</a:t>
            </a:r>
            <a:r>
              <a:rPr lang="en-US" sz="1200" kern="1200" dirty="0">
                <a:solidFill>
                  <a:schemeClr val="tx1"/>
                </a:solidFill>
                <a:effectLst/>
                <a:latin typeface="+mn-lt"/>
                <a:ea typeface="+mn-ea"/>
                <a:cs typeface="+mn-cs"/>
              </a:rPr>
              <a:t>. </a:t>
            </a:r>
            <a:endParaRPr lang="en-US" dirty="0">
              <a:effectLst/>
            </a:endParaRPr>
          </a:p>
          <a:p>
            <a:pPr lvl="1"/>
            <a:r>
              <a:rPr lang="en-US" sz="1200" kern="1200" dirty="0">
                <a:solidFill>
                  <a:schemeClr val="tx1"/>
                </a:solidFill>
                <a:effectLst/>
                <a:latin typeface="+mn-lt"/>
                <a:ea typeface="+mn-ea"/>
                <a:cs typeface="+mn-cs"/>
              </a:rPr>
              <a:t>50-70%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SGA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tuổi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thai</a:t>
            </a:r>
            <a:r>
              <a:rPr lang="en-US" sz="1200" kern="1200" dirty="0">
                <a:solidFill>
                  <a:schemeClr val="tx1"/>
                </a:solidFill>
                <a:effectLst/>
                <a:latin typeface="+mn-lt"/>
                <a:ea typeface="+mn-ea"/>
                <a:cs typeface="+mn-cs"/>
              </a:rPr>
              <a:t>, di </a:t>
            </a:r>
            <a:r>
              <a:rPr lang="en-US" sz="1200" kern="1200" dirty="0" err="1">
                <a:solidFill>
                  <a:schemeClr val="tx1"/>
                </a:solidFill>
                <a:effectLst/>
                <a:latin typeface="+mn-lt"/>
                <a:ea typeface="+mn-ea"/>
                <a:cs typeface="+mn-cs"/>
              </a:rPr>
              <a:t>truyền</a:t>
            </a:r>
            <a:r>
              <a:rPr lang="en-US" sz="1200" kern="1200" dirty="0">
                <a:solidFill>
                  <a:schemeClr val="tx1"/>
                </a:solidFill>
                <a:effectLst/>
                <a:latin typeface="+mn-lt"/>
                <a:ea typeface="+mn-ea"/>
                <a:cs typeface="+mn-cs"/>
              </a:rPr>
              <a:t>, song </a:t>
            </a:r>
            <a:r>
              <a:rPr lang="en-US" sz="1200" kern="1200" dirty="0" err="1">
                <a:solidFill>
                  <a:schemeClr val="tx1"/>
                </a:solidFill>
                <a:effectLst/>
                <a:latin typeface="+mn-lt"/>
                <a:ea typeface="+mn-ea"/>
                <a:cs typeface="+mn-cs"/>
              </a:rPr>
              <a:t>thai</a:t>
            </a:r>
            <a:r>
              <a:rPr lang="en-US" sz="1200" kern="1200" dirty="0">
                <a:solidFill>
                  <a:schemeClr val="tx1"/>
                </a:solidFill>
                <a:effectLst/>
                <a:latin typeface="+mn-lt"/>
                <a:ea typeface="+mn-ea"/>
                <a:cs typeface="+mn-cs"/>
              </a:rPr>
              <a:t>)</a:t>
            </a:r>
            <a:endParaRPr lang="en-US" dirty="0">
              <a:effectLst/>
            </a:endParaRPr>
          </a:p>
          <a:p>
            <a:pPr lvl="1"/>
            <a:r>
              <a:rPr lang="en-US" sz="1200" kern="1200" dirty="0">
                <a:solidFill>
                  <a:schemeClr val="tx1"/>
                </a:solidFill>
                <a:effectLst/>
                <a:latin typeface="+mn-lt"/>
                <a:ea typeface="+mn-ea"/>
                <a:cs typeface="+mn-cs"/>
              </a:rPr>
              <a:t>IUGR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SGA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2 </a:t>
            </a:r>
            <a:r>
              <a:rPr lang="en-US" sz="1200" kern="1200" dirty="0" err="1">
                <a:solidFill>
                  <a:schemeClr val="tx1"/>
                </a:solidFill>
                <a:effectLst/>
                <a:latin typeface="+mn-lt"/>
                <a:ea typeface="+mn-ea"/>
                <a:cs typeface="+mn-cs"/>
              </a:rPr>
              <a:t>tập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nhau</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thai</a:t>
            </a:r>
            <a:r>
              <a:rPr lang="en-US" sz="1200" kern="1200" dirty="0">
                <a:solidFill>
                  <a:schemeClr val="tx1"/>
                </a:solidFill>
                <a:effectLst/>
                <a:latin typeface="+mn-lt"/>
                <a:ea typeface="+mn-ea"/>
                <a:cs typeface="+mn-cs"/>
              </a:rPr>
              <a:t> IUGR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trọng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nhỏ</a:t>
            </a:r>
            <a:r>
              <a:rPr lang="en-US" sz="1200" kern="1200" dirty="0">
                <a:solidFill>
                  <a:schemeClr val="tx1"/>
                </a:solidFill>
                <a:effectLst/>
                <a:latin typeface="+mn-lt"/>
                <a:ea typeface="+mn-ea"/>
                <a:cs typeface="+mn-cs"/>
              </a:rPr>
              <a:t>.</a:t>
            </a:r>
            <a:endParaRPr lang="en-US" dirty="0">
              <a:effectLst/>
            </a:endParaRPr>
          </a:p>
          <a:p>
            <a:endParaRPr lang="en-US" dirty="0"/>
          </a:p>
          <a:p>
            <a:r>
              <a:rPr lang="vi-VN" sz="1200" b="0" i="0" kern="1200" dirty="0">
                <a:solidFill>
                  <a:schemeClr val="tx1"/>
                </a:solidFill>
                <a:effectLst/>
                <a:latin typeface="+mn-lt"/>
                <a:ea typeface="+mn-ea"/>
                <a:cs typeface="+mn-cs"/>
              </a:rPr>
              <a:t> Có 2 tình huống:</a:t>
            </a:r>
          </a:p>
          <a:p>
            <a:r>
              <a:rPr lang="vi-VN" sz="1200" b="0" i="0" kern="1200" dirty="0">
                <a:solidFill>
                  <a:schemeClr val="tx1"/>
                </a:solidFill>
                <a:effectLst/>
                <a:latin typeface="+mn-lt"/>
                <a:ea typeface="+mn-ea"/>
                <a:cs typeface="+mn-cs"/>
              </a:rPr>
              <a:t>(1) Nếu sản phụ không có tiền căn bệnh lý, thai kỳ diễn tiến bình thường. khám thấy thai nhi có kích thước và trọng lượng nhỏ hơn tuổi thai thì phải nghĩ đến khả năng tính tuổi thai sai hoặc thai nhỏ do di truyền trước khi có chẩn đoán thai kém phát triển trong tử cung.</a:t>
            </a:r>
          </a:p>
          <a:p>
            <a:r>
              <a:rPr lang="vi-VN" sz="1200" b="0" i="0" kern="1200" dirty="0">
                <a:solidFill>
                  <a:schemeClr val="tx1"/>
                </a:solidFill>
                <a:effectLst/>
                <a:latin typeface="+mn-lt"/>
                <a:ea typeface="+mn-ea"/>
                <a:cs typeface="+mn-cs"/>
              </a:rPr>
              <a:t>(2) Trên một thai kỳ có nguy cơ, có thể là một bệnh lý mạn tính từ trước khi có thai (như cao huyết áp mãn, bệnh lý mạch máu thận, tiểu đường) hoặc có thể là một biến chứng của thai kỳ (đa thai, nhiễm trùng, chảy máu tái phát trong 2 tam cá nguyệt cuối) hoặc có thể là một yếu tố tiền căn hay môi trường (đã từng sinh con bị IUGR hay thai chết trong chuyển dạ không do sinh khó, mẹ hút thuốc, nghiện ma túy, suy dinh dưỡng…) nên thực hiện tầm soát siêu âm Doppler động mạch tử cung, động mạch rốn hay động mạch não giữa vào tuần lễ thứ 18-22 . Siêu âm đánh giá sự phát triển của thai từ cuối 3 tháng giữa và đầu 3 tháng cuối và lặp lại sau hai tuần.</a:t>
            </a:r>
          </a:p>
          <a:p>
            <a:endParaRPr lang="en-US" dirty="0"/>
          </a:p>
        </p:txBody>
      </p:sp>
      <p:sp>
        <p:nvSpPr>
          <p:cNvPr id="4" name="Slide Number Placeholder 3"/>
          <p:cNvSpPr>
            <a:spLocks noGrp="1"/>
          </p:cNvSpPr>
          <p:nvPr>
            <p:ph type="sldNum" sz="quarter" idx="10"/>
          </p:nvPr>
        </p:nvSpPr>
        <p:spPr/>
        <p:txBody>
          <a:bodyPr/>
          <a:lstStyle/>
          <a:p>
            <a:fld id="{009BF2BD-CF9D-48D0-B4BA-C1AEBEA71CAC}" type="slidenum">
              <a:rPr lang="en-US" smtClean="0"/>
              <a:t>83</a:t>
            </a:fld>
            <a:endParaRPr lang="en-US"/>
          </a:p>
        </p:txBody>
      </p:sp>
    </p:spTree>
    <p:extLst>
      <p:ext uri="{BB962C8B-B14F-4D97-AF65-F5344CB8AC3E}">
        <p14:creationId xmlns:p14="http://schemas.microsoft.com/office/powerpoint/2010/main" val="36223912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Tuy</a:t>
            </a:r>
            <a:r>
              <a:rPr lang="en-US" dirty="0"/>
              <a:t> </a:t>
            </a:r>
            <a:r>
              <a:rPr lang="en-US" dirty="0" err="1"/>
              <a:t>nhiên</a:t>
            </a:r>
            <a:r>
              <a:rPr lang="en-US" dirty="0"/>
              <a:t>,</a:t>
            </a:r>
            <a:r>
              <a:rPr lang="en-US" baseline="0" dirty="0"/>
              <a:t> </a:t>
            </a:r>
            <a:r>
              <a:rPr lang="en-US" baseline="0" dirty="0" err="1"/>
              <a:t>nguyên</a:t>
            </a:r>
            <a:r>
              <a:rPr lang="en-US" baseline="0" dirty="0"/>
              <a:t> </a:t>
            </a:r>
            <a:r>
              <a:rPr lang="en-US" baseline="0" dirty="0" err="1"/>
              <a:t>nhân</a:t>
            </a:r>
            <a:r>
              <a:rPr lang="en-US" baseline="0" dirty="0"/>
              <a:t> IUGR </a:t>
            </a:r>
            <a:r>
              <a:rPr lang="en-US" baseline="0" dirty="0" err="1"/>
              <a:t>đôi</a:t>
            </a:r>
            <a:r>
              <a:rPr lang="en-US" baseline="0" dirty="0"/>
              <a:t> </a:t>
            </a:r>
            <a:r>
              <a:rPr lang="en-US" baseline="0" dirty="0" err="1"/>
              <a:t>khi</a:t>
            </a:r>
            <a:r>
              <a:rPr lang="en-US" baseline="0" dirty="0"/>
              <a:t> </a:t>
            </a:r>
            <a:r>
              <a:rPr lang="en-US" baseline="0" dirty="0" err="1"/>
              <a:t>khó</a:t>
            </a:r>
            <a:r>
              <a:rPr lang="en-US" baseline="0" dirty="0"/>
              <a:t> </a:t>
            </a:r>
            <a:r>
              <a:rPr lang="en-US" baseline="0" dirty="0" err="1"/>
              <a:t>xác</a:t>
            </a:r>
            <a:r>
              <a:rPr lang="en-US" baseline="0" dirty="0"/>
              <a:t> </a:t>
            </a:r>
            <a:r>
              <a:rPr lang="en-US" baseline="0" dirty="0" err="1"/>
              <a:t>định</a:t>
            </a:r>
            <a:r>
              <a:rPr lang="en-US" baseline="0" dirty="0"/>
              <a:t> </a:t>
            </a:r>
            <a:r>
              <a:rPr lang="en-US" baseline="0" dirty="0" err="1"/>
              <a:t>và</a:t>
            </a:r>
            <a:r>
              <a:rPr lang="en-US" baseline="0" dirty="0"/>
              <a:t> </a:t>
            </a:r>
            <a:r>
              <a:rPr lang="en-US" baseline="0" dirty="0" err="1"/>
              <a:t>có</a:t>
            </a:r>
            <a:r>
              <a:rPr lang="en-US" baseline="0" dirty="0"/>
              <a:t> </a:t>
            </a:r>
            <a:r>
              <a:rPr lang="en-US" baseline="0" dirty="0" err="1"/>
              <a:t>thể</a:t>
            </a:r>
            <a:r>
              <a:rPr lang="en-US" baseline="0" dirty="0"/>
              <a:t> do </a:t>
            </a:r>
            <a:r>
              <a:rPr lang="en-US" baseline="0" dirty="0" err="1"/>
              <a:t>cùng</a:t>
            </a:r>
            <a:r>
              <a:rPr lang="en-US" baseline="0" dirty="0"/>
              <a:t> </a:t>
            </a:r>
            <a:r>
              <a:rPr lang="en-US" baseline="0" dirty="0" err="1"/>
              <a:t>lúc</a:t>
            </a:r>
            <a:r>
              <a:rPr lang="en-US" baseline="0" dirty="0"/>
              <a:t> </a:t>
            </a:r>
            <a:r>
              <a:rPr lang="en-US" baseline="0" dirty="0" err="1"/>
              <a:t>nhiều</a:t>
            </a:r>
            <a:r>
              <a:rPr lang="en-US" baseline="0" dirty="0"/>
              <a:t> </a:t>
            </a:r>
            <a:r>
              <a:rPr lang="en-US" baseline="0" dirty="0" err="1"/>
              <a:t>nguyên</a:t>
            </a:r>
            <a:r>
              <a:rPr lang="en-US" baseline="0" dirty="0"/>
              <a:t> </a:t>
            </a:r>
            <a:r>
              <a:rPr lang="en-US" baseline="0" dirty="0" err="1"/>
              <a:t>nhân</a:t>
            </a:r>
            <a:r>
              <a:rPr lang="en-US" baseline="0" dirty="0"/>
              <a:t> </a:t>
            </a:r>
          </a:p>
          <a:p>
            <a:endParaRPr lang="en-US" baseline="0" dirty="0"/>
          </a:p>
          <a:p>
            <a:r>
              <a:rPr lang="en-US" baseline="0" dirty="0"/>
              <a:t>IUGR </a:t>
            </a:r>
            <a:r>
              <a:rPr lang="en-US" baseline="0" dirty="0" err="1"/>
              <a:t>sớm</a:t>
            </a:r>
            <a:r>
              <a:rPr lang="en-US" baseline="0" dirty="0"/>
              <a:t> :  </a:t>
            </a:r>
            <a:r>
              <a:rPr lang="en-US" baseline="0" dirty="0" err="1"/>
              <a:t>Siêu</a:t>
            </a:r>
            <a:r>
              <a:rPr lang="en-US" baseline="0" dirty="0"/>
              <a:t> </a:t>
            </a:r>
            <a:r>
              <a:rPr lang="en-US" baseline="0" dirty="0" err="1"/>
              <a:t>âm</a:t>
            </a:r>
            <a:r>
              <a:rPr lang="en-US" baseline="0" dirty="0"/>
              <a:t> Doppler : </a:t>
            </a:r>
            <a:br>
              <a:rPr lang="en-US" baseline="0" dirty="0"/>
            </a:br>
            <a:r>
              <a:rPr lang="en-US" baseline="0" dirty="0"/>
              <a:t>- </a:t>
            </a:r>
            <a:r>
              <a:rPr lang="en-US" baseline="0" dirty="0" err="1"/>
              <a:t>Đánh</a:t>
            </a:r>
            <a:r>
              <a:rPr lang="en-US" baseline="0" dirty="0"/>
              <a:t> </a:t>
            </a:r>
            <a:r>
              <a:rPr lang="en-US" baseline="0" dirty="0" err="1"/>
              <a:t>giá</a:t>
            </a:r>
            <a:r>
              <a:rPr lang="en-US" baseline="0" dirty="0"/>
              <a:t> </a:t>
            </a:r>
            <a:r>
              <a:rPr lang="en-US" baseline="0" dirty="0" err="1"/>
              <a:t>chức</a:t>
            </a:r>
            <a:r>
              <a:rPr lang="en-US" baseline="0" dirty="0"/>
              <a:t> </a:t>
            </a:r>
            <a:r>
              <a:rPr lang="en-US" baseline="0" dirty="0" err="1"/>
              <a:t>năng</a:t>
            </a:r>
            <a:r>
              <a:rPr lang="en-US" baseline="0" dirty="0"/>
              <a:t> </a:t>
            </a:r>
            <a:r>
              <a:rPr lang="en-US" baseline="0" dirty="0" err="1"/>
              <a:t>bánh</a:t>
            </a:r>
            <a:r>
              <a:rPr lang="en-US" baseline="0" dirty="0"/>
              <a:t> </a:t>
            </a:r>
            <a:r>
              <a:rPr lang="en-US" baseline="0" dirty="0" err="1"/>
              <a:t>nhau</a:t>
            </a:r>
            <a:r>
              <a:rPr lang="en-US" baseline="0" dirty="0"/>
              <a:t> :  Doppler ĐM </a:t>
            </a:r>
            <a:r>
              <a:rPr lang="en-US" baseline="0" dirty="0" err="1"/>
              <a:t>rốn</a:t>
            </a:r>
            <a:r>
              <a:rPr lang="en-US" baseline="0" dirty="0"/>
              <a:t> </a:t>
            </a:r>
            <a:r>
              <a:rPr lang="en-US" baseline="0" dirty="0" err="1"/>
              <a:t>và</a:t>
            </a:r>
            <a:r>
              <a:rPr lang="en-US" baseline="0" dirty="0"/>
              <a:t> ĐM </a:t>
            </a:r>
            <a:r>
              <a:rPr lang="en-US" baseline="0" dirty="0" err="1"/>
              <a:t>tủ</a:t>
            </a:r>
            <a:r>
              <a:rPr lang="en-US" baseline="0" dirty="0"/>
              <a:t> </a:t>
            </a:r>
            <a:r>
              <a:rPr lang="en-US" baseline="0" dirty="0" err="1"/>
              <a:t>cung</a:t>
            </a:r>
            <a:r>
              <a:rPr lang="en-US" baseline="0" dirty="0"/>
              <a:t> </a:t>
            </a:r>
          </a:p>
          <a:p>
            <a:pPr marL="171450" indent="-171450">
              <a:buFontTx/>
              <a:buChar char="-"/>
            </a:pPr>
            <a:r>
              <a:rPr lang="en-US" baseline="0" dirty="0" err="1"/>
              <a:t>Đánh</a:t>
            </a:r>
            <a:r>
              <a:rPr lang="en-US" baseline="0" dirty="0"/>
              <a:t> </a:t>
            </a:r>
            <a:r>
              <a:rPr lang="en-US" baseline="0" dirty="0" err="1"/>
              <a:t>giá</a:t>
            </a:r>
            <a:r>
              <a:rPr lang="en-US" baseline="0" dirty="0"/>
              <a:t> SK </a:t>
            </a:r>
            <a:r>
              <a:rPr lang="en-US" baseline="0" dirty="0" err="1"/>
              <a:t>thai</a:t>
            </a:r>
            <a:r>
              <a:rPr lang="en-US" baseline="0" dirty="0"/>
              <a:t> : Doppler ĐM </a:t>
            </a:r>
            <a:r>
              <a:rPr lang="en-US" baseline="0" dirty="0" err="1"/>
              <a:t>não</a:t>
            </a:r>
            <a:r>
              <a:rPr lang="en-US" baseline="0" dirty="0"/>
              <a:t> </a:t>
            </a:r>
            <a:r>
              <a:rPr lang="en-US" baseline="0" dirty="0" err="1"/>
              <a:t>giũa</a:t>
            </a:r>
            <a:r>
              <a:rPr lang="en-US" baseline="0" dirty="0"/>
              <a:t> </a:t>
            </a:r>
            <a:r>
              <a:rPr lang="en-US" baseline="0" dirty="0" err="1"/>
              <a:t>và</a:t>
            </a:r>
            <a:r>
              <a:rPr lang="en-US" baseline="0" dirty="0"/>
              <a:t> </a:t>
            </a:r>
            <a:r>
              <a:rPr lang="en-US" baseline="0" dirty="0" err="1"/>
              <a:t>ống</a:t>
            </a:r>
            <a:r>
              <a:rPr lang="en-US" baseline="0" dirty="0"/>
              <a:t> TM (DV) </a:t>
            </a:r>
          </a:p>
          <a:p>
            <a:pPr marL="171450" indent="-171450">
              <a:buFontTx/>
              <a:buChar char="-"/>
            </a:pPr>
            <a:endParaRPr lang="en-US" baseline="0" dirty="0"/>
          </a:p>
          <a:p>
            <a:pPr marL="0" indent="0">
              <a:buFontTx/>
              <a:buNone/>
            </a:pPr>
            <a:r>
              <a:rPr lang="en-US" baseline="0" dirty="0"/>
              <a:t>IUGR </a:t>
            </a:r>
            <a:r>
              <a:rPr lang="en-US" baseline="0" dirty="0" err="1"/>
              <a:t>muộn</a:t>
            </a:r>
            <a:r>
              <a:rPr lang="en-US" baseline="0" dirty="0"/>
              <a:t> :  </a:t>
            </a:r>
            <a:br>
              <a:rPr lang="en-US" baseline="0" dirty="0"/>
            </a:br>
            <a:r>
              <a:rPr lang="en-US" baseline="0" dirty="0"/>
              <a:t>- NST, </a:t>
            </a:r>
            <a:r>
              <a:rPr lang="en-US" baseline="0" dirty="0" err="1"/>
              <a:t>biểu</a:t>
            </a:r>
            <a:r>
              <a:rPr lang="en-US" baseline="0" dirty="0"/>
              <a:t> </a:t>
            </a:r>
            <a:r>
              <a:rPr lang="en-US" baseline="0" dirty="0" err="1"/>
              <a:t>hiện</a:t>
            </a:r>
            <a:r>
              <a:rPr lang="en-US" baseline="0" dirty="0"/>
              <a:t> </a:t>
            </a:r>
            <a:r>
              <a:rPr lang="en-US" baseline="0" dirty="0" err="1"/>
              <a:t>trên</a:t>
            </a:r>
            <a:r>
              <a:rPr lang="en-US" baseline="0" dirty="0"/>
              <a:t> </a:t>
            </a:r>
            <a:r>
              <a:rPr lang="en-US" baseline="0" dirty="0" err="1"/>
              <a:t>thể</a:t>
            </a:r>
            <a:r>
              <a:rPr lang="en-US" baseline="0" dirty="0"/>
              <a:t> </a:t>
            </a:r>
            <a:r>
              <a:rPr lang="en-US" baseline="0" dirty="0" err="1"/>
              <a:t>tích</a:t>
            </a:r>
            <a:r>
              <a:rPr lang="en-US" baseline="0" dirty="0"/>
              <a:t> </a:t>
            </a:r>
            <a:r>
              <a:rPr lang="en-US" baseline="0" dirty="0" err="1"/>
              <a:t>ối</a:t>
            </a:r>
            <a:r>
              <a:rPr lang="en-US" baseline="0" dirty="0"/>
              <a:t> (AFI), </a:t>
            </a:r>
            <a:r>
              <a:rPr lang="en-US" baseline="0" dirty="0" err="1"/>
              <a:t>cử</a:t>
            </a:r>
            <a:r>
              <a:rPr lang="en-US" baseline="0" dirty="0"/>
              <a:t> </a:t>
            </a:r>
            <a:r>
              <a:rPr lang="en-US" baseline="0" dirty="0" err="1"/>
              <a:t>động</a:t>
            </a:r>
            <a:r>
              <a:rPr lang="en-US" baseline="0" dirty="0"/>
              <a:t> </a:t>
            </a:r>
            <a:r>
              <a:rPr lang="en-US" baseline="0" dirty="0" err="1"/>
              <a:t>thai</a:t>
            </a:r>
            <a:r>
              <a:rPr lang="en-US" baseline="0" dirty="0"/>
              <a:t> :  </a:t>
            </a:r>
            <a:r>
              <a:rPr lang="en-US" i="1" baseline="0" dirty="0" err="1"/>
              <a:t>thay</a:t>
            </a:r>
            <a:r>
              <a:rPr lang="en-US" i="1" baseline="0" dirty="0"/>
              <a:t> </a:t>
            </a:r>
            <a:r>
              <a:rPr lang="en-US" i="1" baseline="0" dirty="0" err="1"/>
              <a:t>đổi</a:t>
            </a:r>
            <a:r>
              <a:rPr lang="en-US" i="1" baseline="0" dirty="0"/>
              <a:t> </a:t>
            </a:r>
            <a:r>
              <a:rPr lang="en-US" i="1" baseline="0" dirty="0" err="1"/>
              <a:t>sớm</a:t>
            </a:r>
            <a:r>
              <a:rPr lang="en-US" i="1" baseline="0" dirty="0"/>
              <a:t> </a:t>
            </a:r>
            <a:r>
              <a:rPr lang="en-US" i="1" baseline="0" dirty="0" err="1"/>
              <a:t>hơn</a:t>
            </a:r>
            <a:r>
              <a:rPr lang="en-US" i="1" baseline="0" dirty="0"/>
              <a:t/>
            </a:r>
            <a:br>
              <a:rPr lang="en-US" i="1" baseline="0" dirty="0"/>
            </a:br>
            <a:r>
              <a:rPr lang="en-US" i="1" baseline="0" dirty="0"/>
              <a:t>- </a:t>
            </a:r>
            <a:r>
              <a:rPr lang="en-US" i="0" baseline="0" dirty="0"/>
              <a:t>Doppler </a:t>
            </a:r>
            <a:r>
              <a:rPr lang="en-US" i="0" baseline="0" dirty="0" err="1"/>
              <a:t>Velocimetry</a:t>
            </a:r>
            <a:r>
              <a:rPr lang="en-US" i="0" baseline="0" dirty="0"/>
              <a:t> : </a:t>
            </a:r>
            <a:r>
              <a:rPr lang="en-US" i="0" baseline="0" dirty="0" err="1"/>
              <a:t>tăng</a:t>
            </a:r>
            <a:r>
              <a:rPr lang="en-US" i="0" baseline="0" dirty="0"/>
              <a:t> </a:t>
            </a:r>
            <a:r>
              <a:rPr lang="en-US" i="0" baseline="0" dirty="0" err="1"/>
              <a:t>kháng</a:t>
            </a:r>
            <a:r>
              <a:rPr lang="en-US" i="0" baseline="0" dirty="0"/>
              <a:t> </a:t>
            </a:r>
            <a:r>
              <a:rPr lang="en-US" i="0" baseline="0" dirty="0" err="1"/>
              <a:t>trở</a:t>
            </a:r>
            <a:r>
              <a:rPr lang="en-US" i="0" baseline="0" dirty="0"/>
              <a:t> ĐM </a:t>
            </a:r>
            <a:r>
              <a:rPr lang="en-US" i="0" baseline="0" dirty="0" err="1"/>
              <a:t>rốn</a:t>
            </a:r>
            <a:r>
              <a:rPr lang="en-US" i="0" baseline="0" dirty="0"/>
              <a:t>, </a:t>
            </a:r>
            <a:r>
              <a:rPr lang="en-US" i="0" baseline="0" dirty="0" err="1"/>
              <a:t>giảm</a:t>
            </a:r>
            <a:r>
              <a:rPr lang="en-US" i="0" baseline="0" dirty="0"/>
              <a:t> </a:t>
            </a:r>
            <a:r>
              <a:rPr lang="en-US" i="0" baseline="0" dirty="0" err="1"/>
              <a:t>tốc</a:t>
            </a:r>
            <a:r>
              <a:rPr lang="en-US" i="0" baseline="0" dirty="0"/>
              <a:t> </a:t>
            </a:r>
            <a:r>
              <a:rPr lang="en-US" i="0" baseline="0" dirty="0" err="1"/>
              <a:t>độ</a:t>
            </a:r>
            <a:r>
              <a:rPr lang="en-US" i="0" baseline="0" dirty="0"/>
              <a:t> </a:t>
            </a:r>
            <a:r>
              <a:rPr lang="en-US" i="0" baseline="0" dirty="0" err="1"/>
              <a:t>dòng</a:t>
            </a:r>
            <a:r>
              <a:rPr lang="en-US" i="0" baseline="0" dirty="0"/>
              <a:t> </a:t>
            </a:r>
            <a:r>
              <a:rPr lang="en-US" i="0" baseline="0" dirty="0" err="1"/>
              <a:t>chảy</a:t>
            </a:r>
            <a:r>
              <a:rPr lang="en-US" i="0" baseline="0" dirty="0"/>
              <a:t> </a:t>
            </a:r>
            <a:r>
              <a:rPr lang="en-US" i="0" baseline="0" dirty="0" err="1"/>
              <a:t>cuối</a:t>
            </a:r>
            <a:r>
              <a:rPr lang="en-US" i="0" baseline="0" dirty="0"/>
              <a:t> </a:t>
            </a:r>
            <a:r>
              <a:rPr lang="en-US" i="0" baseline="0" dirty="0" err="1"/>
              <a:t>tâm</a:t>
            </a:r>
            <a:r>
              <a:rPr lang="en-US" i="0" baseline="0" dirty="0"/>
              <a:t> </a:t>
            </a:r>
            <a:r>
              <a:rPr lang="en-US" i="0" baseline="0" dirty="0" err="1"/>
              <a:t>trương</a:t>
            </a:r>
            <a:r>
              <a:rPr lang="en-US" i="0" baseline="0" dirty="0"/>
              <a:t>, </a:t>
            </a:r>
            <a:r>
              <a:rPr lang="en-US" i="1" baseline="0" dirty="0" err="1"/>
              <a:t>nặng</a:t>
            </a:r>
            <a:r>
              <a:rPr lang="en-US" i="1" baseline="0" dirty="0"/>
              <a:t> :  </a:t>
            </a:r>
            <a:r>
              <a:rPr lang="en-US" i="0" baseline="0" dirty="0" err="1"/>
              <a:t>giảm</a:t>
            </a:r>
            <a:r>
              <a:rPr lang="en-US" i="0" baseline="0" dirty="0"/>
              <a:t> </a:t>
            </a:r>
            <a:r>
              <a:rPr lang="en-US" i="0" baseline="0" dirty="0" err="1"/>
              <a:t>kháng</a:t>
            </a:r>
            <a:r>
              <a:rPr lang="en-US" i="0" baseline="0" dirty="0"/>
              <a:t> </a:t>
            </a:r>
            <a:r>
              <a:rPr lang="en-US" i="0" baseline="0" dirty="0" err="1"/>
              <a:t>trở</a:t>
            </a:r>
            <a:r>
              <a:rPr lang="en-US" i="0" baseline="0" dirty="0"/>
              <a:t> ĐM </a:t>
            </a:r>
            <a:r>
              <a:rPr lang="en-US" i="0" baseline="0" dirty="0" err="1"/>
              <a:t>não</a:t>
            </a:r>
            <a:r>
              <a:rPr lang="en-US" i="0" baseline="0" dirty="0"/>
              <a:t> </a:t>
            </a:r>
            <a:r>
              <a:rPr lang="en-US" i="0" baseline="0" dirty="0" err="1"/>
              <a:t>giữa</a:t>
            </a:r>
            <a:endParaRPr lang="en-US" i="0" baseline="0" dirty="0"/>
          </a:p>
          <a:p>
            <a:pPr marL="0" indent="0">
              <a:buFontTx/>
              <a:buNone/>
            </a:pPr>
            <a:endParaRPr lang="en-US" i="0" baseline="0" dirty="0"/>
          </a:p>
          <a:p>
            <a:r>
              <a:rPr lang="vi-VN" sz="1200" b="0" i="0" kern="1200" dirty="0">
                <a:solidFill>
                  <a:schemeClr val="tx1"/>
                </a:solidFill>
                <a:effectLst/>
                <a:latin typeface="+mn-lt"/>
                <a:ea typeface="+mn-ea"/>
                <a:cs typeface="+mn-cs"/>
              </a:rPr>
              <a:t>Kháng trở là lượng các định bằng cách tính một trong những tỷ số giữa đỉnh tâm thu( S) và cuối tâm trương (D). Tần số cuối tâm trương thấp hơn sẽ cho tỷ số cao hơn và cho thấy độ cản của sự chảy xuôi dòng lớn hơn.</a:t>
            </a:r>
          </a:p>
          <a:p>
            <a:r>
              <a:rPr lang="vi-VN" sz="1200" b="0" i="0" kern="1200" dirty="0">
                <a:solidFill>
                  <a:schemeClr val="tx1"/>
                </a:solidFill>
                <a:effectLst/>
                <a:latin typeface="+mn-lt"/>
                <a:ea typeface="+mn-ea"/>
                <a:cs typeface="+mn-cs"/>
              </a:rPr>
              <a:t>Tỷ số S/D                    : S/D</a:t>
            </a:r>
          </a:p>
          <a:p>
            <a:r>
              <a:rPr lang="vi-VN" sz="1200" b="0" i="0" kern="1200" dirty="0">
                <a:solidFill>
                  <a:schemeClr val="tx1"/>
                </a:solidFill>
                <a:effectLst/>
                <a:latin typeface="+mn-lt"/>
                <a:ea typeface="+mn-ea"/>
                <a:cs typeface="+mn-cs"/>
              </a:rPr>
              <a:t>RI ( chỉ số trở kháng)  : S-D/S</a:t>
            </a:r>
          </a:p>
          <a:p>
            <a:r>
              <a:rPr lang="vi-VN" sz="1200" b="0" i="0" kern="1200" dirty="0">
                <a:solidFill>
                  <a:schemeClr val="tx1"/>
                </a:solidFill>
                <a:effectLst/>
                <a:latin typeface="+mn-lt"/>
                <a:ea typeface="+mn-ea"/>
                <a:cs typeface="+mn-cs"/>
              </a:rPr>
              <a:t>PI ( Pulsatility Index) : S-D/  mean</a:t>
            </a:r>
          </a:p>
          <a:p>
            <a:pPr marL="0" indent="0">
              <a:buFontTx/>
              <a:buNone/>
            </a:pPr>
            <a:endParaRPr lang="en-US" i="0" baseline="0" dirty="0"/>
          </a:p>
        </p:txBody>
      </p:sp>
      <p:sp>
        <p:nvSpPr>
          <p:cNvPr id="4" name="Slide Number Placeholder 3"/>
          <p:cNvSpPr>
            <a:spLocks noGrp="1"/>
          </p:cNvSpPr>
          <p:nvPr>
            <p:ph type="sldNum" sz="quarter" idx="10"/>
          </p:nvPr>
        </p:nvSpPr>
        <p:spPr/>
        <p:txBody>
          <a:bodyPr/>
          <a:lstStyle/>
          <a:p>
            <a:fld id="{009BF2BD-CF9D-48D0-B4BA-C1AEBEA71CAC}" type="slidenum">
              <a:rPr lang="en-US" smtClean="0"/>
              <a:t>84</a:t>
            </a:fld>
            <a:endParaRPr lang="en-US"/>
          </a:p>
        </p:txBody>
      </p:sp>
    </p:spTree>
    <p:extLst>
      <p:ext uri="{BB962C8B-B14F-4D97-AF65-F5344CB8AC3E}">
        <p14:creationId xmlns:p14="http://schemas.microsoft.com/office/powerpoint/2010/main" val="14113984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dirty="0" err="1"/>
              <a:t>Cách</a:t>
            </a:r>
            <a:r>
              <a:rPr lang="en-US" i="1" dirty="0"/>
              <a:t> </a:t>
            </a:r>
            <a:r>
              <a:rPr lang="en-US" i="1" dirty="0" err="1"/>
              <a:t>nhớ</a:t>
            </a:r>
            <a:r>
              <a:rPr lang="en-US" dirty="0"/>
              <a:t>: </a:t>
            </a:r>
            <a:r>
              <a:rPr lang="en-US" dirty="0" err="1"/>
              <a:t>đèn</a:t>
            </a:r>
            <a:r>
              <a:rPr lang="en-US" dirty="0"/>
              <a:t> </a:t>
            </a:r>
            <a:r>
              <a:rPr lang="en-US" dirty="0" err="1"/>
              <a:t>đường-xanh-đỏ-tím-vàng</a:t>
            </a:r>
            <a:r>
              <a:rPr lang="en-US"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Ngoài</a:t>
            </a:r>
            <a:r>
              <a:rPr lang="en-US" baseline="0" dirty="0"/>
              <a:t> </a:t>
            </a:r>
            <a:r>
              <a:rPr lang="en-US" baseline="0" dirty="0" err="1"/>
              <a:t>ra</a:t>
            </a:r>
            <a:r>
              <a:rPr lang="en-US" baseline="0" dirty="0"/>
              <a:t> </a:t>
            </a:r>
            <a:r>
              <a:rPr lang="en-US" baseline="0" dirty="0" err="1"/>
              <a:t>còn</a:t>
            </a:r>
            <a:r>
              <a:rPr lang="en-US" baseline="0" dirty="0"/>
              <a:t> </a:t>
            </a:r>
            <a:r>
              <a:rPr lang="en-US" baseline="0" dirty="0" err="1"/>
              <a:t>có</a:t>
            </a:r>
            <a:r>
              <a:rPr lang="en-US" baseline="0" dirty="0"/>
              <a:t> </a:t>
            </a:r>
            <a:r>
              <a:rPr lang="en-US" baseline="0" dirty="0" err="1"/>
              <a:t>các</a:t>
            </a:r>
            <a:r>
              <a:rPr lang="en-US" baseline="0" dirty="0"/>
              <a:t> </a:t>
            </a:r>
            <a:r>
              <a:rPr lang="en-US" baseline="0" dirty="0" err="1"/>
              <a:t>nguy</a:t>
            </a:r>
            <a:r>
              <a:rPr lang="en-US" baseline="0" dirty="0"/>
              <a:t> </a:t>
            </a:r>
            <a:r>
              <a:rPr lang="en-US" baseline="0" dirty="0" err="1"/>
              <a:t>cơ</a:t>
            </a:r>
            <a:r>
              <a:rPr lang="en-US" baseline="0" dirty="0"/>
              <a:t> </a:t>
            </a:r>
            <a:r>
              <a:rPr lang="en-US" baseline="0" dirty="0" err="1"/>
              <a:t>cho</a:t>
            </a:r>
            <a:r>
              <a:rPr lang="en-US" baseline="0" dirty="0"/>
              <a:t> </a:t>
            </a:r>
            <a:r>
              <a:rPr lang="en-US" baseline="0" dirty="0" err="1"/>
              <a:t>mẹ</a:t>
            </a:r>
            <a:r>
              <a:rPr lang="en-US" baseline="0" dirty="0"/>
              <a:t> </a:t>
            </a:r>
            <a:r>
              <a:rPr lang="en-US" baseline="0" dirty="0">
                <a:sym typeface="Wingdings" panose="05000000000000000000" pitchFamily="2" charset="2"/>
              </a:rPr>
              <a:t> </a:t>
            </a:r>
            <a:r>
              <a:rPr lang="en-US" baseline="0" dirty="0" err="1">
                <a:sym typeface="Wingdings" panose="05000000000000000000" pitchFamily="2" charset="2"/>
              </a:rPr>
              <a:t>xem</a:t>
            </a:r>
            <a:r>
              <a:rPr lang="en-US" baseline="0" dirty="0">
                <a:sym typeface="Wingdings" panose="05000000000000000000" pitchFamily="2" charset="2"/>
              </a:rPr>
              <a:t> </a:t>
            </a:r>
            <a:r>
              <a:rPr lang="en-US" baseline="0" dirty="0" err="1">
                <a:sym typeface="Wingdings" panose="05000000000000000000" pitchFamily="2" charset="2"/>
              </a:rPr>
              <a:t>thêm</a:t>
            </a:r>
            <a:r>
              <a:rPr lang="en-US" baseline="0" dirty="0">
                <a:sym typeface="Wingdings" panose="05000000000000000000" pitchFamily="2" charset="2"/>
              </a:rPr>
              <a:t> </a:t>
            </a:r>
            <a:r>
              <a:rPr lang="en-US" baseline="0" dirty="0" err="1">
                <a:sym typeface="Wingdings" panose="05000000000000000000" pitchFamily="2" charset="2"/>
              </a:rPr>
              <a:t>trong</a:t>
            </a:r>
            <a:r>
              <a:rPr lang="en-US" baseline="0" dirty="0">
                <a:sym typeface="Wingdings" panose="05000000000000000000" pitchFamily="2" charset="2"/>
              </a:rPr>
              <a:t> </a:t>
            </a:r>
            <a:r>
              <a:rPr lang="en-US" baseline="0" dirty="0" err="1">
                <a:sym typeface="Wingdings" panose="05000000000000000000" pitchFamily="2" charset="2"/>
              </a:rPr>
              <a:t>bài</a:t>
            </a:r>
            <a:r>
              <a:rPr lang="en-US" baseline="0" dirty="0">
                <a:sym typeface="Wingdings" panose="05000000000000000000" pitchFamily="2" charset="2"/>
              </a:rPr>
              <a:t> </a:t>
            </a:r>
            <a:r>
              <a:rPr lang="en-US" baseline="0" dirty="0" err="1">
                <a:sym typeface="Wingdings" panose="05000000000000000000" pitchFamily="2" charset="2"/>
              </a:rPr>
              <a:t>soạn</a:t>
            </a:r>
            <a:r>
              <a:rPr lang="en-US" baseline="0" dirty="0">
                <a:sym typeface="Wingdings" panose="05000000000000000000" pitchFamily="2" charset="2"/>
              </a:rPr>
              <a:t> IUGR</a:t>
            </a:r>
            <a:endParaRPr lang="en-US" dirty="0"/>
          </a:p>
          <a:p>
            <a:endParaRPr lang="en-US" dirty="0"/>
          </a:p>
        </p:txBody>
      </p:sp>
      <p:sp>
        <p:nvSpPr>
          <p:cNvPr id="4" name="Slide Number Placeholder 3"/>
          <p:cNvSpPr>
            <a:spLocks noGrp="1"/>
          </p:cNvSpPr>
          <p:nvPr>
            <p:ph type="sldNum" sz="quarter" idx="10"/>
          </p:nvPr>
        </p:nvSpPr>
        <p:spPr/>
        <p:txBody>
          <a:bodyPr/>
          <a:lstStyle/>
          <a:p>
            <a:fld id="{009BF2BD-CF9D-48D0-B4BA-C1AEBEA71CAC}" type="slidenum">
              <a:rPr lang="en-US" smtClean="0"/>
              <a:t>85</a:t>
            </a:fld>
            <a:endParaRPr lang="en-US"/>
          </a:p>
        </p:txBody>
      </p:sp>
    </p:spTree>
    <p:extLst>
      <p:ext uri="{BB962C8B-B14F-4D97-AF65-F5344CB8AC3E}">
        <p14:creationId xmlns:p14="http://schemas.microsoft.com/office/powerpoint/2010/main" val="17466625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9BF2BD-CF9D-48D0-B4BA-C1AEBEA71CAC}" type="slidenum">
              <a:rPr lang="en-US" smtClean="0"/>
              <a:t>87</a:t>
            </a:fld>
            <a:endParaRPr lang="en-US"/>
          </a:p>
        </p:txBody>
      </p:sp>
    </p:spTree>
    <p:extLst>
      <p:ext uri="{BB962C8B-B14F-4D97-AF65-F5344CB8AC3E}">
        <p14:creationId xmlns:p14="http://schemas.microsoft.com/office/powerpoint/2010/main" val="7398185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Trả</a:t>
            </a:r>
            <a:r>
              <a:rPr lang="en-US" baseline="0" dirty="0"/>
              <a:t> </a:t>
            </a:r>
            <a:r>
              <a:rPr lang="en-US" baseline="0" dirty="0" err="1"/>
              <a:t>lời</a:t>
            </a:r>
            <a:r>
              <a:rPr lang="en-US" baseline="0" dirty="0"/>
              <a:t>:  </a:t>
            </a:r>
            <a:r>
              <a:rPr lang="en-US" baseline="0" dirty="0" err="1"/>
              <a:t>khi</a:t>
            </a:r>
            <a:r>
              <a:rPr lang="en-US" baseline="0" dirty="0"/>
              <a:t> </a:t>
            </a:r>
            <a:r>
              <a:rPr lang="en-US" baseline="0" dirty="0" err="1"/>
              <a:t>nguy</a:t>
            </a:r>
            <a:r>
              <a:rPr lang="en-US" baseline="0" dirty="0"/>
              <a:t> </a:t>
            </a:r>
            <a:r>
              <a:rPr lang="en-US" baseline="0" dirty="0" err="1"/>
              <a:t>cơ</a:t>
            </a:r>
            <a:r>
              <a:rPr lang="en-US" baseline="0" dirty="0"/>
              <a:t> </a:t>
            </a:r>
            <a:r>
              <a:rPr lang="en-US" baseline="0" dirty="0" err="1"/>
              <a:t>thai</a:t>
            </a:r>
            <a:r>
              <a:rPr lang="en-US" baseline="0" dirty="0"/>
              <a:t> </a:t>
            </a:r>
            <a:r>
              <a:rPr lang="en-US" baseline="0" dirty="0" err="1"/>
              <a:t>chết</a:t>
            </a:r>
            <a:r>
              <a:rPr lang="en-US" baseline="0" dirty="0"/>
              <a:t> </a:t>
            </a:r>
            <a:r>
              <a:rPr lang="en-US" baseline="0" dirty="0" err="1"/>
              <a:t>trong</a:t>
            </a:r>
            <a:r>
              <a:rPr lang="en-US" baseline="0" dirty="0"/>
              <a:t> </a:t>
            </a:r>
            <a:r>
              <a:rPr lang="en-US" baseline="0" dirty="0" err="1"/>
              <a:t>tử</a:t>
            </a:r>
            <a:r>
              <a:rPr lang="en-US" baseline="0" dirty="0"/>
              <a:t> </a:t>
            </a:r>
            <a:r>
              <a:rPr lang="en-US" baseline="0" dirty="0" err="1"/>
              <a:t>cung</a:t>
            </a:r>
            <a:r>
              <a:rPr lang="en-US" baseline="0" dirty="0"/>
              <a:t> &gt; </a:t>
            </a:r>
            <a:r>
              <a:rPr lang="en-US" baseline="0" dirty="0" err="1"/>
              <a:t>nguy</a:t>
            </a:r>
            <a:r>
              <a:rPr lang="en-US" baseline="0" dirty="0"/>
              <a:t> </a:t>
            </a:r>
            <a:r>
              <a:rPr lang="en-US" baseline="0" dirty="0" err="1"/>
              <a:t>cơ</a:t>
            </a:r>
            <a:r>
              <a:rPr lang="en-US" baseline="0" dirty="0"/>
              <a:t> </a:t>
            </a:r>
            <a:r>
              <a:rPr lang="en-US" baseline="0" dirty="0" err="1"/>
              <a:t>chết</a:t>
            </a:r>
            <a:r>
              <a:rPr lang="en-US" baseline="0" dirty="0"/>
              <a:t> </a:t>
            </a:r>
            <a:r>
              <a:rPr lang="en-US" baseline="0" dirty="0" err="1"/>
              <a:t>sau</a:t>
            </a:r>
            <a:r>
              <a:rPr lang="en-US" baseline="0" dirty="0"/>
              <a:t> </a:t>
            </a:r>
            <a:r>
              <a:rPr lang="en-US" baseline="0" dirty="0" err="1"/>
              <a:t>sanh</a:t>
            </a:r>
            <a:r>
              <a:rPr lang="en-US" baseline="0" dirty="0"/>
              <a:t> (do </a:t>
            </a:r>
            <a:r>
              <a:rPr lang="en-US" baseline="0" dirty="0" err="1"/>
              <a:t>sanh</a:t>
            </a:r>
            <a:r>
              <a:rPr lang="en-US" baseline="0" dirty="0"/>
              <a:t> non) </a:t>
            </a:r>
          </a:p>
          <a:p>
            <a:pPr marL="171450" indent="-171450">
              <a:buFont typeface="Wingdings" panose="05000000000000000000" pitchFamily="2" charset="2"/>
              <a:buChar char="à"/>
            </a:pPr>
            <a:r>
              <a:rPr lang="en-US" baseline="0" dirty="0" err="1">
                <a:sym typeface="Wingdings" panose="05000000000000000000" pitchFamily="2" charset="2"/>
              </a:rPr>
              <a:t>Nguyên</a:t>
            </a:r>
            <a:r>
              <a:rPr lang="en-US" baseline="0" dirty="0">
                <a:sym typeface="Wingdings" panose="05000000000000000000" pitchFamily="2" charset="2"/>
              </a:rPr>
              <a:t> </a:t>
            </a:r>
            <a:r>
              <a:rPr lang="en-US" baseline="0" dirty="0" err="1">
                <a:sym typeface="Wingdings" panose="05000000000000000000" pitchFamily="2" charset="2"/>
              </a:rPr>
              <a:t>tắc</a:t>
            </a:r>
            <a:r>
              <a:rPr lang="en-US" baseline="0" dirty="0">
                <a:sym typeface="Wingdings" panose="05000000000000000000" pitchFamily="2" charset="2"/>
              </a:rPr>
              <a:t> </a:t>
            </a:r>
            <a:r>
              <a:rPr lang="en-US" baseline="0" dirty="0" err="1">
                <a:sym typeface="Wingdings" panose="05000000000000000000" pitchFamily="2" charset="2"/>
              </a:rPr>
              <a:t>xử</a:t>
            </a:r>
            <a:r>
              <a:rPr lang="en-US" baseline="0" dirty="0">
                <a:sym typeface="Wingdings" panose="05000000000000000000" pitchFamily="2" charset="2"/>
              </a:rPr>
              <a:t> </a:t>
            </a:r>
            <a:r>
              <a:rPr lang="en-US" baseline="0" dirty="0" err="1">
                <a:sym typeface="Wingdings" panose="05000000000000000000" pitchFamily="2" charset="2"/>
              </a:rPr>
              <a:t>trí</a:t>
            </a:r>
            <a:r>
              <a:rPr lang="en-US" baseline="0" dirty="0">
                <a:sym typeface="Wingdings" panose="05000000000000000000" pitchFamily="2" charset="2"/>
              </a:rPr>
              <a:t> :  </a:t>
            </a:r>
            <a:r>
              <a:rPr lang="en-US" baseline="0" dirty="0" err="1">
                <a:sym typeface="Wingdings" panose="05000000000000000000" pitchFamily="2" charset="2"/>
              </a:rPr>
              <a:t>tùy</a:t>
            </a:r>
            <a:r>
              <a:rPr lang="en-US" baseline="0" dirty="0">
                <a:sym typeface="Wingdings" panose="05000000000000000000" pitchFamily="2" charset="2"/>
              </a:rPr>
              <a:t> </a:t>
            </a:r>
            <a:r>
              <a:rPr lang="en-US" baseline="0" dirty="0" err="1">
                <a:sym typeface="Wingdings" panose="05000000000000000000" pitchFamily="2" charset="2"/>
              </a:rPr>
              <a:t>thuộc</a:t>
            </a:r>
            <a:r>
              <a:rPr lang="en-US" baseline="0" dirty="0">
                <a:sym typeface="Wingdings" panose="05000000000000000000" pitchFamily="2" charset="2"/>
              </a:rPr>
              <a:t> </a:t>
            </a:r>
            <a:r>
              <a:rPr lang="en-US" baseline="0" dirty="0" err="1">
                <a:sym typeface="Wingdings" panose="05000000000000000000" pitchFamily="2" charset="2"/>
              </a:rPr>
              <a:t>tuổi</a:t>
            </a:r>
            <a:r>
              <a:rPr lang="en-US" baseline="0" dirty="0">
                <a:sym typeface="Wingdings" panose="05000000000000000000" pitchFamily="2" charset="2"/>
              </a:rPr>
              <a:t> </a:t>
            </a:r>
            <a:r>
              <a:rPr lang="en-US" baseline="0" dirty="0" err="1">
                <a:sym typeface="Wingdings" panose="05000000000000000000" pitchFamily="2" charset="2"/>
              </a:rPr>
              <a:t>thai</a:t>
            </a:r>
            <a:r>
              <a:rPr lang="en-US" baseline="0" dirty="0">
                <a:sym typeface="Wingdings" panose="05000000000000000000" pitchFamily="2" charset="2"/>
              </a:rPr>
              <a:t> </a:t>
            </a:r>
            <a:r>
              <a:rPr lang="en-US" baseline="0" dirty="0" err="1">
                <a:sym typeface="Wingdings" panose="05000000000000000000" pitchFamily="2" charset="2"/>
              </a:rPr>
              <a:t>lúc</a:t>
            </a:r>
            <a:r>
              <a:rPr lang="en-US" baseline="0" dirty="0">
                <a:sym typeface="Wingdings" panose="05000000000000000000" pitchFamily="2" charset="2"/>
              </a:rPr>
              <a:t> </a:t>
            </a:r>
            <a:r>
              <a:rPr lang="en-US" baseline="0" dirty="0" err="1">
                <a:sym typeface="Wingdings" panose="05000000000000000000" pitchFamily="2" charset="2"/>
              </a:rPr>
              <a:t>chẩn</a:t>
            </a:r>
            <a:r>
              <a:rPr lang="en-US" baseline="0" dirty="0">
                <a:sym typeface="Wingdings" panose="05000000000000000000" pitchFamily="2" charset="2"/>
              </a:rPr>
              <a:t> </a:t>
            </a:r>
            <a:r>
              <a:rPr lang="en-US" baseline="0" dirty="0" err="1">
                <a:sym typeface="Wingdings" panose="05000000000000000000" pitchFamily="2" charset="2"/>
              </a:rPr>
              <a:t>đoán</a:t>
            </a:r>
            <a:r>
              <a:rPr lang="en-US" baseline="0" dirty="0">
                <a:sym typeface="Wingdings" panose="05000000000000000000" pitchFamily="2" charset="2"/>
              </a:rPr>
              <a:t> VÀ </a:t>
            </a:r>
            <a:r>
              <a:rPr lang="en-US" baseline="0" dirty="0" err="1">
                <a:sym typeface="Wingdings" panose="05000000000000000000" pitchFamily="2" charset="2"/>
              </a:rPr>
              <a:t>mức</a:t>
            </a:r>
            <a:r>
              <a:rPr lang="en-US" baseline="0" dirty="0">
                <a:sym typeface="Wingdings" panose="05000000000000000000" pitchFamily="2" charset="2"/>
              </a:rPr>
              <a:t> </a:t>
            </a:r>
            <a:r>
              <a:rPr lang="en-US" baseline="0" dirty="0" err="1">
                <a:sym typeface="Wingdings" panose="05000000000000000000" pitchFamily="2" charset="2"/>
              </a:rPr>
              <a:t>độ</a:t>
            </a:r>
            <a:r>
              <a:rPr lang="en-US" baseline="0" dirty="0">
                <a:sym typeface="Wingdings" panose="05000000000000000000" pitchFamily="2" charset="2"/>
              </a:rPr>
              <a:t> IUGR: </a:t>
            </a:r>
            <a:br>
              <a:rPr lang="en-US" baseline="0" dirty="0">
                <a:sym typeface="Wingdings" panose="05000000000000000000" pitchFamily="2" charset="2"/>
              </a:rPr>
            </a:br>
            <a:r>
              <a:rPr lang="en-US" baseline="0" dirty="0">
                <a:sym typeface="Wingdings" panose="05000000000000000000" pitchFamily="2" charset="2"/>
              </a:rPr>
              <a:t> 	+ </a:t>
            </a:r>
            <a:r>
              <a:rPr lang="en-US" baseline="0" dirty="0" err="1">
                <a:sym typeface="Wingdings" panose="05000000000000000000" pitchFamily="2" charset="2"/>
              </a:rPr>
              <a:t>Khi</a:t>
            </a:r>
            <a:r>
              <a:rPr lang="en-US" baseline="0" dirty="0">
                <a:sym typeface="Wingdings" panose="05000000000000000000" pitchFamily="2" charset="2"/>
              </a:rPr>
              <a:t> </a:t>
            </a:r>
            <a:r>
              <a:rPr lang="en-US" baseline="0" dirty="0" err="1">
                <a:sym typeface="Wingdings" panose="05000000000000000000" pitchFamily="2" charset="2"/>
              </a:rPr>
              <a:t>biểu</a:t>
            </a:r>
            <a:r>
              <a:rPr lang="en-US" baseline="0" dirty="0">
                <a:sym typeface="Wingdings" panose="05000000000000000000" pitchFamily="2" charset="2"/>
              </a:rPr>
              <a:t> </a:t>
            </a:r>
            <a:r>
              <a:rPr lang="en-US" baseline="0" dirty="0" err="1">
                <a:sym typeface="Wingdings" panose="05000000000000000000" pitchFamily="2" charset="2"/>
              </a:rPr>
              <a:t>đồ</a:t>
            </a:r>
            <a:r>
              <a:rPr lang="en-US" baseline="0" dirty="0">
                <a:sym typeface="Wingdings" panose="05000000000000000000" pitchFamily="2" charset="2"/>
              </a:rPr>
              <a:t> </a:t>
            </a:r>
            <a:r>
              <a:rPr lang="en-US" baseline="0" dirty="0" err="1">
                <a:sym typeface="Wingdings" panose="05000000000000000000" pitchFamily="2" charset="2"/>
              </a:rPr>
              <a:t>chạm</a:t>
            </a:r>
            <a:r>
              <a:rPr lang="en-US" baseline="0" dirty="0">
                <a:sym typeface="Wingdings" panose="05000000000000000000" pitchFamily="2" charset="2"/>
              </a:rPr>
              <a:t> </a:t>
            </a:r>
            <a:r>
              <a:rPr lang="en-US" baseline="0" dirty="0" err="1">
                <a:sym typeface="Wingdings" panose="05000000000000000000" pitchFamily="2" charset="2"/>
              </a:rPr>
              <a:t>mức</a:t>
            </a:r>
            <a:r>
              <a:rPr lang="en-US" baseline="0" dirty="0">
                <a:sym typeface="Wingdings" panose="05000000000000000000" pitchFamily="2" charset="2"/>
              </a:rPr>
              <a:t> 10</a:t>
            </a:r>
            <a:r>
              <a:rPr lang="en-US" baseline="30000" dirty="0">
                <a:sym typeface="Wingdings" panose="05000000000000000000" pitchFamily="2" charset="2"/>
              </a:rPr>
              <a:t>th</a:t>
            </a:r>
            <a:r>
              <a:rPr lang="en-US" baseline="0" dirty="0">
                <a:sym typeface="Wingdings" panose="05000000000000000000" pitchFamily="2" charset="2"/>
              </a:rPr>
              <a:t> </a:t>
            </a:r>
            <a:r>
              <a:rPr lang="en-US" baseline="0" dirty="0" err="1">
                <a:sym typeface="Wingdings" panose="05000000000000000000" pitchFamily="2" charset="2"/>
              </a:rPr>
              <a:t>là</a:t>
            </a:r>
            <a:r>
              <a:rPr lang="en-US" baseline="0" dirty="0">
                <a:sym typeface="Wingdings" panose="05000000000000000000" pitchFamily="2" charset="2"/>
              </a:rPr>
              <a:t> </a:t>
            </a:r>
            <a:r>
              <a:rPr lang="en-US" baseline="0" dirty="0" err="1">
                <a:sym typeface="Wingdings" panose="05000000000000000000" pitchFamily="2" charset="2"/>
              </a:rPr>
              <a:t>phải</a:t>
            </a:r>
            <a:r>
              <a:rPr lang="en-US" baseline="0" dirty="0">
                <a:sym typeface="Wingdings" panose="05000000000000000000" pitchFamily="2" charset="2"/>
              </a:rPr>
              <a:t> </a:t>
            </a:r>
            <a:r>
              <a:rPr lang="en-US" baseline="0" dirty="0" err="1">
                <a:sym typeface="Wingdings" panose="05000000000000000000" pitchFamily="2" charset="2"/>
              </a:rPr>
              <a:t>tiến</a:t>
            </a:r>
            <a:r>
              <a:rPr lang="en-US" baseline="0" dirty="0">
                <a:sym typeface="Wingdings" panose="05000000000000000000" pitchFamily="2" charset="2"/>
              </a:rPr>
              <a:t> </a:t>
            </a:r>
            <a:r>
              <a:rPr lang="en-US" baseline="0" dirty="0" err="1">
                <a:sym typeface="Wingdings" panose="05000000000000000000" pitchFamily="2" charset="2"/>
              </a:rPr>
              <a:t>hành</a:t>
            </a:r>
            <a:r>
              <a:rPr lang="en-US" baseline="0" dirty="0">
                <a:sym typeface="Wingdings" panose="05000000000000000000" pitchFamily="2" charset="2"/>
              </a:rPr>
              <a:t> </a:t>
            </a:r>
            <a:r>
              <a:rPr lang="en-US" baseline="0" dirty="0" err="1">
                <a:sym typeface="Wingdings" panose="05000000000000000000" pitchFamily="2" charset="2"/>
              </a:rPr>
              <a:t>các</a:t>
            </a:r>
            <a:r>
              <a:rPr lang="en-US" baseline="0" dirty="0">
                <a:sym typeface="Wingdings" panose="05000000000000000000" pitchFamily="2" charset="2"/>
              </a:rPr>
              <a:t> test </a:t>
            </a:r>
            <a:r>
              <a:rPr lang="en-US" baseline="0" dirty="0" err="1">
                <a:sym typeface="Wingdings" panose="05000000000000000000" pitchFamily="2" charset="2"/>
              </a:rPr>
              <a:t>ngay</a:t>
            </a:r>
            <a:r>
              <a:rPr lang="en-US" baseline="0" dirty="0">
                <a:sym typeface="Wingdings" panose="05000000000000000000" pitchFamily="2" charset="2"/>
              </a:rPr>
              <a:t/>
            </a:r>
            <a:br>
              <a:rPr lang="en-US" baseline="0" dirty="0">
                <a:sym typeface="Wingdings" panose="05000000000000000000" pitchFamily="2" charset="2"/>
              </a:rPr>
            </a:br>
            <a:r>
              <a:rPr lang="en-US" baseline="0" dirty="0">
                <a:sym typeface="Wingdings" panose="05000000000000000000" pitchFamily="2" charset="2"/>
              </a:rPr>
              <a:t> 	+ </a:t>
            </a:r>
            <a:r>
              <a:rPr lang="en-US" baseline="0" dirty="0" err="1">
                <a:sym typeface="Wingdings" panose="05000000000000000000" pitchFamily="2" charset="2"/>
              </a:rPr>
              <a:t>Khi</a:t>
            </a:r>
            <a:r>
              <a:rPr lang="en-US" baseline="0" dirty="0">
                <a:sym typeface="Wingdings" panose="05000000000000000000" pitchFamily="2" charset="2"/>
              </a:rPr>
              <a:t> </a:t>
            </a:r>
            <a:r>
              <a:rPr lang="en-US" baseline="0" dirty="0" err="1">
                <a:sym typeface="Wingdings" panose="05000000000000000000" pitchFamily="2" charset="2"/>
              </a:rPr>
              <a:t>biểu</a:t>
            </a:r>
            <a:r>
              <a:rPr lang="en-US" baseline="0" dirty="0">
                <a:sym typeface="Wingdings" panose="05000000000000000000" pitchFamily="2" charset="2"/>
              </a:rPr>
              <a:t> </a:t>
            </a:r>
            <a:r>
              <a:rPr lang="en-US" baseline="0" dirty="0" err="1">
                <a:sym typeface="Wingdings" panose="05000000000000000000" pitchFamily="2" charset="2"/>
              </a:rPr>
              <a:t>đồ</a:t>
            </a:r>
            <a:r>
              <a:rPr lang="en-US" baseline="0" dirty="0">
                <a:sym typeface="Wingdings" panose="05000000000000000000" pitchFamily="2" charset="2"/>
              </a:rPr>
              <a:t> </a:t>
            </a:r>
            <a:r>
              <a:rPr lang="en-US" baseline="0" dirty="0" err="1">
                <a:sym typeface="Wingdings" panose="05000000000000000000" pitchFamily="2" charset="2"/>
              </a:rPr>
              <a:t>chạm</a:t>
            </a:r>
            <a:r>
              <a:rPr lang="en-US" baseline="0" dirty="0">
                <a:sym typeface="Wingdings" panose="05000000000000000000" pitchFamily="2" charset="2"/>
              </a:rPr>
              <a:t> </a:t>
            </a:r>
            <a:r>
              <a:rPr lang="en-US" baseline="0" dirty="0" err="1">
                <a:sym typeface="Wingdings" panose="05000000000000000000" pitchFamily="2" charset="2"/>
              </a:rPr>
              <a:t>mức</a:t>
            </a:r>
            <a:r>
              <a:rPr lang="en-US" baseline="0" dirty="0">
                <a:sym typeface="Wingdings" panose="05000000000000000000" pitchFamily="2" charset="2"/>
              </a:rPr>
              <a:t> 3</a:t>
            </a:r>
            <a:r>
              <a:rPr lang="en-US" baseline="30000" dirty="0">
                <a:sym typeface="Wingdings" panose="05000000000000000000" pitchFamily="2" charset="2"/>
              </a:rPr>
              <a:t>rd</a:t>
            </a:r>
            <a:r>
              <a:rPr lang="en-US" baseline="0" dirty="0">
                <a:sym typeface="Wingdings" panose="05000000000000000000" pitchFamily="2" charset="2"/>
              </a:rPr>
              <a:t> </a:t>
            </a:r>
            <a:r>
              <a:rPr lang="en-US" baseline="0" dirty="0" err="1">
                <a:sym typeface="Wingdings" panose="05000000000000000000" pitchFamily="2" charset="2"/>
              </a:rPr>
              <a:t>phải</a:t>
            </a:r>
            <a:r>
              <a:rPr lang="en-US" baseline="0" dirty="0">
                <a:sym typeface="Wingdings" panose="05000000000000000000" pitchFamily="2" charset="2"/>
              </a:rPr>
              <a:t> </a:t>
            </a:r>
            <a:r>
              <a:rPr lang="en-US" baseline="0" dirty="0" err="1">
                <a:sym typeface="Wingdings" panose="05000000000000000000" pitchFamily="2" charset="2"/>
              </a:rPr>
              <a:t>tích</a:t>
            </a:r>
            <a:r>
              <a:rPr lang="en-US" baseline="0" dirty="0">
                <a:sym typeface="Wingdings" panose="05000000000000000000" pitchFamily="2" charset="2"/>
              </a:rPr>
              <a:t> </a:t>
            </a:r>
            <a:r>
              <a:rPr lang="en-US" baseline="0" dirty="0" err="1">
                <a:sym typeface="Wingdings" panose="05000000000000000000" pitchFamily="2" charset="2"/>
              </a:rPr>
              <a:t>cực</a:t>
            </a:r>
            <a:r>
              <a:rPr lang="en-US" baseline="0" dirty="0">
                <a:sym typeface="Wingdings" panose="05000000000000000000" pitchFamily="2" charset="2"/>
              </a:rPr>
              <a:t> </a:t>
            </a:r>
            <a:r>
              <a:rPr lang="en-US" baseline="0" dirty="0" err="1">
                <a:sym typeface="Wingdings" panose="05000000000000000000" pitchFamily="2" charset="2"/>
              </a:rPr>
              <a:t>xử</a:t>
            </a:r>
            <a:r>
              <a:rPr lang="en-US" baseline="0" dirty="0">
                <a:sym typeface="Wingdings" panose="05000000000000000000" pitchFamily="2" charset="2"/>
              </a:rPr>
              <a:t> </a:t>
            </a:r>
            <a:r>
              <a:rPr lang="en-US" baseline="0" dirty="0" err="1">
                <a:sym typeface="Wingdings" panose="05000000000000000000" pitchFamily="2" charset="2"/>
              </a:rPr>
              <a:t>trí</a:t>
            </a:r>
            <a:r>
              <a:rPr lang="en-US" baseline="0" dirty="0">
                <a:sym typeface="Wingdings" panose="05000000000000000000" pitchFamily="2" charset="2"/>
              </a:rPr>
              <a:t> do </a:t>
            </a:r>
            <a:r>
              <a:rPr lang="en-US" baseline="0" dirty="0" err="1">
                <a:sym typeface="Wingdings" panose="05000000000000000000" pitchFamily="2" charset="2"/>
              </a:rPr>
              <a:t>liên</a:t>
            </a:r>
            <a:r>
              <a:rPr lang="en-US" baseline="0" dirty="0">
                <a:sym typeface="Wingdings" panose="05000000000000000000" pitchFamily="2" charset="2"/>
              </a:rPr>
              <a:t> </a:t>
            </a:r>
            <a:r>
              <a:rPr lang="en-US" baseline="0" dirty="0" err="1">
                <a:sym typeface="Wingdings" panose="05000000000000000000" pitchFamily="2" charset="2"/>
              </a:rPr>
              <a:t>quan</a:t>
            </a:r>
            <a:r>
              <a:rPr lang="en-US" baseline="0" dirty="0">
                <a:sym typeface="Wingdings" panose="05000000000000000000" pitchFamily="2" charset="2"/>
              </a:rPr>
              <a:t> </a:t>
            </a:r>
            <a:r>
              <a:rPr lang="en-US" baseline="0" dirty="0" err="1">
                <a:sym typeface="Wingdings" panose="05000000000000000000" pitchFamily="2" charset="2"/>
              </a:rPr>
              <a:t>mạnh</a:t>
            </a:r>
            <a:r>
              <a:rPr lang="en-US" baseline="0" dirty="0">
                <a:sym typeface="Wingdings" panose="05000000000000000000" pitchFamily="2" charset="2"/>
              </a:rPr>
              <a:t> </a:t>
            </a:r>
            <a:r>
              <a:rPr lang="en-US" baseline="0" dirty="0" err="1">
                <a:sym typeface="Wingdings" panose="05000000000000000000" pitchFamily="2" charset="2"/>
              </a:rPr>
              <a:t>đến</a:t>
            </a:r>
            <a:r>
              <a:rPr lang="en-US" baseline="0" dirty="0">
                <a:sym typeface="Wingdings" panose="05000000000000000000" pitchFamily="2" charset="2"/>
              </a:rPr>
              <a:t> outcome </a:t>
            </a:r>
            <a:r>
              <a:rPr lang="en-US" baseline="0" dirty="0" err="1">
                <a:sym typeface="Wingdings" panose="05000000000000000000" pitchFamily="2" charset="2"/>
              </a:rPr>
              <a:t>xấu</a:t>
            </a:r>
            <a:endParaRPr lang="en-US" baseline="0" dirty="0">
              <a:sym typeface="Wingdings" panose="05000000000000000000" pitchFamily="2" charset="2"/>
            </a:endParaRPr>
          </a:p>
        </p:txBody>
      </p:sp>
      <p:sp>
        <p:nvSpPr>
          <p:cNvPr id="4" name="Slide Number Placeholder 3"/>
          <p:cNvSpPr>
            <a:spLocks noGrp="1"/>
          </p:cNvSpPr>
          <p:nvPr>
            <p:ph type="sldNum" sz="quarter" idx="10"/>
          </p:nvPr>
        </p:nvSpPr>
        <p:spPr/>
        <p:txBody>
          <a:bodyPr/>
          <a:lstStyle/>
          <a:p>
            <a:fld id="{009BF2BD-CF9D-48D0-B4BA-C1AEBEA71CAC}" type="slidenum">
              <a:rPr lang="en-US" smtClean="0"/>
              <a:t>88</a:t>
            </a:fld>
            <a:endParaRPr lang="en-US"/>
          </a:p>
        </p:txBody>
      </p:sp>
    </p:spTree>
    <p:extLst>
      <p:ext uri="{BB962C8B-B14F-4D97-AF65-F5344CB8AC3E}">
        <p14:creationId xmlns:p14="http://schemas.microsoft.com/office/powerpoint/2010/main" val="17821792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Xét</a:t>
            </a:r>
            <a:r>
              <a:rPr lang="en-US" baseline="0" dirty="0"/>
              <a:t> </a:t>
            </a:r>
            <a:r>
              <a:rPr lang="en-US" baseline="0" dirty="0" err="1"/>
              <a:t>tình</a:t>
            </a:r>
            <a:r>
              <a:rPr lang="en-US" baseline="0" dirty="0"/>
              <a:t> </a:t>
            </a:r>
            <a:r>
              <a:rPr lang="en-US" baseline="0" dirty="0" err="1"/>
              <a:t>trạng</a:t>
            </a:r>
            <a:r>
              <a:rPr lang="en-US" baseline="0" dirty="0"/>
              <a:t> SK </a:t>
            </a:r>
            <a:r>
              <a:rPr lang="en-US" baseline="0" dirty="0" err="1"/>
              <a:t>thai</a:t>
            </a:r>
            <a:r>
              <a:rPr lang="en-US" baseline="0" dirty="0"/>
              <a:t> </a:t>
            </a:r>
          </a:p>
          <a:p>
            <a:endParaRPr lang="en-US" baseline="0" dirty="0"/>
          </a:p>
          <a:p>
            <a:r>
              <a:rPr lang="en-US" baseline="0" dirty="0" err="1"/>
              <a:t>Lưu</a:t>
            </a:r>
            <a:r>
              <a:rPr lang="en-US" baseline="0" dirty="0"/>
              <a:t> ý :</a:t>
            </a:r>
            <a:r>
              <a:rPr lang="en-US" baseline="0" dirty="0" err="1"/>
              <a:t>thay</a:t>
            </a:r>
            <a:r>
              <a:rPr lang="en-US" baseline="0" dirty="0"/>
              <a:t> </a:t>
            </a:r>
            <a:r>
              <a:rPr lang="en-US" baseline="0" dirty="0" err="1"/>
              <a:t>đổi</a:t>
            </a:r>
            <a:r>
              <a:rPr lang="en-US" baseline="0" dirty="0"/>
              <a:t> </a:t>
            </a:r>
            <a:r>
              <a:rPr lang="en-US" baseline="0" dirty="0" err="1"/>
              <a:t>của</a:t>
            </a:r>
            <a:r>
              <a:rPr lang="en-US" baseline="0" dirty="0"/>
              <a:t> </a:t>
            </a:r>
            <a:r>
              <a:rPr lang="en-US" baseline="0" dirty="0" err="1"/>
              <a:t>sóng</a:t>
            </a:r>
            <a:r>
              <a:rPr lang="en-US" baseline="0" dirty="0"/>
              <a:t> </a:t>
            </a:r>
            <a:r>
              <a:rPr lang="en-US" baseline="0" dirty="0" err="1"/>
              <a:t>tâm</a:t>
            </a:r>
            <a:r>
              <a:rPr lang="en-US" baseline="0" dirty="0"/>
              <a:t> </a:t>
            </a:r>
            <a:r>
              <a:rPr lang="en-US" baseline="0" dirty="0" err="1"/>
              <a:t>trương</a:t>
            </a:r>
            <a:r>
              <a:rPr lang="en-US" baseline="0" dirty="0"/>
              <a:t> ĐMR </a:t>
            </a:r>
            <a:endParaRPr lang="en-US" dirty="0"/>
          </a:p>
        </p:txBody>
      </p:sp>
      <p:sp>
        <p:nvSpPr>
          <p:cNvPr id="4" name="Slide Number Placeholder 3"/>
          <p:cNvSpPr>
            <a:spLocks noGrp="1"/>
          </p:cNvSpPr>
          <p:nvPr>
            <p:ph type="sldNum" sz="quarter" idx="10"/>
          </p:nvPr>
        </p:nvSpPr>
        <p:spPr/>
        <p:txBody>
          <a:bodyPr/>
          <a:lstStyle/>
          <a:p>
            <a:fld id="{009BF2BD-CF9D-48D0-B4BA-C1AEBEA71CAC}" type="slidenum">
              <a:rPr lang="en-US" smtClean="0"/>
              <a:t>89</a:t>
            </a:fld>
            <a:endParaRPr lang="en-US"/>
          </a:p>
        </p:txBody>
      </p:sp>
    </p:spTree>
    <p:extLst>
      <p:ext uri="{BB962C8B-B14F-4D97-AF65-F5344CB8AC3E}">
        <p14:creationId xmlns:p14="http://schemas.microsoft.com/office/powerpoint/2010/main" val="3068149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https://health.mo.gov/living/families/genetics/newbornscreening/pdf/prenatalnewbornscreeningbrochure.pdf</a:t>
            </a:r>
            <a:endParaRPr lang="en-US" dirty="0"/>
          </a:p>
          <a:p>
            <a:endParaRPr lang="vi-VN" dirty="0"/>
          </a:p>
        </p:txBody>
      </p:sp>
      <p:sp>
        <p:nvSpPr>
          <p:cNvPr id="4" name="Slide Number Placeholder 3"/>
          <p:cNvSpPr>
            <a:spLocks noGrp="1"/>
          </p:cNvSpPr>
          <p:nvPr>
            <p:ph type="sldNum" sz="quarter" idx="10"/>
          </p:nvPr>
        </p:nvSpPr>
        <p:spPr/>
        <p:txBody>
          <a:bodyPr/>
          <a:lstStyle/>
          <a:p>
            <a:fld id="{68432419-399F-4E3E-BBB6-D27797E56F69}" type="slidenum">
              <a:rPr lang="vi-VN" smtClean="0"/>
              <a:t>9</a:t>
            </a:fld>
            <a:endParaRPr lang="vi-VN"/>
          </a:p>
        </p:txBody>
      </p:sp>
    </p:spTree>
    <p:extLst>
      <p:ext uri="{BB962C8B-B14F-4D97-AF65-F5344CB8AC3E}">
        <p14:creationId xmlns:p14="http://schemas.microsoft.com/office/powerpoint/2010/main" val="26942853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Thai ≤ 29 </a:t>
            </a:r>
            <a:r>
              <a:rPr lang="en-US" sz="1200" kern="1200" dirty="0" err="1">
                <a:solidFill>
                  <a:schemeClr val="tx1"/>
                </a:solidFill>
                <a:effectLst/>
                <a:latin typeface="+mn-lt"/>
                <a:ea typeface="+mn-ea"/>
                <a:cs typeface="+mn-cs"/>
              </a:rPr>
              <a:t>tuần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tùy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NST </a:t>
            </a:r>
            <a:r>
              <a:rPr lang="en-US" sz="1200" kern="1200" dirty="0" err="1">
                <a:solidFill>
                  <a:schemeClr val="tx1"/>
                </a:solidFill>
                <a:effectLst/>
                <a:latin typeface="+mn-lt"/>
                <a:ea typeface="+mn-ea"/>
                <a:cs typeface="+mn-cs"/>
              </a:rPr>
              <a:t>sao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sống</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009BF2BD-CF9D-48D0-B4BA-C1AEBEA71CAC}" type="slidenum">
              <a:rPr lang="en-US" smtClean="0"/>
              <a:t>90</a:t>
            </a:fld>
            <a:endParaRPr lang="en-US"/>
          </a:p>
        </p:txBody>
      </p:sp>
    </p:spTree>
    <p:extLst>
      <p:ext uri="{BB962C8B-B14F-4D97-AF65-F5344CB8AC3E}">
        <p14:creationId xmlns:p14="http://schemas.microsoft.com/office/powerpoint/2010/main" val="26978759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Các</a:t>
            </a:r>
            <a:r>
              <a:rPr lang="en-US" baseline="0" dirty="0"/>
              <a:t> </a:t>
            </a:r>
            <a:r>
              <a:rPr lang="en-US" baseline="0" dirty="0" err="1"/>
              <a:t>lưu</a:t>
            </a:r>
            <a:r>
              <a:rPr lang="en-US" baseline="0" dirty="0"/>
              <a:t> ý </a:t>
            </a:r>
            <a:r>
              <a:rPr lang="en-US" baseline="0" dirty="0" err="1"/>
              <a:t>khi</a:t>
            </a:r>
            <a:r>
              <a:rPr lang="en-US" baseline="0" dirty="0"/>
              <a:t> </a:t>
            </a:r>
            <a:r>
              <a:rPr lang="en-US" baseline="0" dirty="0" err="1"/>
              <a:t>ghi</a:t>
            </a:r>
            <a:r>
              <a:rPr lang="en-US" baseline="0" dirty="0"/>
              <a:t> </a:t>
            </a:r>
            <a:r>
              <a:rPr lang="en-US" baseline="0" dirty="0" err="1"/>
              <a:t>chẩn</a:t>
            </a:r>
            <a:r>
              <a:rPr lang="en-US" baseline="0" dirty="0"/>
              <a:t> </a:t>
            </a:r>
            <a:r>
              <a:rPr lang="en-US" baseline="0" dirty="0" err="1"/>
              <a:t>đoán</a:t>
            </a:r>
            <a:r>
              <a:rPr lang="en-US" baseline="0" dirty="0"/>
              <a:t> </a:t>
            </a:r>
            <a:r>
              <a:rPr lang="en-US" baseline="0" dirty="0" err="1"/>
              <a:t>đa</a:t>
            </a:r>
            <a:r>
              <a:rPr lang="en-US" baseline="0" dirty="0"/>
              <a:t> </a:t>
            </a:r>
            <a:r>
              <a:rPr lang="en-US" baseline="0" dirty="0" err="1"/>
              <a:t>thai</a:t>
            </a:r>
            <a:r>
              <a:rPr lang="en-US" baseline="0" dirty="0"/>
              <a:t> : </a:t>
            </a:r>
            <a:br>
              <a:rPr lang="en-US" baseline="0" dirty="0"/>
            </a:br>
            <a:r>
              <a:rPr lang="en-US" baseline="0" dirty="0"/>
              <a:t>- </a:t>
            </a:r>
            <a:r>
              <a:rPr lang="en-US" baseline="0" dirty="0" err="1"/>
              <a:t>Sô</a:t>
            </a:r>
            <a:r>
              <a:rPr lang="en-US" baseline="0" dirty="0"/>
              <a:t> </a:t>
            </a:r>
            <a:r>
              <a:rPr lang="en-US" baseline="0" dirty="0" err="1"/>
              <a:t>thai</a:t>
            </a:r>
            <a:r>
              <a:rPr lang="en-US" baseline="0" dirty="0"/>
              <a:t> – </a:t>
            </a:r>
            <a:r>
              <a:rPr lang="en-US" baseline="0" dirty="0" err="1"/>
              <a:t>số</a:t>
            </a:r>
            <a:r>
              <a:rPr lang="en-US" baseline="0" dirty="0"/>
              <a:t> </a:t>
            </a:r>
            <a:r>
              <a:rPr lang="en-US" baseline="0" dirty="0" err="1"/>
              <a:t>nhau</a:t>
            </a:r>
            <a:r>
              <a:rPr lang="en-US" baseline="0" dirty="0"/>
              <a:t> – </a:t>
            </a:r>
            <a:r>
              <a:rPr lang="en-US" baseline="0" dirty="0" err="1"/>
              <a:t>số</a:t>
            </a:r>
            <a:r>
              <a:rPr lang="en-US" baseline="0" dirty="0"/>
              <a:t> </a:t>
            </a:r>
            <a:r>
              <a:rPr lang="en-US" baseline="0" dirty="0" err="1"/>
              <a:t>ối</a:t>
            </a:r>
            <a:endParaRPr lang="en-US" baseline="0" dirty="0"/>
          </a:p>
          <a:p>
            <a:pPr marL="171450" indent="-171450">
              <a:buFont typeface="Arial" panose="020B0604020202020204" pitchFamily="34" charset="0"/>
              <a:buChar char="•"/>
            </a:pPr>
            <a:r>
              <a:rPr lang="en-US" baseline="0" dirty="0"/>
              <a:t>- </a:t>
            </a:r>
            <a:r>
              <a:rPr lang="en-US" baseline="0" dirty="0" err="1"/>
              <a:t>Ngày</a:t>
            </a:r>
            <a:r>
              <a:rPr lang="en-US" baseline="0" dirty="0"/>
              <a:t> </a:t>
            </a:r>
            <a:r>
              <a:rPr lang="en-US" baseline="0" dirty="0" err="1"/>
              <a:t>dự</a:t>
            </a:r>
            <a:r>
              <a:rPr lang="en-US" baseline="0" dirty="0"/>
              <a:t> </a:t>
            </a:r>
            <a:r>
              <a:rPr lang="en-US" baseline="0" dirty="0" err="1"/>
              <a:t>sinh</a:t>
            </a:r>
            <a:r>
              <a:rPr lang="en-US" baseline="0" dirty="0"/>
              <a:t> : </a:t>
            </a:r>
            <a:r>
              <a:rPr lang="en-US" baseline="0" dirty="0" err="1"/>
              <a:t>tính</a:t>
            </a:r>
            <a:r>
              <a:rPr lang="en-US" baseline="0" dirty="0"/>
              <a:t> </a:t>
            </a:r>
            <a:r>
              <a:rPr lang="en-US" baseline="0" dirty="0" err="1"/>
              <a:t>theo</a:t>
            </a:r>
            <a:r>
              <a:rPr lang="en-US" baseline="0" dirty="0"/>
              <a:t> </a:t>
            </a:r>
            <a:r>
              <a:rPr lang="en-US" baseline="0" dirty="0" err="1"/>
              <a:t>thai</a:t>
            </a:r>
            <a:r>
              <a:rPr lang="en-US" baseline="0" dirty="0"/>
              <a:t> </a:t>
            </a:r>
            <a:r>
              <a:rPr lang="en-US" baseline="0" dirty="0" err="1"/>
              <a:t>lớn</a:t>
            </a:r>
            <a:endParaRPr lang="en-US" dirty="0"/>
          </a:p>
        </p:txBody>
      </p:sp>
      <p:sp>
        <p:nvSpPr>
          <p:cNvPr id="4" name="Slide Number Placeholder 3"/>
          <p:cNvSpPr>
            <a:spLocks noGrp="1"/>
          </p:cNvSpPr>
          <p:nvPr>
            <p:ph type="sldNum" sz="quarter" idx="10"/>
          </p:nvPr>
        </p:nvSpPr>
        <p:spPr/>
        <p:txBody>
          <a:bodyPr/>
          <a:lstStyle/>
          <a:p>
            <a:fld id="{60158161-2E50-4A99-8699-8595AD0608A9}" type="slidenum">
              <a:rPr lang="en-US" smtClean="0"/>
              <a:t>94</a:t>
            </a:fld>
            <a:endParaRPr lang="en-US"/>
          </a:p>
        </p:txBody>
      </p:sp>
    </p:spTree>
    <p:extLst>
      <p:ext uri="{BB962C8B-B14F-4D97-AF65-F5344CB8AC3E}">
        <p14:creationId xmlns:p14="http://schemas.microsoft.com/office/powerpoint/2010/main" val="22643123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Cần</a:t>
            </a:r>
            <a:r>
              <a:rPr lang="en-US" baseline="0" dirty="0"/>
              <a:t> </a:t>
            </a:r>
            <a:r>
              <a:rPr lang="en-US" baseline="0" dirty="0" err="1"/>
              <a:t>phân</a:t>
            </a:r>
            <a:r>
              <a:rPr lang="en-US" baseline="0" dirty="0"/>
              <a:t> </a:t>
            </a:r>
            <a:r>
              <a:rPr lang="en-US" baseline="0" dirty="0" err="1"/>
              <a:t>ra</a:t>
            </a:r>
            <a:r>
              <a:rPr lang="en-US" baseline="0" dirty="0"/>
              <a:t> do </a:t>
            </a:r>
            <a:r>
              <a:rPr lang="en-US" baseline="0" dirty="0" err="1"/>
              <a:t>quản</a:t>
            </a:r>
            <a:r>
              <a:rPr lang="en-US" baseline="0" dirty="0"/>
              <a:t> </a:t>
            </a:r>
            <a:r>
              <a:rPr lang="en-US" baseline="0" dirty="0" err="1"/>
              <a:t>lý</a:t>
            </a:r>
            <a:r>
              <a:rPr lang="en-US" baseline="0" dirty="0"/>
              <a:t> </a:t>
            </a:r>
            <a:r>
              <a:rPr lang="en-US" baseline="0" dirty="0" err="1"/>
              <a:t>và</a:t>
            </a:r>
            <a:r>
              <a:rPr lang="en-US" baseline="0" dirty="0"/>
              <a:t> </a:t>
            </a:r>
            <a:r>
              <a:rPr lang="en-US" baseline="0" dirty="0" err="1"/>
              <a:t>điều</a:t>
            </a:r>
            <a:r>
              <a:rPr lang="en-US" baseline="0" dirty="0"/>
              <a:t> </a:t>
            </a:r>
            <a:r>
              <a:rPr lang="en-US" baseline="0" dirty="0" err="1"/>
              <a:t>trị</a:t>
            </a:r>
            <a:r>
              <a:rPr lang="en-US" baseline="0" dirty="0"/>
              <a:t> </a:t>
            </a:r>
            <a:r>
              <a:rPr lang="en-US" baseline="0" dirty="0" err="1"/>
              <a:t>khác</a:t>
            </a:r>
            <a:r>
              <a:rPr lang="en-US" baseline="0" dirty="0"/>
              <a:t> </a:t>
            </a:r>
            <a:r>
              <a:rPr lang="en-US" baseline="0" err="1"/>
              <a:t>nhau</a:t>
            </a:r>
            <a:r>
              <a:rPr lang="en-US" baseline="0"/>
              <a:t> </a:t>
            </a:r>
            <a:r>
              <a:rPr lang="en-US" baseline="0" smtClean="0"/>
              <a:t>.</a:t>
            </a:r>
          </a:p>
          <a:p>
            <a:r>
              <a:rPr lang="vi-VN" baseline="0" smtClean="0"/>
              <a:t>Song thai 1 trứng 2 nhau 2 ối và song thai khác trứng nguy cơ ngang nhau</a:t>
            </a:r>
          </a:p>
          <a:p>
            <a:endParaRPr lang="en-US" baseline="0" dirty="0"/>
          </a:p>
        </p:txBody>
      </p:sp>
      <p:sp>
        <p:nvSpPr>
          <p:cNvPr id="4" name="Slide Number Placeholder 3"/>
          <p:cNvSpPr>
            <a:spLocks noGrp="1"/>
          </p:cNvSpPr>
          <p:nvPr>
            <p:ph type="sldNum" sz="quarter" idx="10"/>
          </p:nvPr>
        </p:nvSpPr>
        <p:spPr/>
        <p:txBody>
          <a:bodyPr/>
          <a:lstStyle/>
          <a:p>
            <a:fld id="{60158161-2E50-4A99-8699-8595AD0608A9}" type="slidenum">
              <a:rPr lang="en-US" smtClean="0"/>
              <a:t>95</a:t>
            </a:fld>
            <a:endParaRPr lang="en-US"/>
          </a:p>
        </p:txBody>
      </p:sp>
    </p:spTree>
    <p:extLst>
      <p:ext uri="{BB962C8B-B14F-4D97-AF65-F5344CB8AC3E}">
        <p14:creationId xmlns:p14="http://schemas.microsoft.com/office/powerpoint/2010/main" val="26410772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158161-2E50-4A99-8699-8595AD0608A9}" type="slidenum">
              <a:rPr lang="en-US" smtClean="0"/>
              <a:t>96</a:t>
            </a:fld>
            <a:endParaRPr lang="en-US"/>
          </a:p>
        </p:txBody>
      </p:sp>
    </p:spTree>
    <p:extLst>
      <p:ext uri="{BB962C8B-B14F-4D97-AF65-F5344CB8AC3E}">
        <p14:creationId xmlns:p14="http://schemas.microsoft.com/office/powerpoint/2010/main" val="17247584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158161-2E50-4A99-8699-8595AD0608A9}" type="slidenum">
              <a:rPr lang="en-US" smtClean="0"/>
              <a:t>97</a:t>
            </a:fld>
            <a:endParaRPr lang="en-US"/>
          </a:p>
        </p:txBody>
      </p:sp>
    </p:spTree>
    <p:extLst>
      <p:ext uri="{BB962C8B-B14F-4D97-AF65-F5344CB8AC3E}">
        <p14:creationId xmlns:p14="http://schemas.microsoft.com/office/powerpoint/2010/main" val="22192703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anose="05000000000000000000" pitchFamily="2" charset="2"/>
              </a:rPr>
              <a:t> </a:t>
            </a:r>
            <a:r>
              <a:rPr lang="en-US" dirty="0" err="1">
                <a:sym typeface="Wingdings" panose="05000000000000000000" pitchFamily="2" charset="2"/>
              </a:rPr>
              <a:t>Bỏ</a:t>
            </a:r>
            <a:r>
              <a:rPr lang="en-US" dirty="0">
                <a:sym typeface="Wingdings" panose="05000000000000000000" pitchFamily="2" charset="2"/>
              </a:rPr>
              <a:t> 1 </a:t>
            </a:r>
            <a:r>
              <a:rPr lang="en-US" dirty="0" err="1">
                <a:sym typeface="Wingdings" panose="05000000000000000000" pitchFamily="2" charset="2"/>
              </a:rPr>
              <a:t>thai</a:t>
            </a:r>
            <a:r>
              <a:rPr lang="en-US" dirty="0">
                <a:sym typeface="Wingdings" panose="05000000000000000000" pitchFamily="2" charset="2"/>
              </a:rPr>
              <a:t> di </a:t>
            </a:r>
            <a:r>
              <a:rPr lang="en-US" dirty="0" err="1">
                <a:sym typeface="Wingdings" panose="05000000000000000000" pitchFamily="2" charset="2"/>
              </a:rPr>
              <a:t>tật</a:t>
            </a:r>
            <a:r>
              <a:rPr lang="en-US" dirty="0">
                <a:sym typeface="Wingdings" panose="05000000000000000000" pitchFamily="2" charset="2"/>
              </a:rPr>
              <a:t>, </a:t>
            </a:r>
            <a:r>
              <a:rPr lang="en-US" dirty="0" err="1">
                <a:sym typeface="Wingdings" panose="05000000000000000000" pitchFamily="2" charset="2"/>
              </a:rPr>
              <a:t>hoặc</a:t>
            </a:r>
            <a:r>
              <a:rPr lang="en-US" dirty="0">
                <a:sym typeface="Wingdings" panose="05000000000000000000" pitchFamily="2" charset="2"/>
              </a:rPr>
              <a:t> </a:t>
            </a:r>
            <a:r>
              <a:rPr lang="en-US" dirty="0" err="1">
                <a:sym typeface="Wingdings" panose="05000000000000000000" pitchFamily="2" charset="2"/>
              </a:rPr>
              <a:t>nếu</a:t>
            </a:r>
            <a:r>
              <a:rPr lang="en-US" baseline="0" dirty="0">
                <a:sym typeface="Wingdings" panose="05000000000000000000" pitchFamily="2" charset="2"/>
              </a:rPr>
              <a:t> </a:t>
            </a:r>
            <a:r>
              <a:rPr lang="en-US" baseline="0" dirty="0" err="1">
                <a:sym typeface="Wingdings" panose="05000000000000000000" pitchFamily="2" charset="2"/>
              </a:rPr>
              <a:t>cả</a:t>
            </a:r>
            <a:r>
              <a:rPr lang="en-US" baseline="0" dirty="0">
                <a:sym typeface="Wingdings" panose="05000000000000000000" pitchFamily="2" charset="2"/>
              </a:rPr>
              <a:t> 2 </a:t>
            </a:r>
            <a:r>
              <a:rPr lang="en-US" baseline="0" dirty="0" err="1">
                <a:sym typeface="Wingdings" panose="05000000000000000000" pitchFamily="2" charset="2"/>
              </a:rPr>
              <a:t>thai</a:t>
            </a:r>
            <a:r>
              <a:rPr lang="en-US" baseline="0" dirty="0">
                <a:sym typeface="Wingdings" panose="05000000000000000000" pitchFamily="2" charset="2"/>
              </a:rPr>
              <a:t> </a:t>
            </a:r>
            <a:r>
              <a:rPr lang="en-US" baseline="0" dirty="0" err="1">
                <a:sym typeface="Wingdings" panose="05000000000000000000" pitchFamily="2" charset="2"/>
              </a:rPr>
              <a:t>đều</a:t>
            </a:r>
            <a:r>
              <a:rPr lang="en-US" baseline="0" dirty="0">
                <a:sym typeface="Wingdings" panose="05000000000000000000" pitchFamily="2" charset="2"/>
              </a:rPr>
              <a:t> </a:t>
            </a:r>
            <a:r>
              <a:rPr lang="en-US" baseline="0" dirty="0" err="1">
                <a:sym typeface="Wingdings" panose="05000000000000000000" pitchFamily="2" charset="2"/>
              </a:rPr>
              <a:t>bình</a:t>
            </a:r>
            <a:r>
              <a:rPr lang="en-US" baseline="0" dirty="0">
                <a:sym typeface="Wingdings" panose="05000000000000000000" pitchFamily="2" charset="2"/>
              </a:rPr>
              <a:t> </a:t>
            </a:r>
            <a:r>
              <a:rPr lang="en-US" baseline="0" dirty="0" err="1">
                <a:sym typeface="Wingdings" panose="05000000000000000000" pitchFamily="2" charset="2"/>
              </a:rPr>
              <a:t>thường</a:t>
            </a:r>
            <a:r>
              <a:rPr lang="en-US" baseline="0" dirty="0">
                <a:sym typeface="Wingdings" panose="05000000000000000000" pitchFamily="2" charset="2"/>
              </a:rPr>
              <a:t>, </a:t>
            </a:r>
            <a:r>
              <a:rPr lang="en-US" baseline="0" dirty="0" err="1">
                <a:sym typeface="Wingdings" panose="05000000000000000000" pitchFamily="2" charset="2"/>
              </a:rPr>
              <a:t>có</a:t>
            </a:r>
            <a:r>
              <a:rPr lang="en-US" baseline="0" dirty="0">
                <a:sym typeface="Wingdings" panose="05000000000000000000" pitchFamily="2" charset="2"/>
              </a:rPr>
              <a:t> </a:t>
            </a:r>
            <a:r>
              <a:rPr lang="en-US" baseline="0" dirty="0" err="1">
                <a:sym typeface="Wingdings" panose="05000000000000000000" pitchFamily="2" charset="2"/>
              </a:rPr>
              <a:t>thể</a:t>
            </a:r>
            <a:r>
              <a:rPr lang="en-US" baseline="0" dirty="0">
                <a:sym typeface="Wingdings" panose="05000000000000000000" pitchFamily="2" charset="2"/>
              </a:rPr>
              <a:t> </a:t>
            </a:r>
            <a:r>
              <a:rPr lang="en-US" baseline="0" dirty="0" err="1">
                <a:sym typeface="Wingdings" panose="05000000000000000000" pitchFamily="2" charset="2"/>
              </a:rPr>
              <a:t>chọn</a:t>
            </a:r>
            <a:r>
              <a:rPr lang="en-US" baseline="0" dirty="0">
                <a:sym typeface="Wingdings" panose="05000000000000000000" pitchFamily="2" charset="2"/>
              </a:rPr>
              <a:t> </a:t>
            </a:r>
            <a:r>
              <a:rPr lang="en-US" baseline="0" dirty="0" err="1">
                <a:sym typeface="Wingdings" panose="05000000000000000000" pitchFamily="2" charset="2"/>
              </a:rPr>
              <a:t>thai</a:t>
            </a:r>
            <a:r>
              <a:rPr lang="en-US" baseline="0" dirty="0">
                <a:sym typeface="Wingdings" panose="05000000000000000000" pitchFamily="2" charset="2"/>
              </a:rPr>
              <a:t> ở </a:t>
            </a:r>
            <a:r>
              <a:rPr lang="en-US" baseline="0" dirty="0" err="1">
                <a:sym typeface="Wingdings" panose="05000000000000000000" pitchFamily="2" charset="2"/>
              </a:rPr>
              <a:t>vị</a:t>
            </a:r>
            <a:r>
              <a:rPr lang="en-US" baseline="0" dirty="0">
                <a:sym typeface="Wingdings" panose="05000000000000000000" pitchFamily="2" charset="2"/>
              </a:rPr>
              <a:t> </a:t>
            </a:r>
            <a:r>
              <a:rPr lang="en-US" baseline="0" dirty="0" err="1">
                <a:sym typeface="Wingdings" panose="05000000000000000000" pitchFamily="2" charset="2"/>
              </a:rPr>
              <a:t>trí</a:t>
            </a:r>
            <a:r>
              <a:rPr lang="en-US" baseline="0" dirty="0">
                <a:sym typeface="Wingdings" panose="05000000000000000000" pitchFamily="2" charset="2"/>
              </a:rPr>
              <a:t> </a:t>
            </a:r>
            <a:r>
              <a:rPr lang="en-US" baseline="0" dirty="0" err="1">
                <a:sym typeface="Wingdings" panose="05000000000000000000" pitchFamily="2" charset="2"/>
              </a:rPr>
              <a:t>dễ</a:t>
            </a:r>
            <a:r>
              <a:rPr lang="en-US" baseline="0" dirty="0">
                <a:sym typeface="Wingdings" panose="05000000000000000000" pitchFamily="2" charset="2"/>
              </a:rPr>
              <a:t> </a:t>
            </a:r>
            <a:r>
              <a:rPr lang="en-US" baseline="0" dirty="0" err="1">
                <a:sym typeface="Wingdings" panose="05000000000000000000" pitchFamily="2" charset="2"/>
              </a:rPr>
              <a:t>hơn</a:t>
            </a:r>
            <a:r>
              <a:rPr lang="en-US" baseline="0" dirty="0">
                <a:sym typeface="Wingdings" panose="05000000000000000000" pitchFamily="2" charset="2"/>
              </a:rPr>
              <a:t> </a:t>
            </a:r>
            <a:r>
              <a:rPr lang="en-US" baseline="0" dirty="0" err="1">
                <a:sym typeface="Wingdings" panose="05000000000000000000" pitchFamily="2" charset="2"/>
              </a:rPr>
              <a:t>để</a:t>
            </a:r>
            <a:r>
              <a:rPr lang="en-US" baseline="0" dirty="0">
                <a:sym typeface="Wingdings" panose="05000000000000000000" pitchFamily="2" charset="2"/>
              </a:rPr>
              <a:t> </a:t>
            </a:r>
            <a:r>
              <a:rPr lang="en-US" baseline="0" dirty="0" err="1">
                <a:sym typeface="Wingdings" panose="05000000000000000000" pitchFamily="2" charset="2"/>
              </a:rPr>
              <a:t>làm</a:t>
            </a:r>
            <a:r>
              <a:rPr lang="en-US" baseline="0" dirty="0">
                <a:sym typeface="Wingdings" panose="05000000000000000000" pitchFamily="2" charset="2"/>
              </a:rPr>
              <a:t> </a:t>
            </a:r>
            <a:r>
              <a:rPr lang="en-US" baseline="0" dirty="0" err="1">
                <a:sym typeface="Wingdings" panose="05000000000000000000" pitchFamily="2" charset="2"/>
              </a:rPr>
              <a:t>thủ</a:t>
            </a:r>
            <a:r>
              <a:rPr lang="en-US" baseline="0" dirty="0">
                <a:sym typeface="Wingdings" panose="05000000000000000000" pitchFamily="2" charset="2"/>
              </a:rPr>
              <a:t> </a:t>
            </a:r>
            <a:r>
              <a:rPr lang="en-US" baseline="0" dirty="0" err="1">
                <a:sym typeface="Wingdings" panose="05000000000000000000" pitchFamily="2" charset="2"/>
              </a:rPr>
              <a:t>thuật</a:t>
            </a:r>
            <a:r>
              <a:rPr lang="en-US" baseline="0" dirty="0">
                <a:sym typeface="Wingdings" panose="05000000000000000000" pitchFamily="2" charset="2"/>
              </a:rPr>
              <a:t>. </a:t>
            </a:r>
            <a:endParaRPr lang="en-US" dirty="0"/>
          </a:p>
        </p:txBody>
      </p:sp>
      <p:sp>
        <p:nvSpPr>
          <p:cNvPr id="4" name="Slide Number Placeholder 3"/>
          <p:cNvSpPr>
            <a:spLocks noGrp="1"/>
          </p:cNvSpPr>
          <p:nvPr>
            <p:ph type="sldNum" sz="quarter" idx="10"/>
          </p:nvPr>
        </p:nvSpPr>
        <p:spPr/>
        <p:txBody>
          <a:bodyPr/>
          <a:lstStyle/>
          <a:p>
            <a:fld id="{60158161-2E50-4A99-8699-8595AD0608A9}" type="slidenum">
              <a:rPr lang="en-US" smtClean="0"/>
              <a:t>98</a:t>
            </a:fld>
            <a:endParaRPr lang="en-US"/>
          </a:p>
        </p:txBody>
      </p:sp>
    </p:spTree>
    <p:extLst>
      <p:ext uri="{BB962C8B-B14F-4D97-AF65-F5344CB8AC3E}">
        <p14:creationId xmlns:p14="http://schemas.microsoft.com/office/powerpoint/2010/main" val="34675814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Chấm dứt thai kỳ ở tuần 37</a:t>
            </a:r>
          </a:p>
          <a:p>
            <a:r>
              <a:rPr lang="vi-VN" smtClean="0"/>
              <a:t>Nhận xét : không quá khác biệt so với 1 TK bt, tuy nhiên đánh giá SK thai với tần suất dày hơn, nhằm tầm soát các dị tật và đánh giá SK thai </a:t>
            </a:r>
          </a:p>
          <a:p>
            <a:r>
              <a:rPr lang="vi-VN" smtClean="0"/>
              <a:t>Lưu ý : </a:t>
            </a:r>
          </a:p>
          <a:p>
            <a:r>
              <a:rPr lang="vi-VN" smtClean="0"/>
              <a:t> Luôn đánh giá bất tương xứng giữa 2 thai </a:t>
            </a:r>
            <a:br>
              <a:rPr lang="vi-VN" smtClean="0"/>
            </a:br>
            <a:r>
              <a:rPr lang="vi-VN" smtClean="0"/>
              <a:t>- Cung cấp đủ dinh dưỡng cho mẹ	</a:t>
            </a:r>
          </a:p>
          <a:p>
            <a:r>
              <a:rPr lang="vi-VN" smtClean="0"/>
              <a:t>Theo dõi nguy cơ chuyển dạ sanh non, tăng huyết áp thai kỳ</a:t>
            </a:r>
          </a:p>
          <a:p>
            <a:r>
              <a:rPr lang="vi-VN" smtClean="0"/>
              <a:t>Corticoid liệu pháp cho thai có nguy cơ sanh non </a:t>
            </a:r>
          </a:p>
          <a:p>
            <a:endParaRPr lang="vi-VN" smtClean="0"/>
          </a:p>
          <a:p>
            <a:endParaRPr lang="vi-VN" smtClean="0"/>
          </a:p>
          <a:p>
            <a:r>
              <a:rPr lang="vi-VN" smtClean="0"/>
              <a:t>Chú thích : </a:t>
            </a:r>
          </a:p>
          <a:p>
            <a:r>
              <a:rPr lang="vi-VN" smtClean="0"/>
              <a:t>MCA-PSV (PSV-MCA: Peak Systolic Velocity – Middle Cerebral Artery - vận tốc đỉnh tâm thu của động mạch não giữa) thường quy từ 24 tuần. </a:t>
            </a:r>
            <a:br>
              <a:rPr lang="vi-VN" smtClean="0"/>
            </a:br>
            <a:endParaRPr lang="vi-VN" smtClean="0"/>
          </a:p>
          <a:p>
            <a:r>
              <a:rPr lang="vi-VN" smtClean="0"/>
              <a:t>Đo chiều dài CTC lúc 16-17 tuần:</a:t>
            </a:r>
            <a:br>
              <a:rPr lang="vi-VN" smtClean="0"/>
            </a:br>
            <a:r>
              <a:rPr lang="vi-VN" smtClean="0"/>
              <a:t> chiều dài CTC &gt; 25 mm: theo dõi</a:t>
            </a:r>
            <a:br>
              <a:rPr lang="vi-VN" smtClean="0"/>
            </a:br>
            <a:r>
              <a:rPr lang="vi-VN" smtClean="0"/>
              <a:t> chiều dài CTC ≤ 25 mm: khuyến cáo sử dụng các biện pháp không xâm</a:t>
            </a:r>
            <a:br>
              <a:rPr lang="vi-VN" smtClean="0"/>
            </a:br>
            <a:r>
              <a:rPr lang="vi-VN" smtClean="0"/>
              <a:t>lấn: Progesteron hoặc đặt Pessary </a:t>
            </a:r>
            <a:br>
              <a:rPr lang="vi-VN" smtClean="0"/>
            </a:br>
            <a:endParaRPr lang="vi-VN" smtClean="0"/>
          </a:p>
          <a:p>
            <a:endParaRPr lang="en-US" dirty="0"/>
          </a:p>
        </p:txBody>
      </p:sp>
      <p:sp>
        <p:nvSpPr>
          <p:cNvPr id="4" name="Slide Number Placeholder 3"/>
          <p:cNvSpPr>
            <a:spLocks noGrp="1"/>
          </p:cNvSpPr>
          <p:nvPr>
            <p:ph type="sldNum" sz="quarter" idx="10"/>
          </p:nvPr>
        </p:nvSpPr>
        <p:spPr/>
        <p:txBody>
          <a:bodyPr/>
          <a:lstStyle/>
          <a:p>
            <a:fld id="{60158161-2E50-4A99-8699-8595AD0608A9}" type="slidenum">
              <a:rPr lang="en-US" smtClean="0"/>
              <a:t>99</a:t>
            </a:fld>
            <a:endParaRPr lang="en-US"/>
          </a:p>
        </p:txBody>
      </p:sp>
    </p:spTree>
    <p:extLst>
      <p:ext uri="{BB962C8B-B14F-4D97-AF65-F5344CB8AC3E}">
        <p14:creationId xmlns:p14="http://schemas.microsoft.com/office/powerpoint/2010/main" val="9431294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Khi có các biến chứng, có thể phải CDTK ở thời điểm sớm hơn, có thể chấp nhận hi sinh 1 thai để cứu thai còn lại</a:t>
            </a:r>
          </a:p>
          <a:p>
            <a:endParaRPr lang="vi-VN" smtClean="0"/>
          </a:p>
          <a:p>
            <a:r>
              <a:rPr lang="vi-VN" smtClean="0"/>
              <a:t>Ở đây, chọn nói về 3 biến chứng hay gặp là HC truyền máu song thai và sIUGR và song thai với 1 thai lưu</a:t>
            </a:r>
          </a:p>
          <a:p>
            <a:endParaRPr lang="vi-VN" smtClean="0"/>
          </a:p>
          <a:p>
            <a:endParaRPr lang="vi-VN"/>
          </a:p>
        </p:txBody>
      </p:sp>
      <p:sp>
        <p:nvSpPr>
          <p:cNvPr id="4" name="Slide Number Placeholder 3"/>
          <p:cNvSpPr>
            <a:spLocks noGrp="1"/>
          </p:cNvSpPr>
          <p:nvPr>
            <p:ph type="sldNum" sz="quarter" idx="10"/>
          </p:nvPr>
        </p:nvSpPr>
        <p:spPr/>
        <p:txBody>
          <a:bodyPr/>
          <a:lstStyle/>
          <a:p>
            <a:fld id="{260D0EC7-ADC2-4E3A-A9DA-261F38C7E645}" type="slidenum">
              <a:rPr lang="en-US" smtClean="0"/>
              <a:t>100</a:t>
            </a:fld>
            <a:endParaRPr lang="en-US"/>
          </a:p>
        </p:txBody>
      </p:sp>
    </p:spTree>
    <p:extLst>
      <p:ext uri="{BB962C8B-B14F-4D97-AF65-F5344CB8AC3E}">
        <p14:creationId xmlns:p14="http://schemas.microsoft.com/office/powerpoint/2010/main" val="33069526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(TTTS: Twin twin transfusion syndrome) hay TOPs: Twin Oligo -Polyhydramnios</a:t>
            </a:r>
            <a:br>
              <a:rPr lang="vi-VN" smtClean="0"/>
            </a:br>
            <a:r>
              <a:rPr lang="vi-VN" smtClean="0"/>
              <a:t>sequence)</a:t>
            </a:r>
            <a:br>
              <a:rPr lang="vi-VN" smtClean="0"/>
            </a:br>
            <a:r>
              <a:rPr lang="vi-VN" smtClean="0"/>
              <a:t>- Chẩn đoán</a:t>
            </a:r>
            <a:br>
              <a:rPr lang="vi-VN" smtClean="0"/>
            </a:br>
            <a:r>
              <a:rPr lang="vi-VN" smtClean="0"/>
              <a:t>+ Song thai một nhau, VÀ</a:t>
            </a:r>
            <a:br>
              <a:rPr lang="vi-VN" smtClean="0"/>
            </a:br>
            <a:r>
              <a:rPr lang="vi-VN" smtClean="0"/>
              <a:t>+Thiểu ối: xoang ối lớn nhất ≤ 2 cm ở thai cho    VÀ   đa ối ở thai nhận ≥ 8 cm nếu thai ≤ 20 tuần, </a:t>
            </a:r>
            <a:br>
              <a:rPr lang="vi-VN" smtClean="0"/>
            </a:br>
            <a:r>
              <a:rPr lang="vi-VN" smtClean="0"/>
              <a:t>                                                                                                                   ≥ 10 cm nếu thai &gt; 20 tuần và ko kèm dị tật thai gây thiểu ối hoặc đa ối. </a:t>
            </a:r>
          </a:p>
          <a:p>
            <a:r>
              <a:rPr lang="vi-VN" smtClean="0"/>
              <a:t>  (bảng trên slide giúp gợi ý cho thấy thai cho, thai nhận) </a:t>
            </a:r>
          </a:p>
          <a:p>
            <a:r>
              <a:rPr lang="vi-VN" smtClean="0"/>
              <a:t/>
            </a:r>
            <a:br>
              <a:rPr lang="vi-VN" smtClean="0"/>
            </a:br>
            <a:r>
              <a:rPr lang="vi-VN" smtClean="0"/>
              <a:t>- bảng phân loại Quintero đánh giá mức độ nghiêm trọng của hội chứng truyền máu trong song thai. </a:t>
            </a:r>
          </a:p>
          <a:p>
            <a:endParaRPr lang="vi-VN" smtClean="0"/>
          </a:p>
          <a:p>
            <a:endParaRPr lang="vi-VN"/>
          </a:p>
        </p:txBody>
      </p:sp>
      <p:sp>
        <p:nvSpPr>
          <p:cNvPr id="4" name="Slide Number Placeholder 3"/>
          <p:cNvSpPr>
            <a:spLocks noGrp="1"/>
          </p:cNvSpPr>
          <p:nvPr>
            <p:ph type="sldNum" sz="quarter" idx="10"/>
          </p:nvPr>
        </p:nvSpPr>
        <p:spPr/>
        <p:txBody>
          <a:bodyPr/>
          <a:lstStyle/>
          <a:p>
            <a:fld id="{260D0EC7-ADC2-4E3A-A9DA-261F38C7E645}" type="slidenum">
              <a:rPr lang="en-US" smtClean="0"/>
              <a:t>101</a:t>
            </a:fld>
            <a:endParaRPr lang="en-US"/>
          </a:p>
        </p:txBody>
      </p:sp>
    </p:spTree>
    <p:extLst>
      <p:ext uri="{BB962C8B-B14F-4D97-AF65-F5344CB8AC3E}">
        <p14:creationId xmlns:p14="http://schemas.microsoft.com/office/powerpoint/2010/main" val="259214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Bất cứ thủ thuật can thiệp nào trước nội soi thai đều có thể làm giảm khả thi tỉ lệ thành công của laser do chảy máu, tách rời khoang ối – đệm, vô tình phá màng ối giữa hai thai, hoặc làm ối vỡ non. </a:t>
            </a:r>
          </a:p>
          <a:p>
            <a:r>
              <a:rPr lang="vi-VN" smtClean="0"/>
              <a:t>Sau laser vẫn có tỉ lệ 30 - 50% tử vong chu sinh, 5 - 20% tổn thương thần kinh về lâu dài.</a:t>
            </a:r>
          </a:p>
          <a:p>
            <a:endParaRPr lang="vi-VN"/>
          </a:p>
        </p:txBody>
      </p:sp>
      <p:sp>
        <p:nvSpPr>
          <p:cNvPr id="4" name="Slide Number Placeholder 3"/>
          <p:cNvSpPr>
            <a:spLocks noGrp="1"/>
          </p:cNvSpPr>
          <p:nvPr>
            <p:ph type="sldNum" sz="quarter" idx="10"/>
          </p:nvPr>
        </p:nvSpPr>
        <p:spPr/>
        <p:txBody>
          <a:bodyPr/>
          <a:lstStyle/>
          <a:p>
            <a:fld id="{260D0EC7-ADC2-4E3A-A9DA-261F38C7E645}" type="slidenum">
              <a:rPr lang="en-US" smtClean="0"/>
              <a:t>102</a:t>
            </a:fld>
            <a:endParaRPr lang="en-US"/>
          </a:p>
        </p:txBody>
      </p:sp>
    </p:spTree>
    <p:extLst>
      <p:ext uri="{BB962C8B-B14F-4D97-AF65-F5344CB8AC3E}">
        <p14:creationId xmlns:p14="http://schemas.microsoft.com/office/powerpoint/2010/main" val="17401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https://www.acog.org/Patients/FAQs/Prenatal-Genetic-Testing-Chart-Infographic</a:t>
            </a:r>
          </a:p>
          <a:p>
            <a:endParaRPr lang="vi-VN" dirty="0"/>
          </a:p>
        </p:txBody>
      </p:sp>
      <p:sp>
        <p:nvSpPr>
          <p:cNvPr id="4" name="Slide Number Placeholder 3"/>
          <p:cNvSpPr>
            <a:spLocks noGrp="1"/>
          </p:cNvSpPr>
          <p:nvPr>
            <p:ph type="sldNum" sz="quarter" idx="10"/>
          </p:nvPr>
        </p:nvSpPr>
        <p:spPr/>
        <p:txBody>
          <a:bodyPr/>
          <a:lstStyle/>
          <a:p>
            <a:fld id="{68432419-399F-4E3E-BBB6-D27797E56F69}" type="slidenum">
              <a:rPr lang="vi-VN" smtClean="0"/>
              <a:t>11</a:t>
            </a:fld>
            <a:endParaRPr lang="vi-VN"/>
          </a:p>
        </p:txBody>
      </p:sp>
    </p:spTree>
    <p:extLst>
      <p:ext uri="{BB962C8B-B14F-4D97-AF65-F5344CB8AC3E}">
        <p14:creationId xmlns:p14="http://schemas.microsoft.com/office/powerpoint/2010/main" val="24720264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Phác đồ sản từ dũ</a:t>
            </a:r>
          </a:p>
          <a:p>
            <a:endParaRPr lang="vi-VN"/>
          </a:p>
        </p:txBody>
      </p:sp>
      <p:sp>
        <p:nvSpPr>
          <p:cNvPr id="4" name="Slide Number Placeholder 3"/>
          <p:cNvSpPr>
            <a:spLocks noGrp="1"/>
          </p:cNvSpPr>
          <p:nvPr>
            <p:ph type="sldNum" sz="quarter" idx="10"/>
          </p:nvPr>
        </p:nvSpPr>
        <p:spPr/>
        <p:txBody>
          <a:bodyPr/>
          <a:lstStyle/>
          <a:p>
            <a:fld id="{260D0EC7-ADC2-4E3A-A9DA-261F38C7E645}" type="slidenum">
              <a:rPr lang="en-US" smtClean="0"/>
              <a:t>103</a:t>
            </a:fld>
            <a:endParaRPr lang="en-US"/>
          </a:p>
        </p:txBody>
      </p:sp>
    </p:spTree>
    <p:extLst>
      <p:ext uri="{BB962C8B-B14F-4D97-AF65-F5344CB8AC3E}">
        <p14:creationId xmlns:p14="http://schemas.microsoft.com/office/powerpoint/2010/main" val="4110262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Tỉ lệ thai còn lại bị chết lưu hoặc sống nhưng có tổn thương thần kinh: 15 – 26%</a:t>
            </a:r>
            <a:endParaRPr lang="en-US" dirty="0"/>
          </a:p>
        </p:txBody>
      </p:sp>
      <p:sp>
        <p:nvSpPr>
          <p:cNvPr id="4" name="Slide Number Placeholder 3"/>
          <p:cNvSpPr>
            <a:spLocks noGrp="1"/>
          </p:cNvSpPr>
          <p:nvPr>
            <p:ph type="sldNum" sz="quarter" idx="10"/>
          </p:nvPr>
        </p:nvSpPr>
        <p:spPr/>
        <p:txBody>
          <a:bodyPr/>
          <a:lstStyle/>
          <a:p>
            <a:fld id="{60158161-2E50-4A99-8699-8595AD0608A9}" type="slidenum">
              <a:rPr lang="en-US" smtClean="0"/>
              <a:t>105</a:t>
            </a:fld>
            <a:endParaRPr lang="en-US"/>
          </a:p>
        </p:txBody>
      </p:sp>
    </p:spTree>
    <p:extLst>
      <p:ext uri="{BB962C8B-B14F-4D97-AF65-F5344CB8AC3E}">
        <p14:creationId xmlns:p14="http://schemas.microsoft.com/office/powerpoint/2010/main" val="26183117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158161-2E50-4A99-8699-8595AD0608A9}" type="slidenum">
              <a:rPr lang="en-US" smtClean="0"/>
              <a:t>106</a:t>
            </a:fld>
            <a:endParaRPr lang="en-US"/>
          </a:p>
        </p:txBody>
      </p:sp>
    </p:spTree>
    <p:extLst>
      <p:ext uri="{BB962C8B-B14F-4D97-AF65-F5344CB8AC3E}">
        <p14:creationId xmlns:p14="http://schemas.microsoft.com/office/powerpoint/2010/main" val="5579757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Khi không có chỉ điịnh mổ lấy thai trên song thai, có thể cho KPCD thai &gt;= 37 tuần </a:t>
            </a:r>
            <a:br>
              <a:rPr lang="vi-VN" smtClean="0"/>
            </a:br>
            <a:r>
              <a:rPr lang="vi-VN" smtClean="0"/>
              <a:t>- Tuy nhiên, cần tư vấn rõ cho gia định biết nguy cơ cho thai thứ 2 là 15-25%, cũng như nguy cơ phải MLT để lấy thai thứ 2 …</a:t>
            </a:r>
          </a:p>
          <a:p>
            <a:r>
              <a:rPr lang="vi-VN" smtClean="0"/>
              <a:t>- Đa thai không phải luôn là chỉ định của mổ lấy thai. </a:t>
            </a:r>
          </a:p>
          <a:p>
            <a:endParaRPr lang="en-US" dirty="0"/>
          </a:p>
        </p:txBody>
      </p:sp>
      <p:sp>
        <p:nvSpPr>
          <p:cNvPr id="4" name="Slide Number Placeholder 3"/>
          <p:cNvSpPr>
            <a:spLocks noGrp="1"/>
          </p:cNvSpPr>
          <p:nvPr>
            <p:ph type="sldNum" sz="quarter" idx="10"/>
          </p:nvPr>
        </p:nvSpPr>
        <p:spPr/>
        <p:txBody>
          <a:bodyPr/>
          <a:lstStyle/>
          <a:p>
            <a:fld id="{60158161-2E50-4A99-8699-8595AD0608A9}" type="slidenum">
              <a:rPr lang="en-US" smtClean="0"/>
              <a:t>107</a:t>
            </a:fld>
            <a:endParaRPr lang="en-US"/>
          </a:p>
        </p:txBody>
      </p:sp>
    </p:spTree>
    <p:extLst>
      <p:ext uri="{BB962C8B-B14F-4D97-AF65-F5344CB8AC3E}">
        <p14:creationId xmlns:p14="http://schemas.microsoft.com/office/powerpoint/2010/main" val="33939503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   Nhau tiền đạo (Placenta Previa) là một vấn đề lớn mà các nhà sản khoa phải đối mặt</a:t>
            </a:r>
          </a:p>
          <a:p>
            <a:r>
              <a:rPr lang="vi-VN" smtClean="0"/>
              <a:t>tăng nguy cơ truyền máu, sinh non, tỉ lệ cắt tử cung vì băng huyết tăng cao (đến 5.3%), dẫn đến tử suất của mẹ cao.</a:t>
            </a:r>
          </a:p>
          <a:p>
            <a:r>
              <a:rPr lang="vi-VN" smtClean="0"/>
              <a:t>- Tỉ lệ tử vong chu sinh của bé cũng tăng cao nhiều lần so với thai kỳ bình thường. </a:t>
            </a:r>
          </a:p>
          <a:p>
            <a:endParaRPr lang="vi-VN"/>
          </a:p>
        </p:txBody>
      </p:sp>
      <p:sp>
        <p:nvSpPr>
          <p:cNvPr id="4" name="Slide Number Placeholder 3"/>
          <p:cNvSpPr>
            <a:spLocks noGrp="1"/>
          </p:cNvSpPr>
          <p:nvPr>
            <p:ph type="sldNum" sz="quarter" idx="10"/>
          </p:nvPr>
        </p:nvSpPr>
        <p:spPr/>
        <p:txBody>
          <a:bodyPr/>
          <a:lstStyle/>
          <a:p>
            <a:fld id="{260D0EC7-ADC2-4E3A-A9DA-261F38C7E645}" type="slidenum">
              <a:rPr lang="en-US" smtClean="0"/>
              <a:t>110</a:t>
            </a:fld>
            <a:endParaRPr lang="en-US"/>
          </a:p>
        </p:txBody>
      </p:sp>
    </p:spTree>
    <p:extLst>
      <p:ext uri="{BB962C8B-B14F-4D97-AF65-F5344CB8AC3E}">
        <p14:creationId xmlns:p14="http://schemas.microsoft.com/office/powerpoint/2010/main" val="17271060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1. Nhau tiền đạo toàn phần (complete) khi bánh nhau bám lan tới và che hết cổ trong cổ tử cung </a:t>
            </a:r>
          </a:p>
          <a:p>
            <a:r>
              <a:rPr lang="vi-VN" smtClean="0"/>
              <a:t>2. Nhau tiền đạo một phần (bán phần) (partial) khi bánh nhau chỉ bám qua một phần lổ trong cổ tử cung </a:t>
            </a:r>
          </a:p>
          <a:p>
            <a:r>
              <a:rPr lang="vi-VN" smtClean="0"/>
              <a:t>3. Nhau bám mép (marginal) khi mép dưới của bánh nhau bám sát tới bờ lổ cổ tử cung </a:t>
            </a:r>
          </a:p>
          <a:p>
            <a:r>
              <a:rPr lang="vi-VN" smtClean="0"/>
              <a:t>4. Nhau bám thấp (low lying) là khi bánh nhau bám ở đoạn dưới của tử cung nhưng mép dưới của nó chưa lan tới lổ trong cổ tử cung. Khoảng cách &gt;2cm</a:t>
            </a:r>
          </a:p>
          <a:p>
            <a:endParaRPr lang="vi-VN"/>
          </a:p>
        </p:txBody>
      </p:sp>
      <p:sp>
        <p:nvSpPr>
          <p:cNvPr id="4" name="Slide Number Placeholder 3"/>
          <p:cNvSpPr>
            <a:spLocks noGrp="1"/>
          </p:cNvSpPr>
          <p:nvPr>
            <p:ph type="sldNum" sz="quarter" idx="10"/>
          </p:nvPr>
        </p:nvSpPr>
        <p:spPr/>
        <p:txBody>
          <a:bodyPr/>
          <a:lstStyle/>
          <a:p>
            <a:fld id="{260D0EC7-ADC2-4E3A-A9DA-261F38C7E645}" type="slidenum">
              <a:rPr lang="en-US" smtClean="0"/>
              <a:t>111</a:t>
            </a:fld>
            <a:endParaRPr lang="en-US"/>
          </a:p>
        </p:txBody>
      </p:sp>
    </p:spTree>
    <p:extLst>
      <p:ext uri="{BB962C8B-B14F-4D97-AF65-F5344CB8AC3E}">
        <p14:creationId xmlns:p14="http://schemas.microsoft.com/office/powerpoint/2010/main" val="34114343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Nguyên nhân dẫn đến vị trí bám bất thường của nhau vẫn còn chưa được hiểu biết một cách thấu đáo. </a:t>
            </a:r>
          </a:p>
          <a:p>
            <a:r>
              <a:rPr lang="vi-VN" smtClean="0"/>
              <a:t>Nhiều khả năng có liên quan đến sự phân bố bất thường của hệ thống mạch máu ở màng rụng. </a:t>
            </a:r>
          </a:p>
          <a:p>
            <a:endParaRPr lang="vi-VN"/>
          </a:p>
        </p:txBody>
      </p:sp>
      <p:sp>
        <p:nvSpPr>
          <p:cNvPr id="4" name="Slide Number Placeholder 3"/>
          <p:cNvSpPr>
            <a:spLocks noGrp="1"/>
          </p:cNvSpPr>
          <p:nvPr>
            <p:ph type="sldNum" sz="quarter" idx="10"/>
          </p:nvPr>
        </p:nvSpPr>
        <p:spPr/>
        <p:txBody>
          <a:bodyPr/>
          <a:lstStyle/>
          <a:p>
            <a:fld id="{260D0EC7-ADC2-4E3A-A9DA-261F38C7E645}" type="slidenum">
              <a:rPr lang="en-US" smtClean="0"/>
              <a:t>113</a:t>
            </a:fld>
            <a:endParaRPr lang="en-US"/>
          </a:p>
        </p:txBody>
      </p:sp>
    </p:spTree>
    <p:extLst>
      <p:ext uri="{BB962C8B-B14F-4D97-AF65-F5344CB8AC3E}">
        <p14:creationId xmlns:p14="http://schemas.microsoft.com/office/powerpoint/2010/main" val="19790516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 Transvaginal color Doppler ultrasound</a:t>
            </a:r>
          </a:p>
          <a:p>
            <a:r>
              <a:rPr lang="vi-VN" smtClean="0"/>
              <a:t>-TAUS</a:t>
            </a:r>
          </a:p>
          <a:p>
            <a:r>
              <a:rPr lang="vi-VN" smtClean="0"/>
              <a:t>-MRI, soi bang quang (tiểu máu) </a:t>
            </a:r>
          </a:p>
          <a:p>
            <a:endParaRPr lang="vi-VN"/>
          </a:p>
        </p:txBody>
      </p:sp>
      <p:sp>
        <p:nvSpPr>
          <p:cNvPr id="4" name="Slide Number Placeholder 3"/>
          <p:cNvSpPr>
            <a:spLocks noGrp="1"/>
          </p:cNvSpPr>
          <p:nvPr>
            <p:ph type="sldNum" sz="quarter" idx="10"/>
          </p:nvPr>
        </p:nvSpPr>
        <p:spPr/>
        <p:txBody>
          <a:bodyPr/>
          <a:lstStyle/>
          <a:p>
            <a:fld id="{260D0EC7-ADC2-4E3A-A9DA-261F38C7E645}" type="slidenum">
              <a:rPr lang="en-US" smtClean="0"/>
              <a:t>116</a:t>
            </a:fld>
            <a:endParaRPr lang="en-US"/>
          </a:p>
        </p:txBody>
      </p:sp>
    </p:spTree>
    <p:extLst>
      <p:ext uri="{BB962C8B-B14F-4D97-AF65-F5344CB8AC3E}">
        <p14:creationId xmlns:p14="http://schemas.microsoft.com/office/powerpoint/2010/main" val="32566236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the earlier the diagnosis, the more likely the previa would resolve by term</a:t>
            </a:r>
            <a:endParaRPr lang="vi-VN"/>
          </a:p>
        </p:txBody>
      </p:sp>
      <p:sp>
        <p:nvSpPr>
          <p:cNvPr id="4" name="Slide Number Placeholder 3"/>
          <p:cNvSpPr>
            <a:spLocks noGrp="1"/>
          </p:cNvSpPr>
          <p:nvPr>
            <p:ph type="sldNum" sz="quarter" idx="10"/>
          </p:nvPr>
        </p:nvSpPr>
        <p:spPr/>
        <p:txBody>
          <a:bodyPr/>
          <a:lstStyle/>
          <a:p>
            <a:fld id="{260D0EC7-ADC2-4E3A-A9DA-261F38C7E645}" type="slidenum">
              <a:rPr lang="en-US" smtClean="0"/>
              <a:t>117</a:t>
            </a:fld>
            <a:endParaRPr lang="en-US"/>
          </a:p>
        </p:txBody>
      </p:sp>
    </p:spTree>
    <p:extLst>
      <p:ext uri="{BB962C8B-B14F-4D97-AF65-F5344CB8AC3E}">
        <p14:creationId xmlns:p14="http://schemas.microsoft.com/office/powerpoint/2010/main" val="193253213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Hình ảnh siêu âm nhau tiền đạo bám ở mặt trước</a:t>
            </a:r>
            <a:br>
              <a:rPr lang="vi-VN" smtClean="0"/>
            </a:br>
            <a:r>
              <a:rPr lang="vi-VN" smtClean="0"/>
              <a:t>Mũi tên xanh là kênh cổ tử cung. Mũi tên đỏ chỉ vị trí lổ trong cổ tử</a:t>
            </a:r>
            <a:br>
              <a:rPr lang="vi-VN" smtClean="0"/>
            </a:br>
            <a:r>
              <a:rPr lang="vi-VN" smtClean="0"/>
              <a:t>cung. Mép dưới bánh nhau vượt quá lổ cổ tử cung </a:t>
            </a:r>
            <a:endParaRPr lang="vi-VN"/>
          </a:p>
        </p:txBody>
      </p:sp>
      <p:sp>
        <p:nvSpPr>
          <p:cNvPr id="4" name="Slide Number Placeholder 3"/>
          <p:cNvSpPr>
            <a:spLocks noGrp="1"/>
          </p:cNvSpPr>
          <p:nvPr>
            <p:ph type="sldNum" sz="quarter" idx="10"/>
          </p:nvPr>
        </p:nvSpPr>
        <p:spPr/>
        <p:txBody>
          <a:bodyPr/>
          <a:lstStyle/>
          <a:p>
            <a:fld id="{260D0EC7-ADC2-4E3A-A9DA-261F38C7E645}" type="slidenum">
              <a:rPr lang="en-US" smtClean="0"/>
              <a:t>118</a:t>
            </a:fld>
            <a:endParaRPr lang="en-US"/>
          </a:p>
        </p:txBody>
      </p:sp>
    </p:spTree>
    <p:extLst>
      <p:ext uri="{BB962C8B-B14F-4D97-AF65-F5344CB8AC3E}">
        <p14:creationId xmlns:p14="http://schemas.microsoft.com/office/powerpoint/2010/main" val="2070062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Bộ Y Tế (2016), Hướng dẫn quốc gia về các dịch vụ chăm sóc sức khỏe sinh sản.</a:t>
            </a:r>
          </a:p>
          <a:p>
            <a:endParaRPr lang="vi-VN" dirty="0"/>
          </a:p>
        </p:txBody>
      </p:sp>
      <p:sp>
        <p:nvSpPr>
          <p:cNvPr id="4" name="Slide Number Placeholder 3"/>
          <p:cNvSpPr>
            <a:spLocks noGrp="1"/>
          </p:cNvSpPr>
          <p:nvPr>
            <p:ph type="sldNum" sz="quarter" idx="10"/>
          </p:nvPr>
        </p:nvSpPr>
        <p:spPr/>
        <p:txBody>
          <a:bodyPr/>
          <a:lstStyle/>
          <a:p>
            <a:fld id="{68432419-399F-4E3E-BBB6-D27797E56F69}" type="slidenum">
              <a:rPr lang="vi-VN" smtClean="0"/>
              <a:t>12</a:t>
            </a:fld>
            <a:endParaRPr lang="vi-VN"/>
          </a:p>
        </p:txBody>
      </p:sp>
    </p:spTree>
    <p:extLst>
      <p:ext uri="{BB962C8B-B14F-4D97-AF65-F5344CB8AC3E}">
        <p14:creationId xmlns:p14="http://schemas.microsoft.com/office/powerpoint/2010/main" val="404822980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Sagittal transabdominal view of the lower uterus and cervix.</a:t>
            </a:r>
            <a:br>
              <a:rPr lang="en-US" smtClean="0"/>
            </a:br>
            <a:r>
              <a:rPr lang="en-US" smtClean="0"/>
              <a:t>The relationship between the edge of the placenta and cervix is</a:t>
            </a:r>
            <a:br>
              <a:rPr lang="en-US" smtClean="0"/>
            </a:br>
            <a:r>
              <a:rPr lang="en-US" smtClean="0"/>
              <a:t>unclear, and placenta previa cannot be accurately diagnosed. </a:t>
            </a:r>
            <a:br>
              <a:rPr lang="en-US" smtClean="0"/>
            </a:br>
            <a:endParaRPr lang="en-US" smtClean="0"/>
          </a:p>
          <a:p>
            <a:endParaRPr lang="vi-VN"/>
          </a:p>
        </p:txBody>
      </p:sp>
      <p:sp>
        <p:nvSpPr>
          <p:cNvPr id="4" name="Slide Number Placeholder 3"/>
          <p:cNvSpPr>
            <a:spLocks noGrp="1"/>
          </p:cNvSpPr>
          <p:nvPr>
            <p:ph type="sldNum" sz="quarter" idx="10"/>
          </p:nvPr>
        </p:nvSpPr>
        <p:spPr/>
        <p:txBody>
          <a:bodyPr/>
          <a:lstStyle/>
          <a:p>
            <a:fld id="{260D0EC7-ADC2-4E3A-A9DA-261F38C7E645}" type="slidenum">
              <a:rPr lang="en-US" smtClean="0"/>
              <a:t>119</a:t>
            </a:fld>
            <a:endParaRPr lang="en-US"/>
          </a:p>
        </p:txBody>
      </p:sp>
    </p:spTree>
    <p:extLst>
      <p:ext uri="{BB962C8B-B14F-4D97-AF65-F5344CB8AC3E}">
        <p14:creationId xmlns:p14="http://schemas.microsoft.com/office/powerpoint/2010/main" val="5010716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Sagittal transvaginal view of the same patient. Marginal placenta is clearly visible, and the edge of the placenta (Plac edge)</a:t>
            </a:r>
            <a:br>
              <a:rPr lang="en-US" smtClean="0"/>
            </a:br>
            <a:r>
              <a:rPr lang="en-US" smtClean="0"/>
              <a:t>extends 1.5 cm over the internal os (Int cx os). Calipers are not</a:t>
            </a:r>
            <a:br>
              <a:rPr lang="en-US" smtClean="0"/>
            </a:br>
            <a:r>
              <a:rPr lang="en-US" smtClean="0"/>
              <a:t>shown </a:t>
            </a:r>
            <a:endParaRPr lang="vi-VN"/>
          </a:p>
        </p:txBody>
      </p:sp>
      <p:sp>
        <p:nvSpPr>
          <p:cNvPr id="4" name="Slide Number Placeholder 3"/>
          <p:cNvSpPr>
            <a:spLocks noGrp="1"/>
          </p:cNvSpPr>
          <p:nvPr>
            <p:ph type="sldNum" sz="quarter" idx="10"/>
          </p:nvPr>
        </p:nvSpPr>
        <p:spPr/>
        <p:txBody>
          <a:bodyPr/>
          <a:lstStyle/>
          <a:p>
            <a:fld id="{260D0EC7-ADC2-4E3A-A9DA-261F38C7E645}" type="slidenum">
              <a:rPr lang="en-US" smtClean="0"/>
              <a:t>120</a:t>
            </a:fld>
            <a:endParaRPr lang="en-US"/>
          </a:p>
        </p:txBody>
      </p:sp>
    </p:spTree>
    <p:extLst>
      <p:ext uri="{BB962C8B-B14F-4D97-AF65-F5344CB8AC3E}">
        <p14:creationId xmlns:p14="http://schemas.microsoft.com/office/powerpoint/2010/main" val="5134859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Máu chảy ra là máu mẹ có nguồn gốc chảy máu cục bộ từ các hồ máu. Khả năng tự cầm máu sau sanh của cuộc sanh với nhau tiền đạo rất kém. </a:t>
            </a:r>
          </a:p>
          <a:p>
            <a:r>
              <a:rPr lang="vi-VN" smtClean="0"/>
              <a:t>Trong nhau tiền đạo, do các hồ máu có vị trí là ở đoạn dưới tử cung, là nơi không có các lớp cơ đan chéo, nên các mạch máu này không được siết lại sau khi sanh. Tử cung gò sau sanh vẫn không đảm bảo được cơ chế cầm máu sau sanh trong nhau tiền đạo. Thai phụ có nhau tiền đạo sẽ gia tăng lượng máu mất sau sanh, nguy cơ bị băng huyết sau sanh, cũng như nguy cơ phải cắt tử cung sau sanh hay sau mổ lấy thai. Chảy máu còn có thể nặng hơn nữa trong trường hợp có nhau cài răng lược.</a:t>
            </a:r>
          </a:p>
          <a:p>
            <a:r>
              <a:rPr lang="vi-VN" smtClean="0"/>
              <a:t> (1)  Kendrick, Chantal Simon, Hazel Everitt, Tony (2005). Oxford handbook of general practice (2nd ed.). Oxford: Oxford University Press. p. 793.</a:t>
            </a:r>
          </a:p>
          <a:p>
            <a:endParaRPr lang="vi-VN"/>
          </a:p>
        </p:txBody>
      </p:sp>
      <p:sp>
        <p:nvSpPr>
          <p:cNvPr id="4" name="Slide Number Placeholder 3"/>
          <p:cNvSpPr>
            <a:spLocks noGrp="1"/>
          </p:cNvSpPr>
          <p:nvPr>
            <p:ph type="sldNum" sz="quarter" idx="10"/>
          </p:nvPr>
        </p:nvSpPr>
        <p:spPr/>
        <p:txBody>
          <a:bodyPr/>
          <a:lstStyle/>
          <a:p>
            <a:fld id="{260D0EC7-ADC2-4E3A-A9DA-261F38C7E645}" type="slidenum">
              <a:rPr lang="en-US" smtClean="0"/>
              <a:t>121</a:t>
            </a:fld>
            <a:endParaRPr lang="en-US"/>
          </a:p>
        </p:txBody>
      </p:sp>
    </p:spTree>
    <p:extLst>
      <p:ext uri="{BB962C8B-B14F-4D97-AF65-F5344CB8AC3E}">
        <p14:creationId xmlns:p14="http://schemas.microsoft.com/office/powerpoint/2010/main" val="20631576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Risk factors: Pregnant women above 35 years of age who have had a Caesarian section and now have a placenta previa overlying the uterine scar have a 40% chance of placenta accrete. Ngoài ra còn có nhau bám ở vị trí thấp, nhau bám mặt trước, tỉ lệ cao hơn khi thai là nữ, tiền căn nong và nạo tử cung. </a:t>
            </a:r>
          </a:p>
          <a:p>
            <a:r>
              <a:rPr lang="vi-VN" smtClean="0"/>
              <a:t>Tỷ lệ placenta accrete là 1/533 thai kỳ.</a:t>
            </a:r>
          </a:p>
          <a:p>
            <a:r>
              <a:rPr lang="vi-VN" smtClean="0"/>
              <a:t>Pathogenesis: But it may be due to reduced differential growth of the lower segment resulting in less upward shift in placental position as pregnancy advances. (Beck)</a:t>
            </a:r>
          </a:p>
          <a:p>
            <a:r>
              <a:rPr lang="vi-VN" smtClean="0"/>
              <a:t>The increased risk conveyed by previous uterine trauma—for example, cesarean delivery—may be partially explained by an increased vulnerability of the decidua to trophoblast invasion following incision into the decidua (Garmi, 2012).</a:t>
            </a:r>
          </a:p>
          <a:p>
            <a:r>
              <a:rPr lang="vi-VN" smtClean="0"/>
              <a:t>Chẩn đoán :Các dấu hiệu siêu âm: Nếu nghi ngờ có thể dung MRI có Sp Se rất cao</a:t>
            </a:r>
          </a:p>
          <a:p>
            <a:r>
              <a:rPr lang="vi-VN" smtClean="0"/>
              <a:t>Loss of normal hypoechoic retroplacental zone</a:t>
            </a:r>
          </a:p>
          <a:p>
            <a:r>
              <a:rPr lang="vi-VN" smtClean="0"/>
              <a:t>Multiple vascular lacunae (irregular vascular spaces) within placenta, giving "Swiss cheese" appearance</a:t>
            </a:r>
          </a:p>
          <a:p>
            <a:r>
              <a:rPr lang="vi-VN" smtClean="0"/>
              <a:t>Blood vessels or placental tissue bridging uterine-placental margin, myometrial-bladder interface, or crossing the uterine serosa</a:t>
            </a:r>
          </a:p>
          <a:p>
            <a:r>
              <a:rPr lang="vi-VN" smtClean="0"/>
              <a:t>Retroplacental myometrial thickness of &lt;1 mm</a:t>
            </a:r>
          </a:p>
          <a:p>
            <a:r>
              <a:rPr lang="vi-VN" smtClean="0"/>
              <a:t>Numerous coherent vessels visualized with 3-dimensional power Doppler in basal view</a:t>
            </a:r>
          </a:p>
          <a:p>
            <a:r>
              <a:rPr lang="vi-VN" smtClean="0"/>
              <a:t>The exact incidence of maternal mortality related to placenta accreta and its complications is unknown, but it is significant, especially if the urinary bladder is involved. </a:t>
            </a:r>
          </a:p>
          <a:p>
            <a:endParaRPr lang="vi-VN" smtClean="0"/>
          </a:p>
          <a:p>
            <a:endParaRPr lang="vi-VN"/>
          </a:p>
        </p:txBody>
      </p:sp>
      <p:sp>
        <p:nvSpPr>
          <p:cNvPr id="4" name="Slide Number Placeholder 3"/>
          <p:cNvSpPr>
            <a:spLocks noGrp="1"/>
          </p:cNvSpPr>
          <p:nvPr>
            <p:ph type="sldNum" sz="quarter" idx="10"/>
          </p:nvPr>
        </p:nvSpPr>
        <p:spPr/>
        <p:txBody>
          <a:bodyPr/>
          <a:lstStyle/>
          <a:p>
            <a:fld id="{260D0EC7-ADC2-4E3A-A9DA-261F38C7E645}" type="slidenum">
              <a:rPr lang="en-US" smtClean="0"/>
              <a:t>123</a:t>
            </a:fld>
            <a:endParaRPr lang="en-US"/>
          </a:p>
        </p:txBody>
      </p:sp>
    </p:spTree>
    <p:extLst>
      <p:ext uri="{BB962C8B-B14F-4D97-AF65-F5344CB8AC3E}">
        <p14:creationId xmlns:p14="http://schemas.microsoft.com/office/powerpoint/2010/main" val="297965468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Given the risks of massive hemorrhage during attempted placental removal if accreta is present, we believe that recommending a cesarean hysterectomy based on imaging findings is the most reasonable and safest approach to management. We suggest scheduling cesarean hysterectomy and leaving the placenta undisturbed in situ (Grade 2C). </a:t>
            </a:r>
          </a:p>
          <a:p>
            <a:r>
              <a:rPr lang="vi-VN" smtClean="0"/>
              <a:t>Có thể dùng bóng catheter trong động mạch chậu trong. Catheter phồng ra trong suốt quá trình cắt tử cung vì vậy giảm chảy máu và cung cấp tối ưu trường phẫu thuật, nó có thể dùng cho thuyên tắc mạch trong cháy máu dai dẳng.</a:t>
            </a:r>
          </a:p>
          <a:p>
            <a:r>
              <a:rPr lang="vi-VN" smtClean="0"/>
              <a:t>Trường hợp hiếm có thể bảo tồn tử cung nếu thai phụ mong muốn có con tương lai và sau khi hiểu được nguy cơ qua tư vân</a:t>
            </a:r>
          </a:p>
          <a:p>
            <a:endParaRPr lang="vi-VN" smtClean="0"/>
          </a:p>
          <a:p>
            <a:endParaRPr lang="vi-VN"/>
          </a:p>
        </p:txBody>
      </p:sp>
      <p:sp>
        <p:nvSpPr>
          <p:cNvPr id="4" name="Slide Number Placeholder 3"/>
          <p:cNvSpPr>
            <a:spLocks noGrp="1"/>
          </p:cNvSpPr>
          <p:nvPr>
            <p:ph type="sldNum" sz="quarter" idx="10"/>
          </p:nvPr>
        </p:nvSpPr>
        <p:spPr/>
        <p:txBody>
          <a:bodyPr/>
          <a:lstStyle/>
          <a:p>
            <a:fld id="{260D0EC7-ADC2-4E3A-A9DA-261F38C7E645}" type="slidenum">
              <a:rPr lang="en-US" smtClean="0"/>
              <a:t>124</a:t>
            </a:fld>
            <a:endParaRPr lang="en-US"/>
          </a:p>
        </p:txBody>
      </p:sp>
    </p:spTree>
    <p:extLst>
      <p:ext uri="{BB962C8B-B14F-4D97-AF65-F5344CB8AC3E}">
        <p14:creationId xmlns:p14="http://schemas.microsoft.com/office/powerpoint/2010/main" val="176051391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Nếu</a:t>
            </a:r>
            <a:r>
              <a:rPr lang="en-US" dirty="0" smtClean="0"/>
              <a:t> 1 </a:t>
            </a:r>
            <a:r>
              <a:rPr lang="en-US" dirty="0" err="1" smtClean="0"/>
              <a:t>thai</a:t>
            </a:r>
            <a:r>
              <a:rPr lang="en-US" dirty="0" smtClean="0"/>
              <a:t> </a:t>
            </a:r>
            <a:r>
              <a:rPr lang="en-US" dirty="0" err="1" smtClean="0"/>
              <a:t>phụ</a:t>
            </a:r>
            <a:r>
              <a:rPr lang="en-US" baseline="0" dirty="0" smtClean="0"/>
              <a:t> </a:t>
            </a:r>
            <a:r>
              <a:rPr lang="en-US" baseline="0" dirty="0" err="1" smtClean="0"/>
              <a:t>có</a:t>
            </a:r>
            <a:r>
              <a:rPr lang="en-US" baseline="0" dirty="0" smtClean="0"/>
              <a:t> </a:t>
            </a:r>
            <a:r>
              <a:rPr lang="en-US" baseline="0" dirty="0" err="1" smtClean="0"/>
              <a:t>hình</a:t>
            </a:r>
            <a:r>
              <a:rPr lang="en-US" baseline="0" dirty="0" smtClean="0"/>
              <a:t> </a:t>
            </a:r>
            <a:r>
              <a:rPr lang="en-US" baseline="0" dirty="0" err="1" smtClean="0"/>
              <a:t>ảnh</a:t>
            </a:r>
            <a:r>
              <a:rPr lang="en-US" baseline="0" dirty="0" smtClean="0"/>
              <a:t> </a:t>
            </a:r>
            <a:r>
              <a:rPr lang="en-US" baseline="0" dirty="0" err="1" smtClean="0"/>
              <a:t>nhau</a:t>
            </a:r>
            <a:r>
              <a:rPr lang="en-US" baseline="0" dirty="0" smtClean="0"/>
              <a:t> </a:t>
            </a:r>
            <a:r>
              <a:rPr lang="en-US" baseline="0" dirty="0" err="1" smtClean="0"/>
              <a:t>bám</a:t>
            </a:r>
            <a:r>
              <a:rPr lang="en-US" baseline="0" dirty="0" smtClean="0"/>
              <a:t> </a:t>
            </a:r>
            <a:r>
              <a:rPr lang="en-US" baseline="0" dirty="0" err="1" smtClean="0"/>
              <a:t>thấp</a:t>
            </a:r>
            <a:r>
              <a:rPr lang="en-US" baseline="0" dirty="0" smtClean="0"/>
              <a:t> </a:t>
            </a:r>
            <a:r>
              <a:rPr lang="en-US" baseline="0" dirty="0" err="1" smtClean="0"/>
              <a:t>hoặc</a:t>
            </a:r>
            <a:r>
              <a:rPr lang="en-US" baseline="0" dirty="0" smtClean="0"/>
              <a:t> </a:t>
            </a:r>
            <a:r>
              <a:rPr lang="en-US" baseline="0" dirty="0" err="1" smtClean="0"/>
              <a:t>nhau</a:t>
            </a:r>
            <a:r>
              <a:rPr lang="en-US" baseline="0" dirty="0" smtClean="0"/>
              <a:t> </a:t>
            </a:r>
            <a:r>
              <a:rPr lang="en-US" baseline="0" dirty="0" err="1" smtClean="0"/>
              <a:t>tiền</a:t>
            </a:r>
            <a:r>
              <a:rPr lang="en-US" baseline="0" dirty="0" smtClean="0"/>
              <a:t> </a:t>
            </a:r>
            <a:r>
              <a:rPr lang="en-US" baseline="0" dirty="0" err="1" smtClean="0"/>
              <a:t>đạo</a:t>
            </a:r>
            <a:r>
              <a:rPr lang="en-US" baseline="0" dirty="0" smtClean="0"/>
              <a:t> </a:t>
            </a:r>
            <a:r>
              <a:rPr lang="en-US" baseline="0" dirty="0" err="1" smtClean="0"/>
              <a:t>từ</a:t>
            </a:r>
            <a:r>
              <a:rPr lang="en-US" baseline="0" dirty="0" smtClean="0"/>
              <a:t> </a:t>
            </a:r>
            <a:r>
              <a:rPr lang="en-US" baseline="0" dirty="0" err="1" smtClean="0"/>
              <a:t>tuần</a:t>
            </a:r>
            <a:r>
              <a:rPr lang="en-US" baseline="0" dirty="0" smtClean="0"/>
              <a:t> 16 </a:t>
            </a:r>
            <a:r>
              <a:rPr lang="en-US" baseline="0" dirty="0" err="1" smtClean="0"/>
              <a:t>trở</a:t>
            </a:r>
            <a:r>
              <a:rPr lang="en-US" baseline="0" dirty="0" smtClean="0"/>
              <a:t> </a:t>
            </a:r>
            <a:r>
              <a:rPr lang="en-US" baseline="0" dirty="0" err="1" smtClean="0"/>
              <a:t>lên</a:t>
            </a:r>
            <a:r>
              <a:rPr lang="en-US" baseline="0" dirty="0" smtClean="0"/>
              <a:t>, </a:t>
            </a:r>
            <a:r>
              <a:rPr lang="en-US" baseline="0" dirty="0" err="1" smtClean="0"/>
              <a:t>lặp</a:t>
            </a:r>
            <a:r>
              <a:rPr lang="en-US" baseline="0" dirty="0" smtClean="0"/>
              <a:t> </a:t>
            </a:r>
            <a:r>
              <a:rPr lang="en-US" baseline="0" dirty="0" err="1" smtClean="0"/>
              <a:t>lại</a:t>
            </a:r>
            <a:r>
              <a:rPr lang="en-US" baseline="0" dirty="0" smtClean="0"/>
              <a:t> SA </a:t>
            </a:r>
            <a:r>
              <a:rPr lang="en-US" baseline="0" dirty="0" err="1" smtClean="0"/>
              <a:t>vào</a:t>
            </a:r>
            <a:r>
              <a:rPr lang="en-US" baseline="0" dirty="0" smtClean="0"/>
              <a:t> </a:t>
            </a:r>
            <a:r>
              <a:rPr lang="en-US" baseline="0" dirty="0" err="1" smtClean="0"/>
              <a:t>tuần</a:t>
            </a:r>
            <a:r>
              <a:rPr lang="en-US" baseline="0" dirty="0" smtClean="0"/>
              <a:t> 32, </a:t>
            </a:r>
            <a:r>
              <a:rPr lang="en-US" baseline="0" dirty="0" err="1" smtClean="0"/>
              <a:t>nếu</a:t>
            </a:r>
            <a:r>
              <a:rPr lang="en-US" baseline="0" dirty="0" smtClean="0"/>
              <a:t> </a:t>
            </a:r>
            <a:r>
              <a:rPr lang="en-US" baseline="0" dirty="0" err="1" smtClean="0"/>
              <a:t>còn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lặp</a:t>
            </a:r>
            <a:r>
              <a:rPr lang="en-US" baseline="0" dirty="0" smtClean="0"/>
              <a:t> </a:t>
            </a:r>
            <a:r>
              <a:rPr lang="en-US" baseline="0" dirty="0" err="1" smtClean="0"/>
              <a:t>lai</a:t>
            </a:r>
            <a:r>
              <a:rPr lang="en-US" baseline="0" dirty="0" smtClean="0"/>
              <a:t> </a:t>
            </a:r>
            <a:r>
              <a:rPr lang="en-US" baseline="0" dirty="0" err="1" smtClean="0"/>
              <a:t>vào</a:t>
            </a:r>
            <a:r>
              <a:rPr lang="en-US" baseline="0" dirty="0" smtClean="0"/>
              <a:t> </a:t>
            </a:r>
            <a:r>
              <a:rPr lang="en-US" baseline="0" dirty="0" err="1" smtClean="0"/>
              <a:t>tuần</a:t>
            </a:r>
            <a:r>
              <a:rPr lang="en-US" baseline="0" dirty="0" smtClean="0"/>
              <a:t> 36</a:t>
            </a:r>
          </a:p>
          <a:p>
            <a:endParaRPr lang="en-US" dirty="0"/>
          </a:p>
        </p:txBody>
      </p:sp>
      <p:sp>
        <p:nvSpPr>
          <p:cNvPr id="4" name="Slide Number Placeholder 3"/>
          <p:cNvSpPr>
            <a:spLocks noGrp="1"/>
          </p:cNvSpPr>
          <p:nvPr>
            <p:ph type="sldNum" sz="quarter" idx="10"/>
          </p:nvPr>
        </p:nvSpPr>
        <p:spPr/>
        <p:txBody>
          <a:bodyPr/>
          <a:lstStyle/>
          <a:p>
            <a:fld id="{260D0EC7-ADC2-4E3A-A9DA-261F38C7E645}" type="slidenum">
              <a:rPr lang="en-US" smtClean="0"/>
              <a:t>126</a:t>
            </a:fld>
            <a:endParaRPr lang="en-US"/>
          </a:p>
        </p:txBody>
      </p:sp>
    </p:spTree>
    <p:extLst>
      <p:ext uri="{BB962C8B-B14F-4D97-AF65-F5344CB8AC3E}">
        <p14:creationId xmlns:p14="http://schemas.microsoft.com/office/powerpoint/2010/main" val="195632865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Nhập</a:t>
            </a:r>
            <a:r>
              <a:rPr lang="en-US" dirty="0" smtClean="0"/>
              <a:t> </a:t>
            </a:r>
            <a:r>
              <a:rPr lang="en-US" dirty="0" err="1" smtClean="0"/>
              <a:t>viện</a:t>
            </a:r>
            <a:r>
              <a:rPr lang="en-US" baseline="0" dirty="0" smtClean="0"/>
              <a:t> </a:t>
            </a:r>
            <a:r>
              <a:rPr lang="en-US" baseline="0" dirty="0" err="1" smtClean="0"/>
              <a:t>và</a:t>
            </a:r>
            <a:r>
              <a:rPr lang="en-US" baseline="0" dirty="0" smtClean="0"/>
              <a:t> </a:t>
            </a:r>
            <a:r>
              <a:rPr lang="en-US" baseline="0" dirty="0" err="1" smtClean="0"/>
              <a:t>theo</a:t>
            </a:r>
            <a:r>
              <a:rPr lang="en-US" baseline="0" dirty="0" smtClean="0"/>
              <a:t> </a:t>
            </a:r>
            <a:r>
              <a:rPr lang="en-US" baseline="0" dirty="0" err="1" smtClean="0"/>
              <a:t>dõi</a:t>
            </a:r>
            <a:r>
              <a:rPr lang="en-US" baseline="0" dirty="0" smtClean="0"/>
              <a:t> </a:t>
            </a:r>
            <a:r>
              <a:rPr lang="en-US" baseline="0" dirty="0" err="1" smtClean="0"/>
              <a:t>tình</a:t>
            </a:r>
            <a:r>
              <a:rPr lang="en-US" baseline="0" dirty="0" smtClean="0"/>
              <a:t> </a:t>
            </a:r>
            <a:r>
              <a:rPr lang="en-US" baseline="0" dirty="0" err="1" smtClean="0"/>
              <a:t>trạng</a:t>
            </a:r>
            <a:r>
              <a:rPr lang="en-US" baseline="0" dirty="0" smtClean="0"/>
              <a:t> </a:t>
            </a:r>
            <a:r>
              <a:rPr lang="en-US" baseline="0" dirty="0" err="1" smtClean="0"/>
              <a:t>của</a:t>
            </a:r>
            <a:r>
              <a:rPr lang="en-US" baseline="0" dirty="0" smtClean="0"/>
              <a:t> </a:t>
            </a:r>
            <a:r>
              <a:rPr lang="en-US" baseline="0" dirty="0" err="1" smtClean="0"/>
              <a:t>mẹ</a:t>
            </a:r>
            <a:r>
              <a:rPr lang="en-US" baseline="0" dirty="0" smtClean="0"/>
              <a:t> </a:t>
            </a:r>
            <a:r>
              <a:rPr lang="en-US" baseline="0" dirty="0" err="1" smtClean="0"/>
              <a:t>và</a:t>
            </a:r>
            <a:r>
              <a:rPr lang="en-US" baseline="0" dirty="0" smtClean="0"/>
              <a:t> </a:t>
            </a:r>
            <a:r>
              <a:rPr lang="en-US" baseline="0" dirty="0" err="1" smtClean="0"/>
              <a:t>thai</a:t>
            </a:r>
            <a:r>
              <a:rPr lang="en-US" baseline="0" dirty="0" smtClean="0"/>
              <a:t>, </a:t>
            </a:r>
            <a:r>
              <a:rPr lang="en-US" baseline="0" dirty="0" err="1" smtClean="0"/>
              <a:t>đánh</a:t>
            </a:r>
            <a:r>
              <a:rPr lang="en-US" baseline="0" dirty="0" smtClean="0"/>
              <a:t> </a:t>
            </a:r>
            <a:r>
              <a:rPr lang="en-US" baseline="0" dirty="0" err="1" smtClean="0"/>
              <a:t>giá</a:t>
            </a:r>
            <a:r>
              <a:rPr lang="en-US" baseline="0" dirty="0" smtClean="0"/>
              <a:t> </a:t>
            </a:r>
            <a:r>
              <a:rPr lang="en-US" baseline="0" dirty="0" err="1" smtClean="0"/>
              <a:t>lượng</a:t>
            </a:r>
            <a:r>
              <a:rPr lang="en-US" baseline="0" dirty="0" smtClean="0"/>
              <a:t> </a:t>
            </a:r>
            <a:r>
              <a:rPr lang="en-US" baseline="0" dirty="0" err="1" smtClean="0"/>
              <a:t>máu</a:t>
            </a:r>
            <a:r>
              <a:rPr lang="en-US" baseline="0" dirty="0" smtClean="0"/>
              <a:t> </a:t>
            </a:r>
            <a:r>
              <a:rPr lang="en-US" baseline="0" dirty="0" err="1" smtClean="0"/>
              <a:t>mất</a:t>
            </a:r>
            <a:r>
              <a:rPr lang="en-US" baseline="0" dirty="0" smtClean="0"/>
              <a:t>, </a:t>
            </a:r>
            <a:r>
              <a:rPr lang="en-US" baseline="0" dirty="0" err="1" smtClean="0"/>
              <a:t>huyết</a:t>
            </a:r>
            <a:r>
              <a:rPr lang="en-US" baseline="0" dirty="0" smtClean="0"/>
              <a:t> </a:t>
            </a:r>
            <a:r>
              <a:rPr lang="en-US" baseline="0" dirty="0" err="1" smtClean="0"/>
              <a:t>động</a:t>
            </a:r>
            <a:r>
              <a:rPr lang="en-US" baseline="0" dirty="0" smtClean="0"/>
              <a:t> </a:t>
            </a:r>
            <a:r>
              <a:rPr lang="en-US" baseline="0" dirty="0" err="1" smtClean="0"/>
              <a:t>thai</a:t>
            </a:r>
            <a:r>
              <a:rPr lang="en-US" baseline="0" dirty="0" smtClean="0"/>
              <a:t> </a:t>
            </a:r>
            <a:r>
              <a:rPr lang="en-US" baseline="0" dirty="0" err="1" smtClean="0"/>
              <a:t>phụ</a:t>
            </a:r>
            <a:r>
              <a:rPr lang="en-US" baseline="0" dirty="0" smtClean="0"/>
              <a:t>, </a:t>
            </a:r>
            <a:r>
              <a:rPr lang="en-US" baseline="0" dirty="0" err="1" smtClean="0"/>
              <a:t>tim</a:t>
            </a:r>
            <a:r>
              <a:rPr lang="en-US" baseline="0" dirty="0" smtClean="0"/>
              <a:t> </a:t>
            </a:r>
            <a:r>
              <a:rPr lang="en-US" baseline="0" dirty="0" err="1" smtClean="0"/>
              <a:t>thai</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Khi</a:t>
            </a:r>
            <a:r>
              <a:rPr lang="en-US" baseline="0" dirty="0" smtClean="0"/>
              <a:t> </a:t>
            </a:r>
            <a:r>
              <a:rPr lang="en-US" baseline="0" dirty="0" err="1" smtClean="0"/>
              <a:t>chảy</a:t>
            </a:r>
            <a:r>
              <a:rPr lang="en-US" baseline="0" dirty="0" smtClean="0"/>
              <a:t> </a:t>
            </a:r>
            <a:r>
              <a:rPr lang="en-US" baseline="0" dirty="0" err="1" smtClean="0"/>
              <a:t>máu</a:t>
            </a:r>
            <a:r>
              <a:rPr lang="en-US" baseline="0" dirty="0" smtClean="0"/>
              <a:t> </a:t>
            </a:r>
            <a:r>
              <a:rPr lang="en-US" baseline="0" dirty="0" err="1" smtClean="0"/>
              <a:t>nặng</a:t>
            </a:r>
            <a:r>
              <a:rPr lang="en-US" baseline="0" dirty="0" smtClean="0"/>
              <a:t> </a:t>
            </a:r>
            <a:r>
              <a:rPr lang="en-US" baseline="0" dirty="0" err="1" smtClean="0"/>
              <a:t>và</a:t>
            </a:r>
            <a:r>
              <a:rPr lang="en-US" baseline="0" dirty="0" smtClean="0"/>
              <a:t> </a:t>
            </a:r>
            <a:r>
              <a:rPr lang="en-US" baseline="0" dirty="0" err="1" smtClean="0"/>
              <a:t>liên</a:t>
            </a:r>
            <a:r>
              <a:rPr lang="en-US" baseline="0" dirty="0" smtClean="0"/>
              <a:t> </a:t>
            </a:r>
            <a:r>
              <a:rPr lang="en-US" baseline="0" dirty="0" err="1" smtClean="0"/>
              <a:t>tục,huyết</a:t>
            </a:r>
            <a:r>
              <a:rPr lang="en-US" baseline="0" dirty="0" smtClean="0"/>
              <a:t> </a:t>
            </a:r>
            <a:r>
              <a:rPr lang="en-US" baseline="0" dirty="0" err="1" smtClean="0"/>
              <a:t>áp</a:t>
            </a:r>
            <a:r>
              <a:rPr lang="en-US" baseline="0" dirty="0" smtClean="0"/>
              <a:t> </a:t>
            </a:r>
            <a:r>
              <a:rPr lang="en-US" baseline="0" dirty="0" err="1" smtClean="0"/>
              <a:t>mẹ</a:t>
            </a:r>
            <a:r>
              <a:rPr lang="en-US" baseline="0" dirty="0" smtClean="0"/>
              <a:t> </a:t>
            </a:r>
            <a:r>
              <a:rPr lang="en-US" baseline="0" dirty="0" err="1" smtClean="0"/>
              <a:t>giảm</a:t>
            </a:r>
            <a:r>
              <a:rPr lang="en-US" baseline="0" dirty="0" smtClean="0"/>
              <a:t>, </a:t>
            </a:r>
            <a:r>
              <a:rPr lang="en-US" baseline="0" dirty="0" err="1" smtClean="0"/>
              <a:t>tim</a:t>
            </a:r>
            <a:r>
              <a:rPr lang="en-US" baseline="0" dirty="0" smtClean="0"/>
              <a:t> </a:t>
            </a:r>
            <a:r>
              <a:rPr lang="en-US" baseline="0" dirty="0" err="1" smtClean="0"/>
              <a:t>thai</a:t>
            </a:r>
            <a:r>
              <a:rPr lang="en-US" baseline="0" dirty="0" smtClean="0"/>
              <a:t> </a:t>
            </a:r>
            <a:r>
              <a:rPr lang="en-US" baseline="0" dirty="0" err="1" smtClean="0"/>
              <a:t>bị</a:t>
            </a:r>
            <a:r>
              <a:rPr lang="en-US" baseline="0" dirty="0" smtClean="0"/>
              <a:t> </a:t>
            </a:r>
            <a:r>
              <a:rPr lang="en-US" baseline="0" dirty="0" err="1" smtClean="0"/>
              <a:t>ảnh</a:t>
            </a:r>
            <a:r>
              <a:rPr lang="en-US" baseline="0" dirty="0" smtClean="0"/>
              <a:t> </a:t>
            </a:r>
            <a:r>
              <a:rPr lang="en-US" baseline="0" dirty="0" err="1" smtClean="0"/>
              <a:t>hưởng</a:t>
            </a:r>
            <a:r>
              <a:rPr lang="en-US" baseline="0" dirty="0" smtClean="0"/>
              <a:t>, </a:t>
            </a:r>
            <a:r>
              <a:rPr lang="en-US" baseline="0" dirty="0" err="1" smtClean="0"/>
              <a:t>xem</a:t>
            </a:r>
            <a:r>
              <a:rPr lang="en-US" baseline="0" dirty="0" smtClean="0"/>
              <a:t> </a:t>
            </a:r>
            <a:r>
              <a:rPr lang="en-US" baseline="0" dirty="0" err="1" smtClean="0"/>
              <a:t>xét</a:t>
            </a:r>
            <a:r>
              <a:rPr lang="en-US" baseline="0" dirty="0" smtClean="0"/>
              <a:t> </a:t>
            </a:r>
            <a:r>
              <a:rPr lang="en-US" baseline="0" dirty="0" err="1" smtClean="0"/>
              <a:t>mổ</a:t>
            </a:r>
            <a:r>
              <a:rPr lang="en-US" baseline="0" dirty="0" smtClean="0"/>
              <a:t> </a:t>
            </a:r>
            <a:r>
              <a:rPr lang="en-US" baseline="0" dirty="0" err="1" smtClean="0"/>
              <a:t>lấy</a:t>
            </a:r>
            <a:r>
              <a:rPr lang="en-US" baseline="0" dirty="0" smtClean="0"/>
              <a:t> </a:t>
            </a:r>
            <a:r>
              <a:rPr lang="en-US" baseline="0" dirty="0" err="1" smtClean="0"/>
              <a:t>thai</a:t>
            </a:r>
            <a:r>
              <a:rPr lang="en-US" baseline="0" dirty="0" smtClean="0"/>
              <a:t> </a:t>
            </a:r>
            <a:r>
              <a:rPr lang="en-US" baseline="0" dirty="0" err="1" smtClean="0"/>
              <a:t>bất</a:t>
            </a:r>
            <a:r>
              <a:rPr lang="en-US" baseline="0" dirty="0" smtClean="0"/>
              <a:t> </a:t>
            </a:r>
            <a:r>
              <a:rPr lang="en-US" baseline="0" dirty="0" err="1" smtClean="0"/>
              <a:t>kể</a:t>
            </a:r>
            <a:r>
              <a:rPr lang="en-US" baseline="0" dirty="0" smtClean="0"/>
              <a:t> </a:t>
            </a:r>
            <a:r>
              <a:rPr lang="en-US" baseline="0" dirty="0" err="1" smtClean="0"/>
              <a:t>tuổi</a:t>
            </a:r>
            <a:r>
              <a:rPr lang="en-US" baseline="0" dirty="0" smtClean="0"/>
              <a:t> </a:t>
            </a:r>
            <a:r>
              <a:rPr lang="en-US" baseline="0" dirty="0" err="1" smtClean="0"/>
              <a:t>thai.</a:t>
            </a:r>
            <a:endParaRPr lang="en-US" baseline="0" dirty="0" smtClean="0"/>
          </a:p>
          <a:p>
            <a:r>
              <a:rPr lang="en-US" baseline="0" dirty="0" err="1" smtClean="0"/>
              <a:t>Khi</a:t>
            </a:r>
            <a:r>
              <a:rPr lang="en-US" baseline="0" dirty="0" smtClean="0"/>
              <a:t> </a:t>
            </a:r>
            <a:r>
              <a:rPr lang="en-US" baseline="0" dirty="0" err="1" smtClean="0"/>
              <a:t>chảy</a:t>
            </a:r>
            <a:r>
              <a:rPr lang="en-US" baseline="0" dirty="0" smtClean="0"/>
              <a:t> </a:t>
            </a:r>
            <a:r>
              <a:rPr lang="en-US" baseline="0" dirty="0" err="1" smtClean="0"/>
              <a:t>máu</a:t>
            </a:r>
            <a:r>
              <a:rPr lang="en-US" baseline="0" dirty="0" smtClean="0"/>
              <a:t> </a:t>
            </a:r>
            <a:r>
              <a:rPr lang="en-US" baseline="0" dirty="0" err="1" smtClean="0"/>
              <a:t>đã</a:t>
            </a:r>
            <a:r>
              <a:rPr lang="en-US" baseline="0" dirty="0" smtClean="0"/>
              <a:t> </a:t>
            </a:r>
            <a:r>
              <a:rPr lang="en-US" baseline="0" dirty="0" err="1" smtClean="0"/>
              <a:t>ổn</a:t>
            </a:r>
            <a:r>
              <a:rPr lang="en-US" baseline="0" dirty="0" smtClean="0"/>
              <a:t>, </a:t>
            </a:r>
            <a:r>
              <a:rPr lang="en-US" baseline="0" dirty="0" err="1" smtClean="0"/>
              <a:t>theo</a:t>
            </a:r>
            <a:r>
              <a:rPr lang="en-US" baseline="0" dirty="0" smtClean="0"/>
              <a:t> </a:t>
            </a:r>
            <a:r>
              <a:rPr lang="en-US" baseline="0" dirty="0" err="1" smtClean="0"/>
              <a:t>dõi</a:t>
            </a:r>
            <a:r>
              <a:rPr lang="en-US" baseline="0" dirty="0" smtClean="0"/>
              <a:t> </a:t>
            </a:r>
            <a:r>
              <a:rPr lang="en-US" baseline="0" dirty="0" err="1" smtClean="0"/>
              <a:t>thai</a:t>
            </a:r>
            <a:r>
              <a:rPr lang="en-US" baseline="0" dirty="0" smtClean="0"/>
              <a:t> </a:t>
            </a:r>
            <a:r>
              <a:rPr lang="en-US" baseline="0" dirty="0" err="1" smtClean="0"/>
              <a:t>phụ</a:t>
            </a:r>
            <a:r>
              <a:rPr lang="en-US" baseline="0" dirty="0" smtClean="0"/>
              <a:t> </a:t>
            </a:r>
            <a:r>
              <a:rPr lang="en-US" baseline="0" dirty="0" err="1" smtClean="0"/>
              <a:t>tại</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bổ</a:t>
            </a:r>
            <a:r>
              <a:rPr lang="en-US" baseline="0" dirty="0" smtClean="0"/>
              <a:t> sung </a:t>
            </a:r>
            <a:r>
              <a:rPr lang="en-US" baseline="0" dirty="0" err="1" smtClean="0"/>
              <a:t>sắt</a:t>
            </a:r>
            <a:r>
              <a:rPr lang="en-US" baseline="0" dirty="0" smtClean="0"/>
              <a:t> </a:t>
            </a:r>
            <a:r>
              <a:rPr lang="en-US" baseline="0" dirty="0" err="1" smtClean="0"/>
              <a:t>đường</a:t>
            </a:r>
            <a:r>
              <a:rPr lang="en-US" baseline="0" dirty="0" smtClean="0"/>
              <a:t> </a:t>
            </a:r>
            <a:r>
              <a:rPr lang="en-US" baseline="0" dirty="0" err="1" smtClean="0"/>
              <a:t>uống</a:t>
            </a:r>
            <a:r>
              <a:rPr lang="en-US" baseline="0" dirty="0" smtClean="0"/>
              <a:t> </a:t>
            </a:r>
            <a:r>
              <a:rPr lang="en-US" baseline="0" dirty="0" err="1" smtClean="0"/>
              <a:t>hoặc</a:t>
            </a:r>
            <a:r>
              <a:rPr lang="en-US" baseline="0" dirty="0" smtClean="0"/>
              <a:t> </a:t>
            </a:r>
            <a:r>
              <a:rPr lang="en-US" baseline="0" dirty="0" err="1" smtClean="0"/>
              <a:t>đường</a:t>
            </a:r>
            <a:r>
              <a:rPr lang="en-US" baseline="0" dirty="0" smtClean="0"/>
              <a:t> </a:t>
            </a:r>
            <a:r>
              <a:rPr lang="en-US" baseline="0" dirty="0" err="1" smtClean="0"/>
              <a:t>tĩnh</a:t>
            </a:r>
            <a:r>
              <a:rPr lang="en-US" baseline="0" dirty="0" smtClean="0"/>
              <a:t> </a:t>
            </a:r>
            <a:r>
              <a:rPr lang="en-US" baseline="0" dirty="0" err="1" smtClean="0"/>
              <a:t>mạch</a:t>
            </a:r>
            <a:r>
              <a:rPr lang="en-US" baseline="0" dirty="0" smtClean="0"/>
              <a:t>, vitamin C, vitamin B. 1 </a:t>
            </a:r>
            <a:r>
              <a:rPr lang="en-US" baseline="0" dirty="0" err="1" smtClean="0"/>
              <a:t>số</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erythropoietin </a:t>
            </a:r>
            <a:r>
              <a:rPr lang="en-US" baseline="0" dirty="0" err="1" smtClean="0"/>
              <a:t>để</a:t>
            </a:r>
            <a:r>
              <a:rPr lang="en-US" baseline="0" dirty="0" smtClean="0"/>
              <a:t> tang </a:t>
            </a:r>
            <a:r>
              <a:rPr lang="en-US" baseline="0" dirty="0" err="1" smtClean="0"/>
              <a:t>cường</a:t>
            </a:r>
            <a:r>
              <a:rPr lang="en-US" baseline="0" dirty="0" smtClean="0"/>
              <a:t> </a:t>
            </a:r>
            <a:r>
              <a:rPr lang="en-US" baseline="0" dirty="0" err="1" smtClean="0"/>
              <a:t>sx</a:t>
            </a:r>
            <a:r>
              <a:rPr lang="en-US" baseline="0" dirty="0" smtClean="0"/>
              <a:t> </a:t>
            </a:r>
            <a:r>
              <a:rPr lang="en-US" baseline="0" dirty="0" err="1" smtClean="0"/>
              <a:t>hồng</a:t>
            </a:r>
            <a:r>
              <a:rPr lang="en-US" baseline="0" dirty="0" smtClean="0"/>
              <a:t> </a:t>
            </a:r>
            <a:r>
              <a:rPr lang="en-US" baseline="0" dirty="0" err="1" smtClean="0"/>
              <a:t>cầu</a:t>
            </a:r>
            <a:endParaRPr lang="en-US" baseline="0" dirty="0" smtClean="0"/>
          </a:p>
        </p:txBody>
      </p:sp>
      <p:sp>
        <p:nvSpPr>
          <p:cNvPr id="4" name="Slide Number Placeholder 3"/>
          <p:cNvSpPr>
            <a:spLocks noGrp="1"/>
          </p:cNvSpPr>
          <p:nvPr>
            <p:ph type="sldNum" sz="quarter" idx="10"/>
          </p:nvPr>
        </p:nvSpPr>
        <p:spPr/>
        <p:txBody>
          <a:bodyPr/>
          <a:lstStyle/>
          <a:p>
            <a:fld id="{260D0EC7-ADC2-4E3A-A9DA-261F38C7E645}" type="slidenum">
              <a:rPr lang="en-US" smtClean="0"/>
              <a:t>127</a:t>
            </a:fld>
            <a:endParaRPr lang="en-US"/>
          </a:p>
        </p:txBody>
      </p:sp>
    </p:spTree>
    <p:extLst>
      <p:ext uri="{BB962C8B-B14F-4D97-AF65-F5344CB8AC3E}">
        <p14:creationId xmlns:p14="http://schemas.microsoft.com/office/powerpoint/2010/main" val="175228861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0D0EC7-ADC2-4E3A-A9DA-261F38C7E645}" type="slidenum">
              <a:rPr lang="en-US" smtClean="0"/>
              <a:t>129</a:t>
            </a:fld>
            <a:endParaRPr lang="en-US"/>
          </a:p>
        </p:txBody>
      </p:sp>
    </p:spTree>
    <p:extLst>
      <p:ext uri="{BB962C8B-B14F-4D97-AF65-F5344CB8AC3E}">
        <p14:creationId xmlns:p14="http://schemas.microsoft.com/office/powerpoint/2010/main" val="33537627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260D0EC7-ADC2-4E3A-A9DA-261F38C7E645}" type="slidenum">
              <a:rPr lang="en-US" smtClean="0"/>
              <a:t>131</a:t>
            </a:fld>
            <a:endParaRPr lang="en-US"/>
          </a:p>
        </p:txBody>
      </p:sp>
    </p:spTree>
    <p:extLst>
      <p:ext uri="{BB962C8B-B14F-4D97-AF65-F5344CB8AC3E}">
        <p14:creationId xmlns:p14="http://schemas.microsoft.com/office/powerpoint/2010/main" val="8546578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https://www.uptodate.com/contents/placenta-previa-management</a:t>
            </a:r>
          </a:p>
          <a:p>
            <a:endParaRPr lang="en-US" dirty="0" smtClean="0"/>
          </a:p>
          <a:p>
            <a:r>
              <a:rPr lang="en-US" dirty="0" smtClean="0"/>
              <a:t>The above algorithm applies to asymptomatic women. Emergency cesarean delivery is indicated for women with placenta </a:t>
            </a:r>
            <a:r>
              <a:rPr lang="en-US" dirty="0" err="1" smtClean="0"/>
              <a:t>previa</a:t>
            </a:r>
            <a:r>
              <a:rPr lang="en-US" dirty="0" smtClean="0"/>
              <a:t> and active labor, severe and persistent vaginal bleeding such that the maternal hemodynamic stability cannot be achieved or maintained, or vaginal bleeding after 34 weeks of gestation</a:t>
            </a:r>
          </a:p>
          <a:p>
            <a:endParaRPr lang="en-US" dirty="0" smtClean="0"/>
          </a:p>
          <a:p>
            <a:r>
              <a:rPr lang="en-US" dirty="0" smtClean="0"/>
              <a:t>(*)The diagnosis of placenta </a:t>
            </a:r>
            <a:r>
              <a:rPr lang="en-US" dirty="0" err="1" smtClean="0"/>
              <a:t>previa</a:t>
            </a:r>
            <a:r>
              <a:rPr lang="en-US" dirty="0" smtClean="0"/>
              <a:t> is based on identification of placental tissue extending over the internal cervical </a:t>
            </a:r>
            <a:r>
              <a:rPr lang="en-US" dirty="0" err="1" smtClean="0"/>
              <a:t>os</a:t>
            </a:r>
            <a:r>
              <a:rPr lang="en-US" dirty="0" smtClean="0"/>
              <a:t>. When the placental edge is &lt;20 mm </a:t>
            </a:r>
          </a:p>
          <a:p>
            <a:r>
              <a:rPr lang="en-US" dirty="0" smtClean="0"/>
              <a:t>from but not over, the internal </a:t>
            </a:r>
            <a:r>
              <a:rPr lang="en-US" dirty="0" err="1" smtClean="0"/>
              <a:t>os</a:t>
            </a:r>
            <a:r>
              <a:rPr lang="en-US" dirty="0" smtClean="0"/>
              <a:t>, the placenta is labeled "low lying.“   </a:t>
            </a:r>
          </a:p>
          <a:p>
            <a:endParaRPr lang="en-US" dirty="0" smtClean="0"/>
          </a:p>
          <a:p>
            <a:r>
              <a:rPr lang="en-US" dirty="0" err="1" smtClean="0"/>
              <a:t>Diễn</a:t>
            </a:r>
            <a:r>
              <a:rPr lang="en-US" dirty="0" smtClean="0"/>
              <a:t> </a:t>
            </a:r>
            <a:r>
              <a:rPr lang="en-US" dirty="0" err="1" smtClean="0"/>
              <a:t>giải</a:t>
            </a:r>
            <a:r>
              <a:rPr lang="en-US" dirty="0" smtClean="0"/>
              <a:t> </a:t>
            </a:r>
            <a:r>
              <a:rPr lang="en-US" dirty="0" err="1" smtClean="0"/>
              <a:t>lưu</a:t>
            </a:r>
            <a:r>
              <a:rPr lang="en-US" dirty="0" smtClean="0"/>
              <a:t> </a:t>
            </a:r>
            <a:r>
              <a:rPr lang="en-US" dirty="0" err="1" smtClean="0"/>
              <a:t>đồ</a:t>
            </a:r>
            <a:r>
              <a:rPr lang="en-US" dirty="0" smtClean="0"/>
              <a:t>:</a:t>
            </a:r>
          </a:p>
          <a:p>
            <a:r>
              <a:rPr lang="en-US" dirty="0" smtClean="0"/>
              <a:t>If the placental edge is over or &lt;2 cm from the internal </a:t>
            </a:r>
            <a:r>
              <a:rPr lang="en-US" dirty="0" err="1" smtClean="0"/>
              <a:t>os</a:t>
            </a:r>
            <a:r>
              <a:rPr lang="en-US" dirty="0" smtClean="0"/>
              <a:t> in the second trimester, follow-up </a:t>
            </a:r>
            <a:r>
              <a:rPr lang="en-US" dirty="0" err="1" smtClean="0"/>
              <a:t>transvaginal</a:t>
            </a:r>
            <a:r>
              <a:rPr lang="en-US" dirty="0" smtClean="0"/>
              <a:t> ultrasonography for placental position is indicated at 32 weeks of gestation.</a:t>
            </a:r>
          </a:p>
          <a:p>
            <a:r>
              <a:rPr lang="en-US" dirty="0" smtClean="0"/>
              <a:t>At the 32-week follow-up examination:</a:t>
            </a:r>
          </a:p>
          <a:p>
            <a:r>
              <a:rPr lang="en-US" dirty="0" smtClean="0"/>
              <a:t>If the placental edge is ≥2 cm from the internal </a:t>
            </a:r>
            <a:r>
              <a:rPr lang="en-US" dirty="0" err="1" smtClean="0"/>
              <a:t>os</a:t>
            </a:r>
            <a:r>
              <a:rPr lang="en-US" dirty="0" smtClean="0"/>
              <a:t>, the placental position is reported as normal and additional follow-up ultrasound examinations for placental position are not indicated. Color and pulsed Doppler examinations are useful to confirm the position of the placental edge and rule out vasa </a:t>
            </a:r>
            <a:r>
              <a:rPr lang="en-US" dirty="0" err="1" smtClean="0"/>
              <a:t>previa</a:t>
            </a:r>
            <a:r>
              <a:rPr lang="en-US" dirty="0" smtClean="0"/>
              <a:t>, as resolution of a low-lying placenta can be associated with vasa </a:t>
            </a:r>
            <a:r>
              <a:rPr lang="en-US" dirty="0" err="1" smtClean="0"/>
              <a:t>previa</a:t>
            </a:r>
            <a:endParaRPr lang="en-US" dirty="0" smtClean="0"/>
          </a:p>
          <a:p>
            <a:r>
              <a:rPr lang="en-US" dirty="0" smtClean="0"/>
              <a:t>If the placental edge is over or &lt;2 cm from the internal </a:t>
            </a:r>
            <a:r>
              <a:rPr lang="en-US" dirty="0" err="1" smtClean="0"/>
              <a:t>os</a:t>
            </a:r>
            <a:r>
              <a:rPr lang="en-US" dirty="0" smtClean="0"/>
              <a:t>, a follow-up </a:t>
            </a:r>
            <a:r>
              <a:rPr lang="en-US" dirty="0" err="1" smtClean="0"/>
              <a:t>transvaginal</a:t>
            </a:r>
            <a:r>
              <a:rPr lang="en-US" dirty="0" smtClean="0"/>
              <a:t> ultrasound for placental position is indicated at 36 weeks.</a:t>
            </a:r>
          </a:p>
          <a:p>
            <a:r>
              <a:rPr lang="en-US" dirty="0" smtClean="0"/>
              <a:t>At the 36-week follow-up examination:</a:t>
            </a:r>
          </a:p>
          <a:p>
            <a:r>
              <a:rPr lang="en-US" dirty="0" smtClean="0"/>
              <a:t>If the placental edge is over the internal </a:t>
            </a:r>
            <a:r>
              <a:rPr lang="en-US" dirty="0" err="1" smtClean="0"/>
              <a:t>os</a:t>
            </a:r>
            <a:r>
              <a:rPr lang="en-US" dirty="0" smtClean="0"/>
              <a:t>, cesarean delivery is scheduled.</a:t>
            </a:r>
          </a:p>
          <a:p>
            <a:r>
              <a:rPr lang="en-US" dirty="0" smtClean="0"/>
              <a:t>If the placental edge is not over but &lt;2 cm from the internal </a:t>
            </a:r>
            <a:r>
              <a:rPr lang="en-US" dirty="0" err="1" smtClean="0"/>
              <a:t>os</a:t>
            </a:r>
            <a:r>
              <a:rPr lang="en-US" dirty="0" smtClean="0"/>
              <a:t>, the risks and benefits of a trial of labor should be discussed with the patient. The risk of bleeding increases as the distance between the placental edge and internal </a:t>
            </a:r>
            <a:r>
              <a:rPr lang="en-US" dirty="0" err="1" smtClean="0"/>
              <a:t>os</a:t>
            </a:r>
            <a:r>
              <a:rPr lang="en-US" dirty="0" smtClean="0"/>
              <a:t> decreases, and if vasa </a:t>
            </a:r>
            <a:r>
              <a:rPr lang="en-US" dirty="0" err="1" smtClean="0"/>
              <a:t>previa</a:t>
            </a:r>
            <a:r>
              <a:rPr lang="en-US" dirty="0" smtClean="0"/>
              <a:t> is present</a:t>
            </a:r>
          </a:p>
          <a:p>
            <a:endParaRPr lang="vi-VN" dirty="0"/>
          </a:p>
        </p:txBody>
      </p:sp>
      <p:sp>
        <p:nvSpPr>
          <p:cNvPr id="4" name="Slide Number Placeholder 3"/>
          <p:cNvSpPr>
            <a:spLocks noGrp="1"/>
          </p:cNvSpPr>
          <p:nvPr>
            <p:ph type="sldNum" sz="quarter" idx="10"/>
          </p:nvPr>
        </p:nvSpPr>
        <p:spPr/>
        <p:txBody>
          <a:bodyPr/>
          <a:lstStyle/>
          <a:p>
            <a:fld id="{260D0EC7-ADC2-4E3A-A9DA-261F38C7E645}" type="slidenum">
              <a:rPr lang="en-US" smtClean="0"/>
              <a:t>132</a:t>
            </a:fld>
            <a:endParaRPr lang="en-US"/>
          </a:p>
        </p:txBody>
      </p:sp>
    </p:spTree>
    <p:extLst>
      <p:ext uri="{BB962C8B-B14F-4D97-AF65-F5344CB8AC3E}">
        <p14:creationId xmlns:p14="http://schemas.microsoft.com/office/powerpoint/2010/main" val="3299306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Nếu muốn có thai, cần tham vấn ý kiến bác sĩ. BS sẽ bổ sung vitamin, acid folic và đưa ra cân nặng phù hợp để mang thai. Nếu bạn đang mắc bệnh lý nội khoa, BS sẽ ổn định hay điều chỉnh cho phù hợp. Ngoài ra, nếu bạn có bệnh lý di truyền thì cùng thảo luận với bác sĩ để xem xác suất mắc bệnh cho thai.</a:t>
            </a:r>
          </a:p>
          <a:p>
            <a:r>
              <a:rPr lang="vi-VN" dirty="0"/>
              <a:t>Khám thai đều đặn: tầm soát  và phát hiện các vấn đề hay các yếu tố nguy cơ ảnh hưởng đến sức khỏe của mẹ và bé.</a:t>
            </a:r>
          </a:p>
          <a:p>
            <a:r>
              <a:rPr lang="vi-VN" dirty="0"/>
              <a:t>Ăn uống khỏe mạnh: nhiều acid folic, protein, calci, sắt, đầy đủ vitamin và khoáng chất. Thảo luận với bác sĩ nếu bạn cần một chế độ ăn đặc biệt như bệnh tiểu đường.</a:t>
            </a:r>
          </a:p>
          <a:p>
            <a:r>
              <a:rPr lang="vi-VN" dirty="0"/>
              <a:t>Đạt được cân nặng phù hợp để hỗ trợ sức khỏe cho thai. Dễ dàng giảm cân sau khi sinh.</a:t>
            </a:r>
          </a:p>
          <a:p>
            <a:r>
              <a:rPr lang="vi-VN" dirty="0"/>
              <a:t>Tránh các hoát chất: bỏ hút thuốc lá, cồn, chất độc hại</a:t>
            </a:r>
          </a:p>
          <a:p>
            <a:endParaRPr lang="vi-VN" dirty="0"/>
          </a:p>
          <a:p>
            <a:r>
              <a:rPr lang="en-US" dirty="0"/>
              <a:t>https://www.mayoclinic.org/healthy-lifestyle/pregnancy-week-by-week/in-depth/high-risk-pregnancy/art-20047012</a:t>
            </a:r>
          </a:p>
          <a:p>
            <a:endParaRPr lang="vi-VN" dirty="0"/>
          </a:p>
        </p:txBody>
      </p:sp>
      <p:sp>
        <p:nvSpPr>
          <p:cNvPr id="4" name="Slide Number Placeholder 3"/>
          <p:cNvSpPr>
            <a:spLocks noGrp="1"/>
          </p:cNvSpPr>
          <p:nvPr>
            <p:ph type="sldNum" sz="quarter" idx="10"/>
          </p:nvPr>
        </p:nvSpPr>
        <p:spPr/>
        <p:txBody>
          <a:bodyPr/>
          <a:lstStyle/>
          <a:p>
            <a:fld id="{68432419-399F-4E3E-BBB6-D27797E56F69}" type="slidenum">
              <a:rPr lang="vi-VN" smtClean="0"/>
              <a:t>13</a:t>
            </a:fld>
            <a:endParaRPr lang="vi-VN"/>
          </a:p>
        </p:txBody>
      </p:sp>
    </p:spTree>
    <p:extLst>
      <p:ext uri="{BB962C8B-B14F-4D97-AF65-F5344CB8AC3E}">
        <p14:creationId xmlns:p14="http://schemas.microsoft.com/office/powerpoint/2010/main" val="383945867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Tránh hoạt động tình dục sau tuần 20 ( lý do nếu hoạt động cực khoái có thể dẫn đến có thắt tử cung gây xuất huyết âm đạo, và  giao hợp âm đạo (hoặc đặt bất kỳ thứ gì nằm sâu vào âm đạo) có thể gây ra chấn thương trực tiếp đến bánh nhau , dẫn đến chảy máu ) )</a:t>
            </a:r>
          </a:p>
          <a:p>
            <a:endParaRPr lang="vi-VN" smtClean="0"/>
          </a:p>
          <a:p>
            <a:r>
              <a:rPr lang="vi-VN" smtClean="0"/>
              <a:t>BS không nên kiểm tra cổ tử cung. Rõ ràng là từ kinh nghiệm cho thấy sự sờ mó nhau thai qua một cổ tử cung giãn nở một phần có thể dẫn đến xuất huyết nghiêm trọng.</a:t>
            </a:r>
          </a:p>
          <a:p>
            <a:endParaRPr lang="vi-VN" smtClean="0"/>
          </a:p>
          <a:p>
            <a:endParaRPr lang="vi-VN" smtClean="0"/>
          </a:p>
          <a:p>
            <a:r>
              <a:rPr lang="vi-VN" smtClean="0"/>
              <a:t>Lý do tránh thể dục cường độ TB là : Mức độ hoạt động này có liên quan đến sự gia tăng tỉ lệ sinh non một cách có ý nghĩa thống kê trong một phân tích tổng hợp các nghiên cứu quan sát.</a:t>
            </a:r>
          </a:p>
          <a:p>
            <a:endParaRPr lang="vi-VN" smtClean="0"/>
          </a:p>
          <a:p>
            <a:r>
              <a:rPr lang="vi-VN" smtClean="0"/>
              <a:t>Candidates for outpatient management must (1) be compliant, (2) live within a short commute from the hospital, (3) have 24-hour emergency transportation to the hospital, and (4) verbalize a thorough understanding of the risks associated with placenta previa. </a:t>
            </a:r>
          </a:p>
          <a:p>
            <a:endParaRPr lang="vi-VN" smtClean="0"/>
          </a:p>
          <a:p>
            <a:endParaRPr lang="vi-VN"/>
          </a:p>
        </p:txBody>
      </p:sp>
      <p:sp>
        <p:nvSpPr>
          <p:cNvPr id="4" name="Slide Number Placeholder 3"/>
          <p:cNvSpPr>
            <a:spLocks noGrp="1"/>
          </p:cNvSpPr>
          <p:nvPr>
            <p:ph type="sldNum" sz="quarter" idx="10"/>
          </p:nvPr>
        </p:nvSpPr>
        <p:spPr/>
        <p:txBody>
          <a:bodyPr/>
          <a:lstStyle/>
          <a:p>
            <a:fld id="{260D0EC7-ADC2-4E3A-A9DA-261F38C7E645}" type="slidenum">
              <a:rPr lang="en-US" smtClean="0"/>
              <a:t>133</a:t>
            </a:fld>
            <a:endParaRPr lang="en-US"/>
          </a:p>
        </p:txBody>
      </p:sp>
    </p:spTree>
    <p:extLst>
      <p:ext uri="{BB962C8B-B14F-4D97-AF65-F5344CB8AC3E}">
        <p14:creationId xmlns:p14="http://schemas.microsoft.com/office/powerpoint/2010/main" val="3465826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Nếu bạn có thai kỳ nguy cơ cao, chắc hẳn bạn sẽ rất lo lắng, miễn cưỡng nghĩ về tương lai và lo lắng về những lần khám thai sắp tới phải nghe những tin xấu.</a:t>
            </a:r>
          </a:p>
          <a:p>
            <a:r>
              <a:rPr lang="vi-VN" dirty="0"/>
              <a:t>Thật không may, lo âu quá mức sẽ ảnh hưởng đến sức khỏe của bạn và của bé. Hãy trao đổi với bác sĩ về những cách thư giãn an toàn và hiệu quả. </a:t>
            </a:r>
          </a:p>
          <a:p>
            <a:r>
              <a:rPr lang="vi-VN" dirty="0"/>
              <a:t>Một số phương pháp đã được chứng minh hiệu quả như tưởng tượng các đồ vật mà bạn thích hoặc trải nghiệm thú vị hoặc nghe nhạc có thể làm giảm sự lo lắng trong khi mang thai.</a:t>
            </a:r>
          </a:p>
        </p:txBody>
      </p:sp>
      <p:sp>
        <p:nvSpPr>
          <p:cNvPr id="4" name="Slide Number Placeholder 3"/>
          <p:cNvSpPr>
            <a:spLocks noGrp="1"/>
          </p:cNvSpPr>
          <p:nvPr>
            <p:ph type="sldNum" sz="quarter" idx="10"/>
          </p:nvPr>
        </p:nvSpPr>
        <p:spPr/>
        <p:txBody>
          <a:bodyPr/>
          <a:lstStyle/>
          <a:p>
            <a:fld id="{68432419-399F-4E3E-BBB6-D27797E56F69}" type="slidenum">
              <a:rPr lang="vi-VN" smtClean="0"/>
              <a:t>14</a:t>
            </a:fld>
            <a:endParaRPr lang="vi-VN"/>
          </a:p>
        </p:txBody>
      </p:sp>
    </p:spTree>
    <p:extLst>
      <p:ext uri="{BB962C8B-B14F-4D97-AF65-F5344CB8AC3E}">
        <p14:creationId xmlns:p14="http://schemas.microsoft.com/office/powerpoint/2010/main" val="894267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7CC111-9BA1-4A84-8D36-22E381D7AEA4}" type="datetimeFigureOut">
              <a:rPr lang="en-US" smtClean="0"/>
              <a:t>10/19/2018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D5D1AC-6989-45FF-A905-2A9035C1929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3896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7CC111-9BA1-4A84-8D36-22E381D7AEA4}" type="datetimeFigureOut">
              <a:rPr lang="en-US" smtClean="0"/>
              <a:t>10/19/2018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D5D1AC-6989-45FF-A905-2A9035C19299}" type="slidenum">
              <a:rPr lang="en-US" smtClean="0"/>
              <a:t>‹#›</a:t>
            </a:fld>
            <a:endParaRPr lang="en-US"/>
          </a:p>
        </p:txBody>
      </p:sp>
    </p:spTree>
    <p:extLst>
      <p:ext uri="{BB962C8B-B14F-4D97-AF65-F5344CB8AC3E}">
        <p14:creationId xmlns:p14="http://schemas.microsoft.com/office/powerpoint/2010/main" val="37086242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7CC111-9BA1-4A84-8D36-22E381D7AEA4}" type="datetimeFigureOut">
              <a:rPr lang="en-US" smtClean="0"/>
              <a:t>10/19/2018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D5D1AC-6989-45FF-A905-2A9035C19299}" type="slidenum">
              <a:rPr lang="en-US" smtClean="0"/>
              <a:t>‹#›</a:t>
            </a:fld>
            <a:endParaRPr lang="en-US"/>
          </a:p>
        </p:txBody>
      </p:sp>
    </p:spTree>
    <p:extLst>
      <p:ext uri="{BB962C8B-B14F-4D97-AF65-F5344CB8AC3E}">
        <p14:creationId xmlns:p14="http://schemas.microsoft.com/office/powerpoint/2010/main" val="792721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marL="0" algn="l">
              <a:defRPr sz="3200"/>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400">
                <a:latin typeface="Cambria" panose="02040503050406030204" pitchFamily="18" charset="0"/>
                <a:ea typeface="Cambria" panose="02040503050406030204" pitchFamily="18" charset="0"/>
              </a:defRPr>
            </a:lvl1pPr>
            <a:lvl2pPr>
              <a:defRPr sz="2000">
                <a:latin typeface="Cambria" panose="02040503050406030204" pitchFamily="18" charset="0"/>
                <a:ea typeface="Cambria" panose="02040503050406030204" pitchFamily="18" charset="0"/>
              </a:defRPr>
            </a:lvl2pPr>
            <a:lvl3pPr>
              <a:defRPr>
                <a:latin typeface="Cambria" panose="02040503050406030204" pitchFamily="18" charset="0"/>
                <a:ea typeface="Cambria" panose="02040503050406030204" pitchFamily="18" charset="0"/>
              </a:defRPr>
            </a:lvl3pPr>
            <a:lvl4pPr>
              <a:defRPr>
                <a:latin typeface="Cambria" panose="02040503050406030204" pitchFamily="18" charset="0"/>
                <a:ea typeface="Cambria" panose="02040503050406030204" pitchFamily="18" charset="0"/>
              </a:defRPr>
            </a:lvl4pPr>
            <a:lvl5pPr>
              <a:defRPr>
                <a:latin typeface="Cambria" panose="02040503050406030204" pitchFamily="18" charset="0"/>
                <a:ea typeface="Cambria" panose="02040503050406030204" pitchFamily="18"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7CC111-9BA1-4A84-8D36-22E381D7AEA4}" type="datetimeFigureOut">
              <a:rPr lang="en-US" smtClean="0"/>
              <a:t>10/19/2018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D5D1AC-6989-45FF-A905-2A9035C19299}" type="slidenum">
              <a:rPr lang="en-US" smtClean="0"/>
              <a:t>‹#›</a:t>
            </a:fld>
            <a:endParaRPr lang="en-US"/>
          </a:p>
        </p:txBody>
      </p:sp>
    </p:spTree>
    <p:extLst>
      <p:ext uri="{BB962C8B-B14F-4D97-AF65-F5344CB8AC3E}">
        <p14:creationId xmlns:p14="http://schemas.microsoft.com/office/powerpoint/2010/main" val="25633169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A7CC111-9BA1-4A84-8D36-22E381D7AEA4}" type="datetimeFigureOut">
              <a:rPr lang="en-US" smtClean="0"/>
              <a:t>10/19/2018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D5D1AC-6989-45FF-A905-2A9035C1929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3606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7CC111-9BA1-4A84-8D36-22E381D7AEA4}" type="datetimeFigureOut">
              <a:rPr lang="en-US" smtClean="0"/>
              <a:t>10/19/2018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D5D1AC-6989-45FF-A905-2A9035C19299}" type="slidenum">
              <a:rPr lang="en-US" smtClean="0"/>
              <a:t>‹#›</a:t>
            </a:fld>
            <a:endParaRPr lang="en-US"/>
          </a:p>
        </p:txBody>
      </p:sp>
    </p:spTree>
    <p:extLst>
      <p:ext uri="{BB962C8B-B14F-4D97-AF65-F5344CB8AC3E}">
        <p14:creationId xmlns:p14="http://schemas.microsoft.com/office/powerpoint/2010/main" val="2876279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7CC111-9BA1-4A84-8D36-22E381D7AEA4}" type="datetimeFigureOut">
              <a:rPr lang="en-US" smtClean="0"/>
              <a:t>10/19/2018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D5D1AC-6989-45FF-A905-2A9035C19299}" type="slidenum">
              <a:rPr lang="en-US" smtClean="0"/>
              <a:t>‹#›</a:t>
            </a:fld>
            <a:endParaRPr lang="en-US"/>
          </a:p>
        </p:txBody>
      </p:sp>
    </p:spTree>
    <p:extLst>
      <p:ext uri="{BB962C8B-B14F-4D97-AF65-F5344CB8AC3E}">
        <p14:creationId xmlns:p14="http://schemas.microsoft.com/office/powerpoint/2010/main" val="3751226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7CC111-9BA1-4A84-8D36-22E381D7AEA4}" type="datetimeFigureOut">
              <a:rPr lang="en-US" smtClean="0"/>
              <a:t>10/19/2018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D5D1AC-6989-45FF-A905-2A9035C19299}" type="slidenum">
              <a:rPr lang="en-US" smtClean="0"/>
              <a:t>‹#›</a:t>
            </a:fld>
            <a:endParaRPr lang="en-US"/>
          </a:p>
        </p:txBody>
      </p:sp>
    </p:spTree>
    <p:extLst>
      <p:ext uri="{BB962C8B-B14F-4D97-AF65-F5344CB8AC3E}">
        <p14:creationId xmlns:p14="http://schemas.microsoft.com/office/powerpoint/2010/main" val="3415179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A7CC111-9BA1-4A84-8D36-22E381D7AEA4}" type="datetimeFigureOut">
              <a:rPr lang="en-US" smtClean="0"/>
              <a:t>10/19/2018</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27D5D1AC-6989-45FF-A905-2A9035C19299}" type="slidenum">
              <a:rPr lang="en-US" smtClean="0"/>
              <a:t>‹#›</a:t>
            </a:fld>
            <a:endParaRPr lang="en-US"/>
          </a:p>
        </p:txBody>
      </p:sp>
    </p:spTree>
    <p:extLst>
      <p:ext uri="{BB962C8B-B14F-4D97-AF65-F5344CB8AC3E}">
        <p14:creationId xmlns:p14="http://schemas.microsoft.com/office/powerpoint/2010/main" val="30508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A7CC111-9BA1-4A84-8D36-22E381D7AEA4}" type="datetimeFigureOut">
              <a:rPr lang="en-US" smtClean="0"/>
              <a:t>10/19/2018</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7D5D1AC-6989-45FF-A905-2A9035C19299}" type="slidenum">
              <a:rPr lang="en-US" smtClean="0"/>
              <a:t>‹#›</a:t>
            </a:fld>
            <a:endParaRPr lang="en-US"/>
          </a:p>
        </p:txBody>
      </p:sp>
    </p:spTree>
    <p:extLst>
      <p:ext uri="{BB962C8B-B14F-4D97-AF65-F5344CB8AC3E}">
        <p14:creationId xmlns:p14="http://schemas.microsoft.com/office/powerpoint/2010/main" val="4240294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A7CC111-9BA1-4A84-8D36-22E381D7AEA4}" type="datetimeFigureOut">
              <a:rPr lang="en-US" smtClean="0"/>
              <a:t>10/19/2018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D5D1AC-6989-45FF-A905-2A9035C19299}" type="slidenum">
              <a:rPr lang="en-US" smtClean="0"/>
              <a:t>‹#›</a:t>
            </a:fld>
            <a:endParaRPr lang="en-US"/>
          </a:p>
        </p:txBody>
      </p:sp>
    </p:spTree>
    <p:extLst>
      <p:ext uri="{BB962C8B-B14F-4D97-AF65-F5344CB8AC3E}">
        <p14:creationId xmlns:p14="http://schemas.microsoft.com/office/powerpoint/2010/main" val="166409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A7CC111-9BA1-4A84-8D36-22E381D7AEA4}" type="datetimeFigureOut">
              <a:rPr lang="en-US" smtClean="0"/>
              <a:t>10/19/2018</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27D5D1AC-6989-45FF-A905-2A9035C19299}" type="slidenum">
              <a:rPr lang="en-US" smtClean="0"/>
              <a:t>‹#›</a:t>
            </a:fld>
            <a:endParaRPr lang="en-US"/>
          </a:p>
        </p:txBody>
      </p:sp>
    </p:spTree>
    <p:extLst>
      <p:ext uri="{BB962C8B-B14F-4D97-AF65-F5344CB8AC3E}">
        <p14:creationId xmlns:p14="http://schemas.microsoft.com/office/powerpoint/2010/main" val="656073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oleObject" Target="../embeddings/oleObject1.bin"/></Relationships>
</file>

<file path=ppt/slides/_rels/slide7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17E859D-6318-4D43-AF81-26AE290D0467}"/>
              </a:ext>
            </a:extLst>
          </p:cNvPr>
          <p:cNvSpPr>
            <a:spLocks noGrp="1"/>
          </p:cNvSpPr>
          <p:nvPr>
            <p:ph type="ctrTitle"/>
          </p:nvPr>
        </p:nvSpPr>
        <p:spPr/>
        <p:txBody>
          <a:bodyPr anchor="ctr">
            <a:normAutofit/>
          </a:bodyPr>
          <a:lstStyle/>
          <a:p>
            <a:pPr algn="ctr"/>
            <a:r>
              <a:rPr lang="en-US" sz="6000">
                <a:latin typeface="+mn-lt"/>
              </a:rPr>
              <a:t>Tư vấn thai kỳ nguy c</a:t>
            </a:r>
            <a:r>
              <a:rPr lang="vi-VN" sz="6000">
                <a:latin typeface="+mn-lt"/>
              </a:rPr>
              <a:t>ơ</a:t>
            </a:r>
            <a:r>
              <a:rPr lang="en-US" sz="6000">
                <a:latin typeface="+mn-lt"/>
              </a:rPr>
              <a:t> cao</a:t>
            </a:r>
            <a:r>
              <a:rPr lang="en-US" sz="5400">
                <a:latin typeface="+mn-lt"/>
              </a:rPr>
              <a:t/>
            </a:r>
            <a:br>
              <a:rPr lang="en-US" sz="5400">
                <a:latin typeface="+mn-lt"/>
              </a:rPr>
            </a:br>
            <a:r>
              <a:rPr lang="en-US" sz="3200">
                <a:latin typeface="+mn-lt"/>
              </a:rPr>
              <a:t>(Counseling for high-risk pregnancies)</a:t>
            </a:r>
          </a:p>
        </p:txBody>
      </p:sp>
      <p:sp>
        <p:nvSpPr>
          <p:cNvPr id="3" name="Subtitle 2">
            <a:extLst>
              <a:ext uri="{FF2B5EF4-FFF2-40B4-BE49-F238E27FC236}">
                <a16:creationId xmlns="" xmlns:a16="http://schemas.microsoft.com/office/drawing/2014/main" id="{A4DCD4A5-79F1-4E85-9250-FB126BC31B5B}"/>
              </a:ext>
            </a:extLst>
          </p:cNvPr>
          <p:cNvSpPr>
            <a:spLocks noGrp="1"/>
          </p:cNvSpPr>
          <p:nvPr>
            <p:ph type="subTitle" idx="1"/>
          </p:nvPr>
        </p:nvSpPr>
        <p:spPr>
          <a:xfrm>
            <a:off x="1097280" y="4455620"/>
            <a:ext cx="10058400" cy="1143000"/>
          </a:xfrm>
        </p:spPr>
        <p:txBody>
          <a:bodyPr/>
          <a:lstStyle/>
          <a:p>
            <a:r>
              <a:rPr lang="en-US"/>
              <a:t>NHÓM 2- TỔ 28- Y13E</a:t>
            </a:r>
          </a:p>
          <a:p>
            <a:r>
              <a:rPr lang="en-US"/>
              <a:t>GVHD: BS. TrầN nhật thăng</a:t>
            </a:r>
          </a:p>
        </p:txBody>
      </p:sp>
    </p:spTree>
    <p:extLst>
      <p:ext uri="{BB962C8B-B14F-4D97-AF65-F5344CB8AC3E}">
        <p14:creationId xmlns:p14="http://schemas.microsoft.com/office/powerpoint/2010/main" val="94958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6" descr="A screenshot of a cell phone&#10;&#10;Description generated with very high confidence">
            <a:extLst>
              <a:ext uri="{FF2B5EF4-FFF2-40B4-BE49-F238E27FC236}">
                <a16:creationId xmlns="" xmlns:a16="http://schemas.microsoft.com/office/drawing/2014/main" id="{E44CEF3C-CA03-4B85-980D-95131AA33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2307" y="0"/>
            <a:ext cx="9072749" cy="6344529"/>
          </a:xfrm>
          <a:prstGeom prst="rect">
            <a:avLst/>
          </a:prstGeom>
        </p:spPr>
      </p:pic>
    </p:spTree>
    <p:extLst>
      <p:ext uri="{BB962C8B-B14F-4D97-AF65-F5344CB8AC3E}">
        <p14:creationId xmlns:p14="http://schemas.microsoft.com/office/powerpoint/2010/main" val="19519804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Song thai 1 nhau 2 trứng có biến chứng</a:t>
            </a:r>
          </a:p>
        </p:txBody>
      </p:sp>
      <p:sp>
        <p:nvSpPr>
          <p:cNvPr id="3" name="Content Placeholder 2"/>
          <p:cNvSpPr>
            <a:spLocks noGrp="1"/>
          </p:cNvSpPr>
          <p:nvPr>
            <p:ph idx="1"/>
          </p:nvPr>
        </p:nvSpPr>
        <p:spPr/>
        <p:txBody>
          <a:bodyPr/>
          <a:lstStyle/>
          <a:p>
            <a:r>
              <a:rPr lang="vi-VN"/>
              <a:t>1. hội chứng truyền máu song thai (TTTS)</a:t>
            </a:r>
          </a:p>
          <a:p>
            <a:r>
              <a:rPr lang="vi-VN"/>
              <a:t>2. hội chứng thai chậm tăng trưởng (sIUGR)</a:t>
            </a:r>
          </a:p>
          <a:p>
            <a:r>
              <a:rPr lang="vi-VN"/>
              <a:t>3. thiếu máu - đa hồng cầu trong song thai (TAPs)</a:t>
            </a:r>
          </a:p>
          <a:p>
            <a:r>
              <a:rPr lang="vi-VN"/>
              <a:t>4. hội chứng bơm máu đảo ngược trong song thai (TRAPs)</a:t>
            </a:r>
            <a:br>
              <a:rPr lang="vi-VN"/>
            </a:br>
            <a:r>
              <a:rPr lang="vi-VN"/>
              <a:t>5. song thai với 1 thai lưu</a:t>
            </a:r>
          </a:p>
          <a:p>
            <a:endParaRPr lang="vi-VN"/>
          </a:p>
        </p:txBody>
      </p:sp>
    </p:spTree>
    <p:extLst>
      <p:ext uri="{BB962C8B-B14F-4D97-AF65-F5344CB8AC3E}">
        <p14:creationId xmlns:p14="http://schemas.microsoft.com/office/powerpoint/2010/main" val="246532423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916555"/>
          </a:xfrm>
        </p:spPr>
        <p:txBody>
          <a:bodyPr/>
          <a:lstStyle/>
          <a:p>
            <a:pPr algn="ctr"/>
            <a:r>
              <a:rPr lang="vi-VN"/>
              <a:t>HC truyền máu song thai </a:t>
            </a:r>
          </a:p>
        </p:txBody>
      </p:sp>
      <p:pic>
        <p:nvPicPr>
          <p:cNvPr id="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13811" y="1162802"/>
            <a:ext cx="7940842" cy="5231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58983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Phân độ và điều trị</a:t>
            </a:r>
          </a:p>
        </p:txBody>
      </p:sp>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96963" y="2415921"/>
            <a:ext cx="10058400" cy="2883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16716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sIUGR</a:t>
            </a:r>
          </a:p>
        </p:txBody>
      </p:sp>
      <p:sp>
        <p:nvSpPr>
          <p:cNvPr id="3" name="Content Placeholder 2"/>
          <p:cNvSpPr>
            <a:spLocks noGrp="1"/>
          </p:cNvSpPr>
          <p:nvPr>
            <p:ph idx="1"/>
          </p:nvPr>
        </p:nvSpPr>
        <p:spPr/>
        <p:txBody>
          <a:bodyPr>
            <a:normAutofit fontScale="92500" lnSpcReduction="10000"/>
          </a:bodyPr>
          <a:lstStyle/>
          <a:p>
            <a:r>
              <a:rPr lang="vi-VN" sz="2000" b="1"/>
              <a:t>Chẩn đoán </a:t>
            </a:r>
            <a:endParaRPr lang="en-US" sz="2000" b="1"/>
          </a:p>
          <a:p>
            <a:pPr lvl="1"/>
            <a:r>
              <a:rPr lang="vi-VN"/>
              <a:t> Ước lượng cân nặng thai nhỏ ≤ BPV thứ 10, VÀ </a:t>
            </a:r>
            <a:endParaRPr lang="en-US"/>
          </a:p>
          <a:p>
            <a:pPr lvl="1"/>
            <a:r>
              <a:rPr lang="vi-VN"/>
              <a:t> Chênh lệch trọng lượng thai ≥ 25 %.</a:t>
            </a:r>
            <a:endParaRPr lang="en-US"/>
          </a:p>
          <a:p>
            <a:r>
              <a:rPr lang="vi-VN" sz="2000" b="1"/>
              <a:t>Phân loại (Gratacos) </a:t>
            </a:r>
            <a:endParaRPr lang="en-US" sz="2000" b="1"/>
          </a:p>
          <a:p>
            <a:pPr lvl="1"/>
            <a:r>
              <a:rPr lang="vi-VN"/>
              <a:t>Type I: doppler bình thường. Tiên lượng tốt </a:t>
            </a:r>
            <a:endParaRPr lang="en-US"/>
          </a:p>
          <a:p>
            <a:pPr lvl="1"/>
            <a:r>
              <a:rPr lang="vi-VN"/>
              <a:t>Type II: mất hoặc đảo ngược sóng tâm trương ĐM rốn </a:t>
            </a:r>
            <a:endParaRPr lang="en-US"/>
          </a:p>
          <a:p>
            <a:pPr lvl="1"/>
            <a:r>
              <a:rPr lang="vi-VN"/>
              <a:t>Type III: mất xen kẽ với đảo ngược sóng tâm trương ĐM rốn</a:t>
            </a:r>
            <a:endParaRPr lang="en-US"/>
          </a:p>
          <a:p>
            <a:r>
              <a:rPr lang="vi-VN" sz="2000" b="1"/>
              <a:t>Tiên lượng nặng khi có các dấu hiệu</a:t>
            </a:r>
            <a:endParaRPr lang="en-US" sz="2000" b="1"/>
          </a:p>
          <a:p>
            <a:pPr lvl="1"/>
            <a:r>
              <a:rPr lang="vi-VN"/>
              <a:t>Type II và type III: nguy cơ cao thai lưu và tổn thương thần kinh </a:t>
            </a:r>
            <a:endParaRPr lang="en-US"/>
          </a:p>
          <a:p>
            <a:pPr lvl="1"/>
            <a:r>
              <a:rPr lang="vi-VN"/>
              <a:t>Chênh lệch trọng lượng &gt; 30%</a:t>
            </a:r>
            <a:endParaRPr lang="en-US"/>
          </a:p>
          <a:p>
            <a:pPr lvl="1"/>
            <a:r>
              <a:rPr lang="vi-VN"/>
              <a:t> Bất thường Doppler ống TM</a:t>
            </a:r>
            <a:endParaRPr lang="en-US"/>
          </a:p>
          <a:p>
            <a:pPr lvl="1"/>
            <a:r>
              <a:rPr lang="vi-VN"/>
              <a:t> Xuất hiện sớm (&lt; 20 tuần). </a:t>
            </a:r>
            <a:endParaRPr lang="en-US"/>
          </a:p>
          <a:p>
            <a:endParaRPr lang="vi-VN"/>
          </a:p>
        </p:txBody>
      </p:sp>
    </p:spTree>
    <p:extLst>
      <p:ext uri="{BB962C8B-B14F-4D97-AF65-F5344CB8AC3E}">
        <p14:creationId xmlns:p14="http://schemas.microsoft.com/office/powerpoint/2010/main" val="421980804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Điều</a:t>
            </a:r>
            <a:r>
              <a:rPr lang="en-US" dirty="0"/>
              <a:t> </a:t>
            </a:r>
            <a:r>
              <a:rPr lang="en-US" dirty="0" err="1"/>
              <a:t>trị</a:t>
            </a:r>
            <a:r>
              <a:rPr lang="en-US" dirty="0"/>
              <a:t> </a:t>
            </a:r>
            <a:r>
              <a:rPr lang="en-US" dirty="0" err="1"/>
              <a:t>sIUGR</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75488789"/>
              </p:ext>
            </p:extLst>
          </p:nvPr>
        </p:nvGraphicFramePr>
        <p:xfrm>
          <a:off x="609600" y="1600200"/>
          <a:ext cx="11277600" cy="3784600"/>
        </p:xfrm>
        <a:graphic>
          <a:graphicData uri="http://schemas.openxmlformats.org/drawingml/2006/table">
            <a:tbl>
              <a:tblPr firstRow="1" bandRow="1">
                <a:tableStyleId>{5C22544A-7EE6-4342-B048-85BDC9FD1C3A}</a:tableStyleId>
              </a:tblPr>
              <a:tblGrid>
                <a:gridCol w="1524000">
                  <a:extLst>
                    <a:ext uri="{9D8B030D-6E8A-4147-A177-3AD203B41FA5}">
                      <a16:colId xmlns="" xmlns:a16="http://schemas.microsoft.com/office/drawing/2014/main" val="20000"/>
                    </a:ext>
                  </a:extLst>
                </a:gridCol>
                <a:gridCol w="2641600">
                  <a:extLst>
                    <a:ext uri="{9D8B030D-6E8A-4147-A177-3AD203B41FA5}">
                      <a16:colId xmlns="" xmlns:a16="http://schemas.microsoft.com/office/drawing/2014/main" val="20001"/>
                    </a:ext>
                  </a:extLst>
                </a:gridCol>
                <a:gridCol w="3962400">
                  <a:extLst>
                    <a:ext uri="{9D8B030D-6E8A-4147-A177-3AD203B41FA5}">
                      <a16:colId xmlns="" xmlns:a16="http://schemas.microsoft.com/office/drawing/2014/main" val="20002"/>
                    </a:ext>
                  </a:extLst>
                </a:gridCol>
                <a:gridCol w="3149600">
                  <a:extLst>
                    <a:ext uri="{9D8B030D-6E8A-4147-A177-3AD203B41FA5}">
                      <a16:colId xmlns="" xmlns:a16="http://schemas.microsoft.com/office/drawing/2014/main" val="20003"/>
                    </a:ext>
                  </a:extLst>
                </a:gridCol>
              </a:tblGrid>
              <a:tr h="370840">
                <a:tc>
                  <a:txBody>
                    <a:bodyPr/>
                    <a:lstStyle/>
                    <a:p>
                      <a:r>
                        <a:rPr lang="en-US" dirty="0" err="1"/>
                        <a:t>Týp</a:t>
                      </a:r>
                      <a:r>
                        <a:rPr lang="en-US" dirty="0"/>
                        <a:t> </a:t>
                      </a:r>
                    </a:p>
                  </a:txBody>
                  <a:tcPr marL="121920" marR="121920"/>
                </a:tc>
                <a:tc>
                  <a:txBody>
                    <a:bodyPr/>
                    <a:lstStyle/>
                    <a:p>
                      <a:r>
                        <a:rPr lang="en-US" dirty="0"/>
                        <a:t>I</a:t>
                      </a:r>
                    </a:p>
                  </a:txBody>
                  <a:tcPr marL="121920" marR="121920"/>
                </a:tc>
                <a:tc>
                  <a:txBody>
                    <a:bodyPr/>
                    <a:lstStyle/>
                    <a:p>
                      <a:r>
                        <a:rPr lang="en-US" dirty="0"/>
                        <a:t>II</a:t>
                      </a:r>
                    </a:p>
                  </a:txBody>
                  <a:tcPr marL="121920" marR="121920"/>
                </a:tc>
                <a:tc>
                  <a:txBody>
                    <a:bodyPr/>
                    <a:lstStyle/>
                    <a:p>
                      <a:r>
                        <a:rPr lang="en-US" dirty="0"/>
                        <a:t>III</a:t>
                      </a:r>
                    </a:p>
                  </a:txBody>
                  <a:tcPr marL="121920" marR="121920"/>
                </a:tc>
                <a:extLst>
                  <a:ext uri="{0D108BD9-81ED-4DB2-BD59-A6C34878D82A}">
                    <a16:rowId xmlns="" xmlns:a16="http://schemas.microsoft.com/office/drawing/2014/main" val="10000"/>
                  </a:ext>
                </a:extLst>
              </a:tr>
              <a:tr h="370840">
                <a:tc>
                  <a:txBody>
                    <a:bodyPr/>
                    <a:lstStyle/>
                    <a:p>
                      <a:r>
                        <a:rPr lang="en-US" sz="2000" dirty="0" err="1"/>
                        <a:t>Nguy</a:t>
                      </a:r>
                      <a:r>
                        <a:rPr lang="en-US" sz="2000" dirty="0"/>
                        <a:t> </a:t>
                      </a:r>
                      <a:r>
                        <a:rPr lang="en-US" sz="2000" dirty="0" err="1"/>
                        <a:t>cơ</a:t>
                      </a:r>
                      <a:endParaRPr lang="en-US" sz="2000" dirty="0"/>
                    </a:p>
                  </a:txBody>
                  <a:tcPr marL="121920" marR="121920"/>
                </a:tc>
                <a:tc>
                  <a:txBody>
                    <a:bodyPr/>
                    <a:lstStyle/>
                    <a:p>
                      <a:r>
                        <a:rPr lang="en-US" sz="2000" dirty="0"/>
                        <a:t>- </a:t>
                      </a:r>
                      <a:r>
                        <a:rPr lang="vi-VN" sz="2000" dirty="0"/>
                        <a:t>Thai lưu 2-4%</a:t>
                      </a:r>
                      <a:endParaRPr lang="en-US" sz="2000" dirty="0"/>
                    </a:p>
                    <a:p>
                      <a:r>
                        <a:rPr lang="en-US" sz="2000" dirty="0"/>
                        <a:t>- </a:t>
                      </a:r>
                      <a:r>
                        <a:rPr lang="vi-VN" sz="2000" dirty="0"/>
                        <a:t>Biến chứng thần kinh 0-4% </a:t>
                      </a:r>
                      <a:endParaRPr lang="en-US" sz="2000" dirty="0"/>
                    </a:p>
                    <a:p>
                      <a:r>
                        <a:rPr lang="en-US" sz="2000" dirty="0"/>
                        <a:t>- </a:t>
                      </a:r>
                      <a:r>
                        <a:rPr lang="vi-VN" sz="2000" dirty="0"/>
                        <a:t>Nặng thêm TTTS 10% </a:t>
                      </a:r>
                      <a:endParaRPr lang="en-US" sz="2000" dirty="0"/>
                    </a:p>
                  </a:txBody>
                  <a:tcPr marL="121920" marR="121920"/>
                </a:tc>
                <a:tc>
                  <a:txBody>
                    <a:bodyPr/>
                    <a:lstStyle/>
                    <a:p>
                      <a:r>
                        <a:rPr lang="en-US" sz="2000" dirty="0"/>
                        <a:t>- </a:t>
                      </a:r>
                      <a:r>
                        <a:rPr lang="vi-VN" sz="2000" dirty="0"/>
                        <a:t>Thai lưu: thai nhỏ: 30%</a:t>
                      </a:r>
                      <a:r>
                        <a:rPr lang="en-US" sz="2000" dirty="0"/>
                        <a:t> </a:t>
                      </a:r>
                      <a:r>
                        <a:rPr lang="vi-VN" sz="2000" dirty="0"/>
                        <a:t>, thai lớn 20%</a:t>
                      </a:r>
                      <a:endParaRPr lang="en-US" sz="2000" dirty="0"/>
                    </a:p>
                    <a:p>
                      <a:r>
                        <a:rPr lang="en-US" sz="2000" dirty="0"/>
                        <a:t>- </a:t>
                      </a:r>
                      <a:r>
                        <a:rPr lang="vi-VN" sz="2000" dirty="0"/>
                        <a:t>Tổn thương thần kinh thai nhỏ: 15%</a:t>
                      </a:r>
                      <a:endParaRPr lang="en-US" sz="2000" dirty="0"/>
                    </a:p>
                    <a:p>
                      <a:r>
                        <a:rPr lang="en-US" sz="2000" dirty="0"/>
                        <a:t>- </a:t>
                      </a:r>
                      <a:r>
                        <a:rPr lang="vi-VN" sz="2000" dirty="0"/>
                        <a:t>Nặng thêm TTTS: 30%</a:t>
                      </a:r>
                      <a:endParaRPr lang="en-US" sz="2000" dirty="0"/>
                    </a:p>
                  </a:txBody>
                  <a:tcPr marL="121920" marR="121920"/>
                </a:tc>
                <a:tc>
                  <a:txBody>
                    <a:bodyPr/>
                    <a:lstStyle/>
                    <a:p>
                      <a:r>
                        <a:rPr lang="en-US" sz="2000" dirty="0"/>
                        <a:t>- </a:t>
                      </a:r>
                      <a:r>
                        <a:rPr lang="vi-VN" sz="2000" dirty="0"/>
                        <a:t>Thai lưu: thai nhỏ: 15%</a:t>
                      </a:r>
                      <a:endParaRPr lang="en-US" sz="2000" dirty="0"/>
                    </a:p>
                    <a:p>
                      <a:r>
                        <a:rPr lang="en-US" sz="2000" dirty="0"/>
                        <a:t>- </a:t>
                      </a:r>
                      <a:r>
                        <a:rPr lang="vi-VN" sz="2000" dirty="0"/>
                        <a:t>Tổn thương thần kinh thai lớn: 20-30%</a:t>
                      </a:r>
                      <a:endParaRPr lang="en-US" sz="2000" dirty="0"/>
                    </a:p>
                    <a:p>
                      <a:r>
                        <a:rPr lang="en-US" sz="2000" dirty="0"/>
                        <a:t>- </a:t>
                      </a:r>
                      <a:r>
                        <a:rPr lang="vi-VN" sz="2000" dirty="0"/>
                        <a:t>Nặng thêm TTTS 10%</a:t>
                      </a:r>
                      <a:endParaRPr lang="en-US" sz="2000" dirty="0"/>
                    </a:p>
                  </a:txBody>
                  <a:tcPr marL="121920" marR="121920"/>
                </a:tc>
                <a:extLst>
                  <a:ext uri="{0D108BD9-81ED-4DB2-BD59-A6C34878D82A}">
                    <a16:rowId xmlns="" xmlns:a16="http://schemas.microsoft.com/office/drawing/2014/main" val="10001"/>
                  </a:ext>
                </a:extLst>
              </a:tr>
              <a:tr h="370840">
                <a:tc>
                  <a:txBody>
                    <a:bodyPr/>
                    <a:lstStyle/>
                    <a:p>
                      <a:r>
                        <a:rPr lang="en-US" sz="2000" dirty="0"/>
                        <a:t>Theo </a:t>
                      </a:r>
                      <a:r>
                        <a:rPr lang="en-US" sz="2000" dirty="0" err="1"/>
                        <a:t>dõi</a:t>
                      </a:r>
                      <a:endParaRPr lang="en-US" sz="2000" dirty="0"/>
                    </a:p>
                  </a:txBody>
                  <a:tcPr marL="121920" marR="121920"/>
                </a:tc>
                <a:tc>
                  <a:txBody>
                    <a:bodyPr/>
                    <a:lstStyle/>
                    <a:p>
                      <a:r>
                        <a:rPr lang="en-US" sz="2000" dirty="0"/>
                        <a:t>2 </a:t>
                      </a:r>
                      <a:r>
                        <a:rPr lang="en-US" sz="2000" dirty="0" err="1"/>
                        <a:t>tuần</a:t>
                      </a:r>
                      <a:endParaRPr lang="en-US" sz="2000" dirty="0"/>
                    </a:p>
                  </a:txBody>
                  <a:tcPr marL="121920" marR="121920"/>
                </a:tc>
                <a:tc>
                  <a:txBody>
                    <a:bodyPr/>
                    <a:lstStyle/>
                    <a:p>
                      <a:r>
                        <a:rPr lang="en-US" sz="2000" dirty="0"/>
                        <a:t>1 </a:t>
                      </a:r>
                      <a:r>
                        <a:rPr lang="en-US" sz="2000" dirty="0" err="1"/>
                        <a:t>tuần</a:t>
                      </a:r>
                      <a:endParaRPr lang="en-US" sz="2000" dirty="0"/>
                    </a:p>
                  </a:txBody>
                  <a:tcPr marL="121920" marR="121920"/>
                </a:tc>
                <a:tc>
                  <a:txBody>
                    <a:bodyPr/>
                    <a:lstStyle/>
                    <a:p>
                      <a:r>
                        <a:rPr lang="en-US" sz="2000" dirty="0"/>
                        <a:t>1 </a:t>
                      </a:r>
                      <a:r>
                        <a:rPr lang="en-US" sz="2000" dirty="0" err="1"/>
                        <a:t>tuần</a:t>
                      </a:r>
                      <a:endParaRPr lang="en-US" sz="2000" dirty="0"/>
                    </a:p>
                  </a:txBody>
                  <a:tcPr marL="121920" marR="121920"/>
                </a:tc>
                <a:extLst>
                  <a:ext uri="{0D108BD9-81ED-4DB2-BD59-A6C34878D82A}">
                    <a16:rowId xmlns="" xmlns:a16="http://schemas.microsoft.com/office/drawing/2014/main" val="10002"/>
                  </a:ext>
                </a:extLst>
              </a:tr>
              <a:tr h="370840">
                <a:tc>
                  <a:txBody>
                    <a:bodyPr/>
                    <a:lstStyle/>
                    <a:p>
                      <a:r>
                        <a:rPr lang="en-US" sz="2000" dirty="0" err="1"/>
                        <a:t>Điều</a:t>
                      </a:r>
                      <a:r>
                        <a:rPr lang="en-US" sz="2000" dirty="0"/>
                        <a:t> </a:t>
                      </a:r>
                      <a:r>
                        <a:rPr lang="en-US" sz="2000" dirty="0" err="1"/>
                        <a:t>trị</a:t>
                      </a:r>
                      <a:endParaRPr lang="en-US" sz="2000" dirty="0"/>
                    </a:p>
                  </a:txBody>
                  <a:tcPr marL="121920" marR="121920"/>
                </a:tc>
                <a:tc>
                  <a:txBody>
                    <a:bodyPr/>
                    <a:lstStyle/>
                    <a:p>
                      <a:r>
                        <a:rPr lang="en-US" sz="2000" dirty="0" err="1"/>
                        <a:t>Không</a:t>
                      </a:r>
                      <a:r>
                        <a:rPr lang="en-US" sz="2000" dirty="0"/>
                        <a:t> can </a:t>
                      </a:r>
                      <a:r>
                        <a:rPr lang="en-US" sz="2000" dirty="0" err="1"/>
                        <a:t>thiệp</a:t>
                      </a:r>
                      <a:endParaRPr lang="en-US" sz="2000" dirty="0"/>
                    </a:p>
                  </a:txBody>
                  <a:tcPr marL="121920" marR="121920"/>
                </a:tc>
                <a:tc>
                  <a:txBody>
                    <a:bodyPr/>
                    <a:lstStyle/>
                    <a:p>
                      <a:r>
                        <a:rPr lang="en-US" sz="2000" dirty="0"/>
                        <a:t>- </a:t>
                      </a:r>
                      <a:r>
                        <a:rPr lang="en-US" sz="2000" dirty="0" err="1"/>
                        <a:t>Không</a:t>
                      </a:r>
                      <a:r>
                        <a:rPr lang="en-US" sz="2000" dirty="0"/>
                        <a:t> can </a:t>
                      </a:r>
                      <a:r>
                        <a:rPr lang="en-US" sz="2000" dirty="0" err="1"/>
                        <a:t>thiệp</a:t>
                      </a:r>
                      <a:endParaRPr lang="en-US" sz="2000" dirty="0"/>
                    </a:p>
                    <a:p>
                      <a:r>
                        <a:rPr lang="en-US" sz="2000" dirty="0"/>
                        <a:t>- Can </a:t>
                      </a:r>
                      <a:r>
                        <a:rPr lang="en-US" sz="2000" dirty="0" err="1"/>
                        <a:t>thiệp</a:t>
                      </a:r>
                      <a:r>
                        <a:rPr lang="en-US" sz="2000" dirty="0"/>
                        <a:t>: </a:t>
                      </a:r>
                      <a:r>
                        <a:rPr lang="en-US" sz="2000" dirty="0" err="1"/>
                        <a:t>kẹp</a:t>
                      </a:r>
                      <a:r>
                        <a:rPr lang="en-US" sz="2000" dirty="0"/>
                        <a:t> </a:t>
                      </a:r>
                      <a:r>
                        <a:rPr lang="en-US" sz="2000" dirty="0" err="1"/>
                        <a:t>tắc</a:t>
                      </a:r>
                      <a:r>
                        <a:rPr lang="en-US" sz="2000" dirty="0"/>
                        <a:t> </a:t>
                      </a:r>
                      <a:r>
                        <a:rPr lang="en-US" sz="2000" dirty="0" err="1"/>
                        <a:t>dây</a:t>
                      </a:r>
                      <a:r>
                        <a:rPr lang="en-US" sz="2000" dirty="0"/>
                        <a:t> </a:t>
                      </a:r>
                      <a:r>
                        <a:rPr lang="en-US" sz="2000" dirty="0" err="1"/>
                        <a:t>rốn</a:t>
                      </a:r>
                      <a:r>
                        <a:rPr lang="en-US" sz="2000" dirty="0"/>
                        <a:t> / laser </a:t>
                      </a:r>
                    </a:p>
                  </a:txBody>
                  <a:tcPr marL="121920" marR="121920"/>
                </a:tc>
                <a:tc>
                  <a:txBody>
                    <a:bodyPr/>
                    <a:lstStyle/>
                    <a:p>
                      <a:r>
                        <a:rPr lang="en-US" sz="2000" dirty="0"/>
                        <a:t>- </a:t>
                      </a:r>
                      <a:r>
                        <a:rPr lang="en-US" sz="2000" dirty="0" err="1"/>
                        <a:t>Không</a:t>
                      </a:r>
                      <a:r>
                        <a:rPr lang="en-US" sz="2000" dirty="0"/>
                        <a:t> can </a:t>
                      </a:r>
                      <a:r>
                        <a:rPr lang="en-US" sz="2000" dirty="0" err="1"/>
                        <a:t>thiệp</a:t>
                      </a:r>
                      <a:endParaRPr lang="en-US" sz="2000" dirty="0"/>
                    </a:p>
                    <a:p>
                      <a:r>
                        <a:rPr lang="en-US" sz="2000" dirty="0"/>
                        <a:t>- Can </a:t>
                      </a:r>
                      <a:r>
                        <a:rPr lang="en-US" sz="2000" dirty="0" err="1"/>
                        <a:t>thiệp</a:t>
                      </a:r>
                      <a:r>
                        <a:rPr lang="en-US" sz="2000" dirty="0"/>
                        <a:t>: </a:t>
                      </a:r>
                      <a:r>
                        <a:rPr lang="en-US" sz="2000" dirty="0" err="1"/>
                        <a:t>kẹp</a:t>
                      </a:r>
                      <a:r>
                        <a:rPr lang="en-US" sz="2000" dirty="0"/>
                        <a:t> </a:t>
                      </a:r>
                      <a:r>
                        <a:rPr lang="en-US" sz="2000" dirty="0" err="1"/>
                        <a:t>tắc</a:t>
                      </a:r>
                      <a:r>
                        <a:rPr lang="en-US" sz="2000" dirty="0"/>
                        <a:t> </a:t>
                      </a:r>
                      <a:r>
                        <a:rPr lang="en-US" sz="2000" dirty="0" err="1"/>
                        <a:t>dây</a:t>
                      </a:r>
                      <a:r>
                        <a:rPr lang="en-US" sz="2000" dirty="0"/>
                        <a:t> </a:t>
                      </a:r>
                      <a:r>
                        <a:rPr lang="en-US" sz="2000" dirty="0" err="1"/>
                        <a:t>rốn</a:t>
                      </a:r>
                      <a:r>
                        <a:rPr lang="en-US" sz="2000" dirty="0"/>
                        <a:t> / laser</a:t>
                      </a:r>
                    </a:p>
                  </a:txBody>
                  <a:tcPr marL="121920" marR="121920"/>
                </a:tc>
                <a:extLst>
                  <a:ext uri="{0D108BD9-81ED-4DB2-BD59-A6C34878D82A}">
                    <a16:rowId xmlns="" xmlns:a16="http://schemas.microsoft.com/office/drawing/2014/main" val="10003"/>
                  </a:ext>
                </a:extLst>
              </a:tr>
              <a:tr h="345440">
                <a:tc>
                  <a:txBody>
                    <a:bodyPr/>
                    <a:lstStyle/>
                    <a:p>
                      <a:r>
                        <a:rPr lang="en-US" sz="2000" dirty="0"/>
                        <a:t>CDTK</a:t>
                      </a:r>
                    </a:p>
                  </a:txBody>
                  <a:tcPr marL="121920" marR="121920"/>
                </a:tc>
                <a:tc>
                  <a:txBody>
                    <a:bodyPr/>
                    <a:lstStyle/>
                    <a:p>
                      <a:r>
                        <a:rPr lang="en-US" sz="2000" dirty="0"/>
                        <a:t>34 – 35 </a:t>
                      </a:r>
                      <a:r>
                        <a:rPr lang="en-US" sz="2000" dirty="0" err="1"/>
                        <a:t>tuần</a:t>
                      </a:r>
                      <a:endParaRPr lang="en-US" sz="2000" dirty="0"/>
                    </a:p>
                  </a:txBody>
                  <a:tcPr marL="121920" marR="121920"/>
                </a:tc>
                <a:tc>
                  <a:txBody>
                    <a:bodyPr/>
                    <a:lstStyle/>
                    <a:p>
                      <a:r>
                        <a:rPr lang="en-US" sz="2000" dirty="0"/>
                        <a:t>30 – 32 </a:t>
                      </a:r>
                      <a:r>
                        <a:rPr lang="en-US" sz="2000" dirty="0" err="1"/>
                        <a:t>tuần</a:t>
                      </a:r>
                      <a:endParaRPr lang="en-US" sz="2000" dirty="0"/>
                    </a:p>
                  </a:txBody>
                  <a:tcPr marL="121920" marR="121920"/>
                </a:tc>
                <a:tc>
                  <a:txBody>
                    <a:bodyPr/>
                    <a:lstStyle/>
                    <a:p>
                      <a:r>
                        <a:rPr lang="en-US" sz="2000" dirty="0"/>
                        <a:t>30 – 32 </a:t>
                      </a:r>
                      <a:r>
                        <a:rPr lang="en-US" sz="2000" dirty="0" err="1"/>
                        <a:t>tuần</a:t>
                      </a:r>
                      <a:endParaRPr lang="en-US" sz="2000" dirty="0"/>
                    </a:p>
                  </a:txBody>
                  <a:tcPr marL="121920" marR="121920"/>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385048827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Song </a:t>
            </a:r>
            <a:r>
              <a:rPr lang="en-US" dirty="0" err="1"/>
              <a:t>thai</a:t>
            </a:r>
            <a:r>
              <a:rPr lang="en-US" dirty="0"/>
              <a:t> </a:t>
            </a:r>
            <a:r>
              <a:rPr lang="en-US" dirty="0" err="1"/>
              <a:t>với</a:t>
            </a:r>
            <a:r>
              <a:rPr lang="en-US" dirty="0"/>
              <a:t> 1 </a:t>
            </a:r>
            <a:r>
              <a:rPr lang="en-US" dirty="0" err="1"/>
              <a:t>thai</a:t>
            </a:r>
            <a:r>
              <a:rPr lang="en-US" dirty="0"/>
              <a:t> </a:t>
            </a:r>
            <a:r>
              <a:rPr lang="en-US" dirty="0" err="1"/>
              <a:t>lưu</a:t>
            </a:r>
            <a:r>
              <a:rPr lang="en-US" dirty="0"/>
              <a:t> </a:t>
            </a:r>
          </a:p>
        </p:txBody>
      </p:sp>
      <p:sp>
        <p:nvSpPr>
          <p:cNvPr id="3" name="Content Placeholder 2"/>
          <p:cNvSpPr>
            <a:spLocks noGrp="1"/>
          </p:cNvSpPr>
          <p:nvPr>
            <p:ph idx="1"/>
          </p:nvPr>
        </p:nvSpPr>
        <p:spPr>
          <a:xfrm>
            <a:off x="609600" y="1447800"/>
            <a:ext cx="10972800" cy="4800600"/>
          </a:xfrm>
        </p:spPr>
        <p:txBody>
          <a:bodyPr>
            <a:normAutofit/>
          </a:bodyPr>
          <a:lstStyle/>
          <a:p>
            <a:r>
              <a:rPr lang="en-US" sz="2400" b="1" dirty="0" err="1"/>
              <a:t>Chẩn</a:t>
            </a:r>
            <a:r>
              <a:rPr lang="en-US" sz="2400" b="1" dirty="0"/>
              <a:t> </a:t>
            </a:r>
            <a:r>
              <a:rPr lang="en-US" sz="2400" b="1" dirty="0" err="1"/>
              <a:t>đoán</a:t>
            </a:r>
            <a:endParaRPr lang="en-US" sz="2400" b="1" dirty="0"/>
          </a:p>
          <a:p>
            <a:pPr lvl="1"/>
            <a:r>
              <a:rPr lang="vi-VN" sz="2100" dirty="0"/>
              <a:t>Xác định nếu được thời điểm thai chết trong tử cung vì ảnh hưởng đến tiên lượng thai còn lại.</a:t>
            </a:r>
            <a:endParaRPr lang="en-US" sz="2100" dirty="0"/>
          </a:p>
          <a:p>
            <a:pPr lvl="1"/>
            <a:r>
              <a:rPr lang="vi-VN" sz="2100" dirty="0"/>
              <a:t>Theo dõi tình trạng thiếu máu của thai còn lại (chẩn đoán thiếu máu khi: PSVMCA &gt; 1.5 MoM)</a:t>
            </a:r>
            <a:endParaRPr lang="en-US" sz="2100" dirty="0"/>
          </a:p>
          <a:p>
            <a:pPr lvl="1"/>
            <a:r>
              <a:rPr lang="vi-VN" sz="2100" dirty="0"/>
              <a:t>MRI 4 tuần sau thời điểm lưu tìm tổn thương não.</a:t>
            </a:r>
            <a:endParaRPr lang="en-US" sz="2100" dirty="0"/>
          </a:p>
          <a:p>
            <a:r>
              <a:rPr lang="en-US" sz="2400" b="1" dirty="0" err="1"/>
              <a:t>Điều</a:t>
            </a:r>
            <a:r>
              <a:rPr lang="en-US" sz="2400" b="1" dirty="0"/>
              <a:t> </a:t>
            </a:r>
            <a:r>
              <a:rPr lang="en-US" sz="2400" b="1" dirty="0" err="1"/>
              <a:t>trị</a:t>
            </a:r>
            <a:endParaRPr lang="en-US" sz="2400" b="1" dirty="0"/>
          </a:p>
          <a:p>
            <a:pPr lvl="1"/>
            <a:r>
              <a:rPr lang="vi-VN" sz="2100" dirty="0"/>
              <a:t>Khi xác định được thai mới chết (trong vòng 12 – 24 giờ). Trong trường hợp thai mới chết, và tuổi thai nuôi sống được (≥ 28 tuần), hỗ trợ phổi tức thì và mổ lấy thai cấp cứu.</a:t>
            </a:r>
            <a:endParaRPr lang="en-US" sz="2100" dirty="0"/>
          </a:p>
          <a:p>
            <a:pPr lvl="1"/>
            <a:r>
              <a:rPr lang="vi-VN" sz="2100" dirty="0"/>
              <a:t>Không xác định được thời điểm thai chết:</a:t>
            </a:r>
            <a:endParaRPr lang="en-US" sz="2100" dirty="0"/>
          </a:p>
          <a:p>
            <a:pPr lvl="2"/>
            <a:r>
              <a:rPr lang="vi-VN" sz="2100" dirty="0"/>
              <a:t>Nếu có tổn thương thần kinh, tư vấn chấm dứt thai kỳ.</a:t>
            </a:r>
            <a:endParaRPr lang="en-US" sz="2100" dirty="0"/>
          </a:p>
          <a:p>
            <a:pPr lvl="2"/>
            <a:r>
              <a:rPr lang="vi-VN" sz="2100" dirty="0"/>
              <a:t>Chấm dứt thai kỳ ở 36 – 37 tuần trong trường hợp không có biến chứng.</a:t>
            </a:r>
            <a:endParaRPr lang="en-US" sz="2100" dirty="0"/>
          </a:p>
          <a:p>
            <a:pPr lvl="2"/>
            <a:r>
              <a:rPr lang="vi-VN" sz="2100" dirty="0"/>
              <a:t>Cân nhắc truyền máu bào thai (IUT).</a:t>
            </a:r>
            <a:endParaRPr lang="en-US" sz="2100" dirty="0"/>
          </a:p>
        </p:txBody>
      </p:sp>
    </p:spTree>
    <p:extLst>
      <p:ext uri="{BB962C8B-B14F-4D97-AF65-F5344CB8AC3E}">
        <p14:creationId xmlns:p14="http://schemas.microsoft.com/office/powerpoint/2010/main" val="199502923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Chọn</a:t>
            </a:r>
            <a:r>
              <a:rPr lang="en-US" dirty="0"/>
              <a:t> </a:t>
            </a:r>
            <a:r>
              <a:rPr lang="en-US" dirty="0" err="1"/>
              <a:t>thời</a:t>
            </a:r>
            <a:r>
              <a:rPr lang="en-US" dirty="0"/>
              <a:t> </a:t>
            </a:r>
            <a:r>
              <a:rPr lang="en-US" dirty="0" err="1"/>
              <a:t>điểm</a:t>
            </a:r>
            <a:r>
              <a:rPr lang="en-US" dirty="0"/>
              <a:t> CDTK </a:t>
            </a:r>
          </a:p>
        </p:txBody>
      </p:sp>
      <p:sp>
        <p:nvSpPr>
          <p:cNvPr id="3" name="Content Placeholder 2"/>
          <p:cNvSpPr>
            <a:spLocks noGrp="1"/>
          </p:cNvSpPr>
          <p:nvPr>
            <p:ph idx="1"/>
          </p:nvPr>
        </p:nvSpPr>
        <p:spPr/>
        <p:txBody>
          <a:bodyPr/>
          <a:lstStyle/>
          <a:p>
            <a:r>
              <a:rPr lang="en-US" dirty="0"/>
              <a:t>Song </a:t>
            </a:r>
            <a:r>
              <a:rPr lang="en-US" dirty="0" err="1"/>
              <a:t>thai</a:t>
            </a:r>
            <a:r>
              <a:rPr lang="en-US" dirty="0"/>
              <a:t> </a:t>
            </a:r>
            <a:r>
              <a:rPr lang="en-US" dirty="0" err="1"/>
              <a:t>không</a:t>
            </a:r>
            <a:r>
              <a:rPr lang="en-US" dirty="0"/>
              <a:t> </a:t>
            </a:r>
            <a:r>
              <a:rPr lang="en-US" dirty="0" err="1"/>
              <a:t>biến</a:t>
            </a:r>
            <a:r>
              <a:rPr lang="en-US" dirty="0"/>
              <a:t> </a:t>
            </a:r>
            <a:r>
              <a:rPr lang="en-US" dirty="0" err="1"/>
              <a:t>chứng</a:t>
            </a:r>
            <a:r>
              <a:rPr lang="en-US" dirty="0"/>
              <a:t> : </a:t>
            </a:r>
            <a:r>
              <a:rPr lang="en-US" dirty="0" err="1"/>
              <a:t>lúc</a:t>
            </a:r>
            <a:r>
              <a:rPr lang="en-US" dirty="0"/>
              <a:t> 37w, </a:t>
            </a:r>
            <a:r>
              <a:rPr lang="en-US" dirty="0" err="1"/>
              <a:t>nên</a:t>
            </a:r>
            <a:r>
              <a:rPr lang="en-US" dirty="0"/>
              <a:t> CDTK </a:t>
            </a:r>
            <a:r>
              <a:rPr lang="en-US" dirty="0" err="1"/>
              <a:t>chủ</a:t>
            </a:r>
            <a:r>
              <a:rPr lang="en-US" dirty="0"/>
              <a:t> </a:t>
            </a:r>
            <a:r>
              <a:rPr lang="en-US" dirty="0" err="1"/>
              <a:t>động</a:t>
            </a:r>
            <a:r>
              <a:rPr lang="en-US" dirty="0"/>
              <a:t> </a:t>
            </a:r>
            <a:r>
              <a:rPr lang="en-US" dirty="0" err="1"/>
              <a:t>dù</a:t>
            </a:r>
            <a:r>
              <a:rPr lang="en-US" dirty="0"/>
              <a:t> </a:t>
            </a:r>
            <a:r>
              <a:rPr lang="en-US" dirty="0" err="1"/>
              <a:t>chưa</a:t>
            </a:r>
            <a:r>
              <a:rPr lang="en-US" dirty="0"/>
              <a:t> </a:t>
            </a:r>
            <a:r>
              <a:rPr lang="en-US" dirty="0" err="1"/>
              <a:t>vài</a:t>
            </a:r>
            <a:r>
              <a:rPr lang="en-US" dirty="0"/>
              <a:t> </a:t>
            </a:r>
            <a:r>
              <a:rPr lang="en-US" dirty="0" err="1"/>
              <a:t>chuyển</a:t>
            </a:r>
            <a:r>
              <a:rPr lang="en-US" dirty="0"/>
              <a:t> </a:t>
            </a:r>
            <a:r>
              <a:rPr lang="en-US" dirty="0" err="1"/>
              <a:t>dạ</a:t>
            </a:r>
            <a:r>
              <a:rPr lang="en-US" dirty="0"/>
              <a:t>. </a:t>
            </a:r>
          </a:p>
          <a:p>
            <a:r>
              <a:rPr lang="en-US" dirty="0"/>
              <a:t>Song </a:t>
            </a:r>
            <a:r>
              <a:rPr lang="en-US" dirty="0" err="1"/>
              <a:t>thai</a:t>
            </a:r>
            <a:r>
              <a:rPr lang="en-US" dirty="0"/>
              <a:t> </a:t>
            </a:r>
            <a:r>
              <a:rPr lang="en-US" dirty="0" err="1"/>
              <a:t>có</a:t>
            </a:r>
            <a:r>
              <a:rPr lang="en-US" dirty="0"/>
              <a:t> </a:t>
            </a:r>
            <a:r>
              <a:rPr lang="en-US" dirty="0" err="1"/>
              <a:t>biến</a:t>
            </a:r>
            <a:r>
              <a:rPr lang="en-US" dirty="0"/>
              <a:t> </a:t>
            </a:r>
            <a:r>
              <a:rPr lang="en-US" dirty="0" err="1"/>
              <a:t>chứng</a:t>
            </a:r>
            <a:r>
              <a:rPr lang="en-US" dirty="0"/>
              <a:t> : </a:t>
            </a:r>
            <a:r>
              <a:rPr lang="en-US" dirty="0" err="1"/>
              <a:t>sớm</a:t>
            </a:r>
            <a:r>
              <a:rPr lang="en-US" dirty="0"/>
              <a:t> </a:t>
            </a:r>
            <a:r>
              <a:rPr lang="en-US" dirty="0" err="1"/>
              <a:t>hơn</a:t>
            </a:r>
            <a:r>
              <a:rPr lang="en-US" dirty="0"/>
              <a:t> </a:t>
            </a:r>
          </a:p>
        </p:txBody>
      </p:sp>
    </p:spTree>
    <p:extLst>
      <p:ext uri="{BB962C8B-B14F-4D97-AF65-F5344CB8AC3E}">
        <p14:creationId xmlns:p14="http://schemas.microsoft.com/office/powerpoint/2010/main" val="166377569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pPr marL="0" indent="0">
              <a:buNone/>
            </a:pPr>
            <a:r>
              <a:rPr lang="en-US" dirty="0" err="1"/>
              <a:t>Mổ</a:t>
            </a:r>
            <a:r>
              <a:rPr lang="en-US" dirty="0"/>
              <a:t> </a:t>
            </a:r>
            <a:r>
              <a:rPr lang="en-US" dirty="0" err="1"/>
              <a:t>lấy</a:t>
            </a:r>
            <a:r>
              <a:rPr lang="en-US" dirty="0"/>
              <a:t> </a:t>
            </a:r>
            <a:r>
              <a:rPr lang="en-US" dirty="0" err="1"/>
              <a:t>thai</a:t>
            </a:r>
            <a:r>
              <a:rPr lang="en-US" dirty="0"/>
              <a:t> </a:t>
            </a:r>
            <a:r>
              <a:rPr lang="en-US" dirty="0" err="1"/>
              <a:t>khi</a:t>
            </a:r>
            <a:r>
              <a:rPr lang="en-US" dirty="0"/>
              <a:t> </a:t>
            </a:r>
            <a:r>
              <a:rPr lang="en-US" dirty="0" err="1"/>
              <a:t>có</a:t>
            </a:r>
            <a:r>
              <a:rPr lang="en-US" dirty="0"/>
              <a:t> 1 </a:t>
            </a:r>
            <a:r>
              <a:rPr lang="en-US" dirty="0" err="1"/>
              <a:t>trong</a:t>
            </a:r>
            <a:r>
              <a:rPr lang="en-US" dirty="0"/>
              <a:t> </a:t>
            </a:r>
            <a:r>
              <a:rPr lang="en-US" dirty="0" err="1"/>
              <a:t>các</a:t>
            </a:r>
            <a:r>
              <a:rPr lang="en-US" dirty="0"/>
              <a:t> </a:t>
            </a:r>
            <a:r>
              <a:rPr lang="en-US" dirty="0" err="1"/>
              <a:t>lý</a:t>
            </a:r>
            <a:r>
              <a:rPr lang="en-US" dirty="0"/>
              <a:t> do : </a:t>
            </a:r>
          </a:p>
          <a:p>
            <a:pPr marL="0" indent="0">
              <a:buNone/>
            </a:pPr>
            <a:r>
              <a:rPr lang="en-US" dirty="0"/>
              <a:t>- Power :  </a:t>
            </a:r>
            <a:r>
              <a:rPr lang="en-US" dirty="0" err="1"/>
              <a:t>sức</a:t>
            </a:r>
            <a:r>
              <a:rPr lang="en-US" dirty="0"/>
              <a:t> </a:t>
            </a:r>
            <a:r>
              <a:rPr lang="en-US" dirty="0" err="1"/>
              <a:t>rặn</a:t>
            </a:r>
            <a:r>
              <a:rPr lang="en-US" dirty="0"/>
              <a:t> </a:t>
            </a:r>
            <a:r>
              <a:rPr lang="en-US" dirty="0" err="1"/>
              <a:t>mẹ</a:t>
            </a:r>
            <a:r>
              <a:rPr lang="en-US" dirty="0"/>
              <a:t> </a:t>
            </a:r>
            <a:r>
              <a:rPr lang="en-US" dirty="0" err="1"/>
              <a:t>kém</a:t>
            </a:r>
            <a:r>
              <a:rPr lang="en-US" dirty="0"/>
              <a:t>, </a:t>
            </a:r>
            <a:r>
              <a:rPr lang="en-US" dirty="0" err="1"/>
              <a:t>cơn</a:t>
            </a:r>
            <a:r>
              <a:rPr lang="en-US" dirty="0"/>
              <a:t> </a:t>
            </a:r>
            <a:r>
              <a:rPr lang="en-US" dirty="0" err="1"/>
              <a:t>gò</a:t>
            </a:r>
            <a:r>
              <a:rPr lang="en-US" dirty="0"/>
              <a:t> </a:t>
            </a:r>
            <a:r>
              <a:rPr lang="en-US" dirty="0" err="1"/>
              <a:t>không</a:t>
            </a:r>
            <a:r>
              <a:rPr lang="en-US" dirty="0"/>
              <a:t> </a:t>
            </a:r>
            <a:r>
              <a:rPr lang="en-US" dirty="0" err="1"/>
              <a:t>đủ</a:t>
            </a:r>
            <a:r>
              <a:rPr lang="en-US" dirty="0"/>
              <a:t> (CD </a:t>
            </a:r>
            <a:r>
              <a:rPr lang="en-US" dirty="0" err="1"/>
              <a:t>giai</a:t>
            </a:r>
            <a:r>
              <a:rPr lang="en-US" dirty="0"/>
              <a:t> </a:t>
            </a:r>
            <a:r>
              <a:rPr lang="en-US" dirty="0" err="1"/>
              <a:t>đoạn</a:t>
            </a:r>
            <a:r>
              <a:rPr lang="en-US" dirty="0"/>
              <a:t> 2 </a:t>
            </a:r>
            <a:r>
              <a:rPr lang="en-US" dirty="0" err="1"/>
              <a:t>kéo</a:t>
            </a:r>
            <a:r>
              <a:rPr lang="en-US" dirty="0"/>
              <a:t> </a:t>
            </a:r>
            <a:r>
              <a:rPr lang="en-US" dirty="0" err="1"/>
              <a:t>dài</a:t>
            </a:r>
            <a:r>
              <a:rPr lang="en-US" dirty="0"/>
              <a:t>), </a:t>
            </a:r>
            <a:r>
              <a:rPr lang="en-US" dirty="0" err="1"/>
              <a:t>chuyển</a:t>
            </a:r>
            <a:r>
              <a:rPr lang="en-US" dirty="0"/>
              <a:t> </a:t>
            </a:r>
            <a:r>
              <a:rPr lang="en-US" dirty="0" err="1"/>
              <a:t>dạ</a:t>
            </a:r>
            <a:r>
              <a:rPr lang="en-US" dirty="0"/>
              <a:t> </a:t>
            </a:r>
            <a:r>
              <a:rPr lang="en-US" dirty="0" err="1"/>
              <a:t>trên</a:t>
            </a:r>
            <a:r>
              <a:rPr lang="en-US" dirty="0"/>
              <a:t> </a:t>
            </a:r>
            <a:r>
              <a:rPr lang="en-US" dirty="0" err="1"/>
              <a:t>thai</a:t>
            </a:r>
            <a:r>
              <a:rPr lang="en-US" dirty="0"/>
              <a:t> </a:t>
            </a:r>
            <a:r>
              <a:rPr lang="en-US" dirty="0" err="1"/>
              <a:t>lưu</a:t>
            </a:r>
            <a:r>
              <a:rPr lang="en-US" dirty="0"/>
              <a:t/>
            </a:r>
            <a:br>
              <a:rPr lang="en-US" dirty="0"/>
            </a:br>
            <a:r>
              <a:rPr lang="en-US" dirty="0"/>
              <a:t>- Passage :  </a:t>
            </a:r>
            <a:r>
              <a:rPr lang="en-US" dirty="0" err="1"/>
              <a:t>đường</a:t>
            </a:r>
            <a:r>
              <a:rPr lang="en-US" dirty="0"/>
              <a:t> </a:t>
            </a:r>
            <a:r>
              <a:rPr lang="en-US" dirty="0" err="1"/>
              <a:t>sanh</a:t>
            </a:r>
            <a:r>
              <a:rPr lang="en-US" dirty="0"/>
              <a:t> </a:t>
            </a:r>
            <a:r>
              <a:rPr lang="en-US" dirty="0" err="1"/>
              <a:t>không</a:t>
            </a:r>
            <a:r>
              <a:rPr lang="en-US" dirty="0"/>
              <a:t> </a:t>
            </a:r>
            <a:r>
              <a:rPr lang="en-US" dirty="0" err="1"/>
              <a:t>thuận</a:t>
            </a:r>
            <a:r>
              <a:rPr lang="en-US" dirty="0"/>
              <a:t> </a:t>
            </a:r>
            <a:r>
              <a:rPr lang="en-US" dirty="0" err="1"/>
              <a:t>lợi</a:t>
            </a:r>
            <a:r>
              <a:rPr lang="en-US" dirty="0"/>
              <a:t/>
            </a:r>
            <a:br>
              <a:rPr lang="en-US" dirty="0"/>
            </a:br>
            <a:r>
              <a:rPr lang="en-US" dirty="0"/>
              <a:t>- Passenger :  </a:t>
            </a:r>
            <a:br>
              <a:rPr lang="en-US" dirty="0"/>
            </a:br>
            <a:r>
              <a:rPr lang="en-US" dirty="0"/>
              <a:t>  + </a:t>
            </a:r>
            <a:r>
              <a:rPr lang="en-US" dirty="0" err="1"/>
              <a:t>Ngôi</a:t>
            </a:r>
            <a:r>
              <a:rPr lang="en-US" dirty="0"/>
              <a:t> :  </a:t>
            </a:r>
            <a:r>
              <a:rPr lang="en-US" dirty="0" err="1"/>
              <a:t>ngôi</a:t>
            </a:r>
            <a:r>
              <a:rPr lang="en-US" dirty="0"/>
              <a:t> </a:t>
            </a:r>
            <a:r>
              <a:rPr lang="en-US" dirty="0" err="1"/>
              <a:t>thứ</a:t>
            </a:r>
            <a:r>
              <a:rPr lang="en-US" dirty="0"/>
              <a:t> </a:t>
            </a:r>
            <a:r>
              <a:rPr lang="en-US" dirty="0" err="1"/>
              <a:t>nhất</a:t>
            </a:r>
            <a:r>
              <a:rPr lang="en-US" dirty="0"/>
              <a:t> </a:t>
            </a:r>
            <a:r>
              <a:rPr lang="en-US" dirty="0" err="1"/>
              <a:t>không</a:t>
            </a:r>
            <a:r>
              <a:rPr lang="en-US" dirty="0"/>
              <a:t> </a:t>
            </a:r>
            <a:r>
              <a:rPr lang="en-US" dirty="0" err="1"/>
              <a:t>phải</a:t>
            </a:r>
            <a:r>
              <a:rPr lang="en-US" dirty="0"/>
              <a:t> </a:t>
            </a:r>
            <a:r>
              <a:rPr lang="en-US" dirty="0" err="1"/>
              <a:t>ngôi</a:t>
            </a:r>
            <a:r>
              <a:rPr lang="en-US" dirty="0"/>
              <a:t> </a:t>
            </a:r>
            <a:r>
              <a:rPr lang="en-US" dirty="0" err="1"/>
              <a:t>đầu</a:t>
            </a:r>
            <a:r>
              <a:rPr lang="en-US" dirty="0"/>
              <a:t> </a:t>
            </a:r>
            <a:br>
              <a:rPr lang="en-US" dirty="0"/>
            </a:br>
            <a:r>
              <a:rPr lang="en-US" dirty="0"/>
              <a:t>  + Song </a:t>
            </a:r>
            <a:r>
              <a:rPr lang="en-US" dirty="0" err="1"/>
              <a:t>thai</a:t>
            </a:r>
            <a:r>
              <a:rPr lang="en-US" dirty="0"/>
              <a:t> </a:t>
            </a:r>
            <a:r>
              <a:rPr lang="en-US" dirty="0" err="1"/>
              <a:t>khác</a:t>
            </a:r>
            <a:r>
              <a:rPr lang="en-US" dirty="0"/>
              <a:t> M-M hay song </a:t>
            </a:r>
            <a:r>
              <a:rPr lang="en-US" dirty="0" err="1"/>
              <a:t>thai</a:t>
            </a:r>
            <a:r>
              <a:rPr lang="en-US" dirty="0"/>
              <a:t> </a:t>
            </a:r>
            <a:r>
              <a:rPr lang="en-US" dirty="0" err="1"/>
              <a:t>có</a:t>
            </a:r>
            <a:r>
              <a:rPr lang="en-US" dirty="0"/>
              <a:t> </a:t>
            </a:r>
            <a:r>
              <a:rPr lang="en-US" dirty="0" err="1"/>
              <a:t>biến</a:t>
            </a:r>
            <a:r>
              <a:rPr lang="en-US" dirty="0"/>
              <a:t> </a:t>
            </a:r>
            <a:r>
              <a:rPr lang="en-US" dirty="0" err="1"/>
              <a:t>chứng</a:t>
            </a:r>
            <a:r>
              <a:rPr lang="en-US" dirty="0"/>
              <a:t/>
            </a:r>
            <a:br>
              <a:rPr lang="en-US" dirty="0"/>
            </a:br>
            <a:r>
              <a:rPr lang="en-US" dirty="0"/>
              <a:t>  + CN </a:t>
            </a:r>
            <a:r>
              <a:rPr lang="en-US" dirty="0" err="1"/>
              <a:t>thai</a:t>
            </a:r>
            <a:r>
              <a:rPr lang="en-US" dirty="0"/>
              <a:t> :  CN </a:t>
            </a:r>
            <a:r>
              <a:rPr lang="en-US" dirty="0" err="1"/>
              <a:t>mỗi</a:t>
            </a:r>
            <a:r>
              <a:rPr lang="en-US" dirty="0"/>
              <a:t> </a:t>
            </a:r>
            <a:r>
              <a:rPr lang="en-US" dirty="0" err="1"/>
              <a:t>thai</a:t>
            </a:r>
            <a:r>
              <a:rPr lang="en-US" dirty="0"/>
              <a:t> &gt; 3000g </a:t>
            </a:r>
            <a:r>
              <a:rPr lang="en-US" dirty="0" err="1"/>
              <a:t>hoặc</a:t>
            </a:r>
            <a:r>
              <a:rPr lang="en-US" dirty="0"/>
              <a:t> </a:t>
            </a:r>
            <a:r>
              <a:rPr lang="en-US" dirty="0" err="1"/>
              <a:t>chênh</a:t>
            </a:r>
            <a:r>
              <a:rPr lang="en-US" dirty="0"/>
              <a:t> </a:t>
            </a:r>
            <a:r>
              <a:rPr lang="en-US" dirty="0" err="1"/>
              <a:t>lệch</a:t>
            </a:r>
            <a:r>
              <a:rPr lang="en-US" dirty="0"/>
              <a:t> CN </a:t>
            </a:r>
            <a:r>
              <a:rPr lang="en-US" dirty="0" err="1"/>
              <a:t>giữa</a:t>
            </a:r>
            <a:r>
              <a:rPr lang="en-US" dirty="0"/>
              <a:t> 2 </a:t>
            </a:r>
            <a:r>
              <a:rPr lang="en-US" dirty="0" err="1"/>
              <a:t>thai</a:t>
            </a:r>
            <a:r>
              <a:rPr lang="en-US" dirty="0"/>
              <a:t> &gt; 20% </a:t>
            </a:r>
          </a:p>
          <a:p>
            <a:pPr marL="0" indent="0">
              <a:buNone/>
            </a:pPr>
            <a:r>
              <a:rPr lang="en-US" dirty="0"/>
              <a:t>- VMC : MLT, </a:t>
            </a:r>
            <a:r>
              <a:rPr lang="en-US" dirty="0" err="1"/>
              <a:t>bóc</a:t>
            </a:r>
            <a:r>
              <a:rPr lang="en-US" dirty="0"/>
              <a:t> </a:t>
            </a:r>
            <a:r>
              <a:rPr lang="en-US" dirty="0" err="1"/>
              <a:t>nhân</a:t>
            </a:r>
            <a:r>
              <a:rPr lang="en-US" dirty="0"/>
              <a:t> </a:t>
            </a:r>
            <a:r>
              <a:rPr lang="en-US" dirty="0" err="1"/>
              <a:t>xơ</a:t>
            </a:r>
            <a:r>
              <a:rPr lang="en-US" dirty="0"/>
              <a:t> </a:t>
            </a:r>
            <a:r>
              <a:rPr lang="en-US" dirty="0" err="1"/>
              <a:t>tử</a:t>
            </a:r>
            <a:r>
              <a:rPr lang="en-US" dirty="0"/>
              <a:t> </a:t>
            </a:r>
            <a:r>
              <a:rPr lang="en-US" dirty="0" err="1"/>
              <a:t>cung</a:t>
            </a:r>
            <a:r>
              <a:rPr lang="en-US" dirty="0"/>
              <a:t>. </a:t>
            </a:r>
          </a:p>
        </p:txBody>
      </p:sp>
    </p:spTree>
    <p:extLst>
      <p:ext uri="{BB962C8B-B14F-4D97-AF65-F5344CB8AC3E}">
        <p14:creationId xmlns:p14="http://schemas.microsoft.com/office/powerpoint/2010/main" val="336703128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a:t>
            </a:r>
            <a:r>
              <a:rPr lang="en-US" dirty="0" err="1"/>
              <a:t>Tư</a:t>
            </a:r>
            <a:r>
              <a:rPr lang="en-US" dirty="0"/>
              <a:t> </a:t>
            </a:r>
            <a:r>
              <a:rPr lang="en-US" dirty="0" err="1"/>
              <a:t>vấn</a:t>
            </a:r>
            <a:r>
              <a:rPr lang="en-US" dirty="0"/>
              <a:t> </a:t>
            </a:r>
          </a:p>
        </p:txBody>
      </p:sp>
      <p:sp>
        <p:nvSpPr>
          <p:cNvPr id="3" name="Content Placeholder 2"/>
          <p:cNvSpPr>
            <a:spLocks noGrp="1"/>
          </p:cNvSpPr>
          <p:nvPr>
            <p:ph idx="1"/>
          </p:nvPr>
        </p:nvSpPr>
        <p:spPr/>
        <p:txBody>
          <a:bodyPr>
            <a:normAutofit/>
          </a:bodyPr>
          <a:lstStyle/>
          <a:p>
            <a:r>
              <a:rPr lang="en-US" dirty="0" err="1"/>
              <a:t>Trong</a:t>
            </a:r>
            <a:r>
              <a:rPr lang="en-US" dirty="0"/>
              <a:t> </a:t>
            </a:r>
            <a:r>
              <a:rPr lang="en-US" dirty="0" err="1"/>
              <a:t>thai</a:t>
            </a:r>
            <a:r>
              <a:rPr lang="en-US" dirty="0"/>
              <a:t> </a:t>
            </a:r>
            <a:r>
              <a:rPr lang="en-US" dirty="0" err="1"/>
              <a:t>kỳ</a:t>
            </a:r>
            <a:r>
              <a:rPr lang="en-US" dirty="0"/>
              <a:t>: </a:t>
            </a:r>
          </a:p>
          <a:p>
            <a:pPr>
              <a:buFontTx/>
              <a:buChar char="-"/>
            </a:pPr>
            <a:r>
              <a:rPr lang="en-US" dirty="0" err="1"/>
              <a:t>Lịch</a:t>
            </a:r>
            <a:r>
              <a:rPr lang="en-US" dirty="0"/>
              <a:t> </a:t>
            </a:r>
            <a:r>
              <a:rPr lang="en-US" dirty="0" err="1"/>
              <a:t>khám</a:t>
            </a:r>
            <a:r>
              <a:rPr lang="en-US" dirty="0"/>
              <a:t> </a:t>
            </a:r>
            <a:r>
              <a:rPr lang="en-US" dirty="0" err="1"/>
              <a:t>thai</a:t>
            </a:r>
            <a:r>
              <a:rPr lang="en-US" dirty="0"/>
              <a:t>, </a:t>
            </a:r>
            <a:r>
              <a:rPr lang="en-US" dirty="0" err="1"/>
              <a:t>lưu</a:t>
            </a:r>
            <a:r>
              <a:rPr lang="en-US" dirty="0"/>
              <a:t> ý </a:t>
            </a:r>
            <a:r>
              <a:rPr lang="en-US" dirty="0" err="1"/>
              <a:t>đánh</a:t>
            </a:r>
            <a:r>
              <a:rPr lang="en-US" dirty="0"/>
              <a:t> </a:t>
            </a:r>
            <a:r>
              <a:rPr lang="en-US" dirty="0" err="1"/>
              <a:t>giá</a:t>
            </a:r>
            <a:r>
              <a:rPr lang="en-US" dirty="0"/>
              <a:t> </a:t>
            </a:r>
            <a:r>
              <a:rPr lang="en-US" dirty="0" err="1"/>
              <a:t>tăng</a:t>
            </a:r>
            <a:r>
              <a:rPr lang="en-US" dirty="0"/>
              <a:t> </a:t>
            </a:r>
            <a:r>
              <a:rPr lang="en-US" dirty="0" err="1"/>
              <a:t>trưởng</a:t>
            </a:r>
            <a:r>
              <a:rPr lang="en-US" dirty="0"/>
              <a:t> </a:t>
            </a:r>
            <a:r>
              <a:rPr lang="en-US" dirty="0" err="1"/>
              <a:t>và</a:t>
            </a:r>
            <a:r>
              <a:rPr lang="en-US" dirty="0"/>
              <a:t> </a:t>
            </a:r>
            <a:r>
              <a:rPr lang="en-US" dirty="0" err="1"/>
              <a:t>tầm</a:t>
            </a:r>
            <a:r>
              <a:rPr lang="en-US" dirty="0"/>
              <a:t> </a:t>
            </a:r>
            <a:r>
              <a:rPr lang="en-US" dirty="0" err="1"/>
              <a:t>soát</a:t>
            </a:r>
            <a:r>
              <a:rPr lang="en-US" dirty="0"/>
              <a:t> </a:t>
            </a:r>
            <a:r>
              <a:rPr lang="en-US" dirty="0" err="1"/>
              <a:t>dị</a:t>
            </a:r>
            <a:r>
              <a:rPr lang="en-US" dirty="0"/>
              <a:t> </a:t>
            </a:r>
            <a:r>
              <a:rPr lang="en-US" dirty="0" err="1"/>
              <a:t>tật</a:t>
            </a:r>
            <a:r>
              <a:rPr lang="en-US" dirty="0"/>
              <a:t> ở </a:t>
            </a:r>
            <a:r>
              <a:rPr lang="en-US" dirty="0" err="1"/>
              <a:t>cả</a:t>
            </a:r>
            <a:r>
              <a:rPr lang="en-US" dirty="0"/>
              <a:t> 2 </a:t>
            </a:r>
            <a:r>
              <a:rPr lang="en-US" dirty="0" err="1"/>
              <a:t>thai</a:t>
            </a:r>
            <a:r>
              <a:rPr lang="en-US" dirty="0"/>
              <a:t> </a:t>
            </a:r>
          </a:p>
          <a:p>
            <a:pPr>
              <a:buFontTx/>
              <a:buChar char="-"/>
            </a:pPr>
            <a:r>
              <a:rPr lang="en-US" dirty="0" err="1"/>
              <a:t>Các</a:t>
            </a:r>
            <a:r>
              <a:rPr lang="en-US" dirty="0"/>
              <a:t> </a:t>
            </a:r>
            <a:r>
              <a:rPr lang="en-US" dirty="0" err="1"/>
              <a:t>biến</a:t>
            </a:r>
            <a:r>
              <a:rPr lang="en-US" dirty="0"/>
              <a:t> </a:t>
            </a:r>
            <a:r>
              <a:rPr lang="en-US" dirty="0" err="1"/>
              <a:t>chứng</a:t>
            </a:r>
            <a:r>
              <a:rPr lang="en-US" dirty="0"/>
              <a:t> </a:t>
            </a:r>
            <a:r>
              <a:rPr lang="en-US" dirty="0" err="1"/>
              <a:t>có</a:t>
            </a:r>
            <a:r>
              <a:rPr lang="en-US" dirty="0"/>
              <a:t> </a:t>
            </a:r>
            <a:r>
              <a:rPr lang="en-US" dirty="0" err="1"/>
              <a:t>thể</a:t>
            </a:r>
            <a:r>
              <a:rPr lang="en-US" dirty="0"/>
              <a:t> </a:t>
            </a:r>
            <a:r>
              <a:rPr lang="en-US" dirty="0" err="1"/>
              <a:t>xảy</a:t>
            </a:r>
            <a:r>
              <a:rPr lang="en-US" dirty="0"/>
              <a:t> </a:t>
            </a:r>
            <a:r>
              <a:rPr lang="en-US" dirty="0" err="1"/>
              <a:t>ra</a:t>
            </a:r>
            <a:r>
              <a:rPr lang="en-US" dirty="0"/>
              <a:t> </a:t>
            </a:r>
            <a:r>
              <a:rPr lang="en-US" dirty="0" err="1"/>
              <a:t>cho</a:t>
            </a:r>
            <a:r>
              <a:rPr lang="en-US" dirty="0"/>
              <a:t> </a:t>
            </a:r>
            <a:r>
              <a:rPr lang="en-US" dirty="0" err="1"/>
              <a:t>thai</a:t>
            </a:r>
            <a:r>
              <a:rPr lang="en-US" dirty="0"/>
              <a:t> </a:t>
            </a:r>
            <a:r>
              <a:rPr lang="en-US" dirty="0" err="1"/>
              <a:t>và</a:t>
            </a:r>
            <a:r>
              <a:rPr lang="en-US" dirty="0"/>
              <a:t> </a:t>
            </a:r>
            <a:r>
              <a:rPr lang="en-US" dirty="0" err="1"/>
              <a:t>nguy</a:t>
            </a:r>
            <a:r>
              <a:rPr lang="en-US" dirty="0"/>
              <a:t> </a:t>
            </a:r>
            <a:r>
              <a:rPr lang="en-US" dirty="0" err="1"/>
              <a:t>cơ</a:t>
            </a:r>
            <a:r>
              <a:rPr lang="en-US" dirty="0"/>
              <a:t> </a:t>
            </a:r>
            <a:r>
              <a:rPr lang="en-US" dirty="0" err="1"/>
              <a:t>phát</a:t>
            </a:r>
            <a:r>
              <a:rPr lang="en-US" dirty="0"/>
              <a:t> </a:t>
            </a:r>
            <a:r>
              <a:rPr lang="en-US" dirty="0" err="1"/>
              <a:t>triển</a:t>
            </a:r>
            <a:r>
              <a:rPr lang="en-US" dirty="0"/>
              <a:t> </a:t>
            </a:r>
            <a:r>
              <a:rPr lang="en-US" dirty="0" err="1"/>
              <a:t>các</a:t>
            </a:r>
            <a:r>
              <a:rPr lang="en-US" dirty="0"/>
              <a:t> </a:t>
            </a:r>
            <a:r>
              <a:rPr lang="en-US" dirty="0" err="1"/>
              <a:t>bệnh</a:t>
            </a:r>
            <a:r>
              <a:rPr lang="en-US" dirty="0"/>
              <a:t> </a:t>
            </a:r>
            <a:r>
              <a:rPr lang="en-US" dirty="0" err="1"/>
              <a:t>lý</a:t>
            </a:r>
            <a:r>
              <a:rPr lang="en-US" dirty="0"/>
              <a:t> ở </a:t>
            </a:r>
            <a:r>
              <a:rPr lang="en-US" dirty="0" err="1"/>
              <a:t>mẹ</a:t>
            </a:r>
            <a:r>
              <a:rPr lang="en-US" dirty="0"/>
              <a:t> do </a:t>
            </a:r>
            <a:r>
              <a:rPr lang="en-US" dirty="0" err="1"/>
              <a:t>đa</a:t>
            </a:r>
            <a:r>
              <a:rPr lang="en-US" dirty="0"/>
              <a:t> </a:t>
            </a:r>
            <a:r>
              <a:rPr lang="en-US" dirty="0" err="1"/>
              <a:t>thai</a:t>
            </a:r>
            <a:r>
              <a:rPr lang="en-US" dirty="0"/>
              <a:t> </a:t>
            </a:r>
            <a:r>
              <a:rPr lang="en-US" dirty="0" err="1"/>
              <a:t>đa</a:t>
            </a:r>
            <a:r>
              <a:rPr lang="en-US" dirty="0"/>
              <a:t> </a:t>
            </a:r>
            <a:r>
              <a:rPr lang="en-US" dirty="0" err="1"/>
              <a:t>nhau</a:t>
            </a:r>
            <a:endParaRPr lang="en-US" dirty="0"/>
          </a:p>
          <a:p>
            <a:pPr>
              <a:buFontTx/>
              <a:buChar char="-"/>
            </a:pPr>
            <a:r>
              <a:rPr lang="en-US" dirty="0" err="1"/>
              <a:t>Tư</a:t>
            </a:r>
            <a:r>
              <a:rPr lang="en-US" dirty="0"/>
              <a:t> </a:t>
            </a:r>
            <a:r>
              <a:rPr lang="en-US" dirty="0" err="1"/>
              <a:t>vấn</a:t>
            </a:r>
            <a:r>
              <a:rPr lang="en-US" dirty="0"/>
              <a:t> </a:t>
            </a:r>
            <a:r>
              <a:rPr lang="en-US" dirty="0" err="1"/>
              <a:t>bỏ</a:t>
            </a:r>
            <a:r>
              <a:rPr lang="en-US" dirty="0"/>
              <a:t> </a:t>
            </a:r>
            <a:r>
              <a:rPr lang="en-US" dirty="0" err="1"/>
              <a:t>bớt</a:t>
            </a:r>
            <a:r>
              <a:rPr lang="en-US" dirty="0"/>
              <a:t> </a:t>
            </a:r>
            <a:r>
              <a:rPr lang="en-US" dirty="0" err="1"/>
              <a:t>thai</a:t>
            </a:r>
            <a:r>
              <a:rPr lang="en-US" dirty="0"/>
              <a:t> </a:t>
            </a:r>
          </a:p>
          <a:p>
            <a:pPr>
              <a:buFontTx/>
              <a:buChar char="-"/>
            </a:pPr>
            <a:r>
              <a:rPr lang="en-US" dirty="0" err="1"/>
              <a:t>Dinh</a:t>
            </a:r>
            <a:r>
              <a:rPr lang="en-US" dirty="0"/>
              <a:t> </a:t>
            </a:r>
            <a:r>
              <a:rPr lang="en-US" dirty="0" err="1"/>
              <a:t>dưỡng</a:t>
            </a:r>
            <a:r>
              <a:rPr lang="en-US" dirty="0"/>
              <a:t> </a:t>
            </a:r>
            <a:r>
              <a:rPr lang="en-US" dirty="0" err="1"/>
              <a:t>mẹ</a:t>
            </a:r>
            <a:endParaRPr lang="en-US" dirty="0"/>
          </a:p>
          <a:p>
            <a:r>
              <a:rPr lang="en-US" dirty="0" err="1"/>
              <a:t>Chọn</a:t>
            </a:r>
            <a:r>
              <a:rPr lang="en-US" dirty="0"/>
              <a:t> </a:t>
            </a:r>
            <a:r>
              <a:rPr lang="en-US" dirty="0" err="1"/>
              <a:t>thời</a:t>
            </a:r>
            <a:r>
              <a:rPr lang="en-US" dirty="0"/>
              <a:t> </a:t>
            </a:r>
            <a:r>
              <a:rPr lang="en-US" dirty="0" err="1"/>
              <a:t>điểm</a:t>
            </a:r>
            <a:r>
              <a:rPr lang="en-US" dirty="0"/>
              <a:t> CDTK, </a:t>
            </a:r>
            <a:r>
              <a:rPr lang="en-US" dirty="0" err="1"/>
              <a:t>tư</a:t>
            </a:r>
            <a:r>
              <a:rPr lang="en-US" dirty="0"/>
              <a:t> </a:t>
            </a:r>
            <a:r>
              <a:rPr lang="en-US" dirty="0" err="1"/>
              <a:t>vấn</a:t>
            </a:r>
            <a:r>
              <a:rPr lang="en-US" dirty="0"/>
              <a:t> </a:t>
            </a:r>
            <a:r>
              <a:rPr lang="en-US" dirty="0" err="1"/>
              <a:t>pp</a:t>
            </a:r>
            <a:r>
              <a:rPr lang="en-US" dirty="0"/>
              <a:t> CDTK </a:t>
            </a:r>
          </a:p>
          <a:p>
            <a:pPr marL="0" indent="0">
              <a:buNone/>
            </a:pPr>
            <a:endParaRPr lang="en-US" dirty="0"/>
          </a:p>
          <a:p>
            <a:pPr>
              <a:buFontTx/>
              <a:buChar char="-"/>
            </a:pPr>
            <a:endParaRPr lang="en-US" dirty="0"/>
          </a:p>
        </p:txBody>
      </p:sp>
    </p:spTree>
    <p:extLst>
      <p:ext uri="{BB962C8B-B14F-4D97-AF65-F5344CB8AC3E}">
        <p14:creationId xmlns:p14="http://schemas.microsoft.com/office/powerpoint/2010/main" val="12726771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mtClean="0">
                <a:solidFill>
                  <a:schemeClr val="tx1"/>
                </a:solidFill>
              </a:rPr>
              <a:t>PHẦN VII </a:t>
            </a:r>
            <a:r>
              <a:rPr lang="vi-VN">
                <a:solidFill>
                  <a:schemeClr val="tx1"/>
                </a:solidFill>
              </a:rPr>
              <a:t>– NHAU TIỀN ĐẠO</a:t>
            </a:r>
            <a:br>
              <a:rPr lang="vi-VN">
                <a:solidFill>
                  <a:schemeClr val="tx1"/>
                </a:solidFill>
              </a:rPr>
            </a:br>
            <a:endParaRPr lang="vi-VN"/>
          </a:p>
        </p:txBody>
      </p:sp>
      <p:sp>
        <p:nvSpPr>
          <p:cNvPr id="3" name="Content Placeholder 2"/>
          <p:cNvSpPr>
            <a:spLocks noGrp="1"/>
          </p:cNvSpPr>
          <p:nvPr>
            <p:ph idx="1"/>
          </p:nvPr>
        </p:nvSpPr>
        <p:spPr>
          <a:xfrm>
            <a:off x="1097280" y="1150883"/>
            <a:ext cx="10058400" cy="4718211"/>
          </a:xfrm>
        </p:spPr>
        <p:txBody>
          <a:bodyPr/>
          <a:lstStyle/>
          <a:p>
            <a:endParaRPr lang="vi-VN" smtClean="0"/>
          </a:p>
          <a:p>
            <a:r>
              <a:rPr lang="vi-VN" smtClean="0"/>
              <a:t>GIỚI THIỆU</a:t>
            </a:r>
          </a:p>
          <a:p>
            <a:r>
              <a:rPr lang="vi-VN" smtClean="0"/>
              <a:t>DIÊN </a:t>
            </a:r>
            <a:r>
              <a:rPr lang="vi-VN"/>
              <a:t>BIẾN CỦA VỊ TRÍ BÁM CỦA NHAU TRONG THAI </a:t>
            </a:r>
            <a:r>
              <a:rPr lang="vi-VN" smtClean="0"/>
              <a:t>KỲ</a:t>
            </a:r>
          </a:p>
          <a:p>
            <a:r>
              <a:rPr lang="vi-VN" smtClean="0"/>
              <a:t>YẾU </a:t>
            </a:r>
            <a:r>
              <a:rPr lang="vi-VN"/>
              <a:t>TỐ NGUY </a:t>
            </a:r>
            <a:r>
              <a:rPr lang="vi-VN" smtClean="0"/>
              <a:t>CƠ</a:t>
            </a:r>
          </a:p>
          <a:p>
            <a:r>
              <a:rPr lang="vi-VN" smtClean="0"/>
              <a:t>LÂM SÀNG – CẬN LÂM SÀNG</a:t>
            </a:r>
          </a:p>
          <a:p>
            <a:r>
              <a:rPr lang="vi-VN" smtClean="0"/>
              <a:t>BIẾN CHỨNG</a:t>
            </a:r>
          </a:p>
          <a:p>
            <a:r>
              <a:rPr lang="vi-VN" smtClean="0"/>
              <a:t>NHAU CÀI RĂNG LƯỢC</a:t>
            </a:r>
          </a:p>
          <a:p>
            <a:r>
              <a:rPr lang="vi-VN" smtClean="0"/>
              <a:t>ĐIỀU TRỊ</a:t>
            </a:r>
          </a:p>
          <a:p>
            <a:r>
              <a:rPr lang="vi-VN" smtClean="0"/>
              <a:t>QUẢN LÝ – THEO DÕI – TƯ VẤN SẢN PHỤ </a:t>
            </a:r>
            <a:endParaRPr lang="vi-VN"/>
          </a:p>
          <a:p>
            <a:pPr marL="0" indent="0">
              <a:buNone/>
            </a:pPr>
            <a:endParaRPr lang="vi-VN" smtClean="0"/>
          </a:p>
          <a:p>
            <a:endParaRPr lang="vi-VN"/>
          </a:p>
        </p:txBody>
      </p:sp>
    </p:spTree>
    <p:extLst>
      <p:ext uri="{BB962C8B-B14F-4D97-AF65-F5344CB8AC3E}">
        <p14:creationId xmlns:p14="http://schemas.microsoft.com/office/powerpoint/2010/main" val="1622009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524001" y="1"/>
            <a:ext cx="9093771" cy="6857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32011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mtClean="0"/>
              <a:t>GIỚI THIỆU</a:t>
            </a:r>
            <a:endParaRPr lang="vi-VN"/>
          </a:p>
        </p:txBody>
      </p:sp>
      <p:sp>
        <p:nvSpPr>
          <p:cNvPr id="3" name="Content Placeholder 2"/>
          <p:cNvSpPr>
            <a:spLocks noGrp="1"/>
          </p:cNvSpPr>
          <p:nvPr>
            <p:ph idx="1"/>
          </p:nvPr>
        </p:nvSpPr>
        <p:spPr/>
        <p:txBody>
          <a:bodyPr/>
          <a:lstStyle/>
          <a:p>
            <a:pPr>
              <a:buFont typeface="Wingdings" panose="05000000000000000000" pitchFamily="2" charset="2"/>
              <a:buChar char="q"/>
            </a:pPr>
            <a:r>
              <a:rPr lang="vi-VN" smtClean="0"/>
              <a:t> Đại </a:t>
            </a:r>
            <a:r>
              <a:rPr lang="vi-VN"/>
              <a:t>cương:</a:t>
            </a:r>
          </a:p>
          <a:p>
            <a:pPr>
              <a:buFont typeface="Courier New" panose="02070309020205020404" pitchFamily="49" charset="0"/>
              <a:buChar char="o"/>
            </a:pPr>
            <a:r>
              <a:rPr lang="vi-VN"/>
              <a:t> </a:t>
            </a:r>
            <a:r>
              <a:rPr lang="vi-VN" smtClean="0"/>
              <a:t>Nhau </a:t>
            </a:r>
            <a:r>
              <a:rPr lang="vi-VN"/>
              <a:t>tiền đạo được định nghĩa là khi nhau bám ở đoạn dưới tử cung mà không bám ở vị trí bình thường của </a:t>
            </a:r>
            <a:r>
              <a:rPr lang="vi-VN" smtClean="0"/>
              <a:t>nó.</a:t>
            </a:r>
          </a:p>
          <a:p>
            <a:pPr>
              <a:buFont typeface="Courier New" panose="02070309020205020404" pitchFamily="49" charset="0"/>
              <a:buChar char="o"/>
            </a:pPr>
            <a:r>
              <a:rPr lang="vi-VN"/>
              <a:t> </a:t>
            </a:r>
            <a:r>
              <a:rPr lang="vi-VN" smtClean="0"/>
              <a:t>Tần </a:t>
            </a:r>
            <a:r>
              <a:rPr lang="vi-VN"/>
              <a:t>suất: </a:t>
            </a:r>
            <a:endParaRPr lang="vi-VN" smtClean="0"/>
          </a:p>
          <a:p>
            <a:pPr marL="0" indent="0">
              <a:buNone/>
            </a:pPr>
            <a:r>
              <a:rPr lang="vi-VN" smtClean="0"/>
              <a:t> - Khoảng </a:t>
            </a:r>
            <a:r>
              <a:rPr lang="vi-VN"/>
              <a:t>2.8 trường hợp trên 1000 ca đơn </a:t>
            </a:r>
            <a:r>
              <a:rPr lang="vi-VN" smtClean="0"/>
              <a:t>thai</a:t>
            </a:r>
          </a:p>
          <a:p>
            <a:pPr marL="0" indent="0">
              <a:buNone/>
            </a:pPr>
            <a:r>
              <a:rPr lang="vi-VN"/>
              <a:t> </a:t>
            </a:r>
            <a:r>
              <a:rPr lang="vi-VN" smtClean="0"/>
              <a:t>- Khoảng </a:t>
            </a:r>
            <a:r>
              <a:rPr lang="vi-VN"/>
              <a:t>3.9 trường hợp trên 1000 ca song thai</a:t>
            </a:r>
          </a:p>
          <a:p>
            <a:endParaRPr lang="vi-VN"/>
          </a:p>
        </p:txBody>
      </p:sp>
    </p:spTree>
    <p:extLst>
      <p:ext uri="{BB962C8B-B14F-4D97-AF65-F5344CB8AC3E}">
        <p14:creationId xmlns:p14="http://schemas.microsoft.com/office/powerpoint/2010/main" val="13001465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GIỚI THIỆU</a:t>
            </a:r>
          </a:p>
        </p:txBody>
      </p:sp>
      <p:sp>
        <p:nvSpPr>
          <p:cNvPr id="3" name="Content Placeholder 2"/>
          <p:cNvSpPr>
            <a:spLocks noGrp="1"/>
          </p:cNvSpPr>
          <p:nvPr>
            <p:ph idx="1"/>
          </p:nvPr>
        </p:nvSpPr>
        <p:spPr/>
        <p:txBody>
          <a:bodyPr/>
          <a:lstStyle/>
          <a:p>
            <a:pPr>
              <a:buFont typeface="Wingdings" panose="05000000000000000000" pitchFamily="2" charset="2"/>
              <a:buChar char="q"/>
            </a:pPr>
            <a:r>
              <a:rPr lang="vi-VN" smtClean="0"/>
              <a:t> Phân </a:t>
            </a:r>
            <a:r>
              <a:rPr lang="vi-VN"/>
              <a:t>loại: dựa trên sự tương quan giữa mép dưới của bánh nhau và lổ trong của cổ tử </a:t>
            </a:r>
            <a:r>
              <a:rPr lang="vi-VN" smtClean="0"/>
              <a:t>cung.</a:t>
            </a:r>
          </a:p>
          <a:p>
            <a:pPr marL="0" indent="0">
              <a:buNone/>
            </a:pPr>
            <a:endParaRPr lang="vi-VN"/>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9931" y="2761593"/>
            <a:ext cx="7430590" cy="3479691"/>
          </a:xfrm>
          <a:prstGeom prst="rect">
            <a:avLst/>
          </a:prstGeom>
        </p:spPr>
      </p:pic>
    </p:spTree>
    <p:extLst>
      <p:ext uri="{BB962C8B-B14F-4D97-AF65-F5344CB8AC3E}">
        <p14:creationId xmlns:p14="http://schemas.microsoft.com/office/powerpoint/2010/main" val="206891093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141889"/>
            <a:ext cx="10058400" cy="882869"/>
          </a:xfrm>
        </p:spPr>
        <p:txBody>
          <a:bodyPr>
            <a:normAutofit fontScale="90000"/>
          </a:bodyPr>
          <a:lstStyle/>
          <a:p>
            <a:r>
              <a:rPr lang="vi-VN"/>
              <a:t>DIỄN BIẾN CỦA VỊ TRÍ BÁM CỦA NHAU TRONG THAI KỲ </a:t>
            </a:r>
            <a:br>
              <a:rPr lang="vi-VN"/>
            </a:br>
            <a:endParaRPr lang="vi-VN"/>
          </a:p>
        </p:txBody>
      </p:sp>
      <p:sp>
        <p:nvSpPr>
          <p:cNvPr id="3" name="Content Placeholder 2"/>
          <p:cNvSpPr>
            <a:spLocks noGrp="1"/>
          </p:cNvSpPr>
          <p:nvPr>
            <p:ph idx="1"/>
          </p:nvPr>
        </p:nvSpPr>
        <p:spPr>
          <a:xfrm>
            <a:off x="1172160" y="1166648"/>
            <a:ext cx="10805686" cy="4749742"/>
          </a:xfrm>
        </p:spPr>
        <p:txBody>
          <a:bodyPr/>
          <a:lstStyle/>
          <a:p>
            <a:r>
              <a:rPr lang="vi-VN"/>
              <a:t>Vị trí bám của bánh nhau: thay đổi theo tuổi thai. </a:t>
            </a:r>
          </a:p>
          <a:p>
            <a:r>
              <a:rPr lang="vi-VN"/>
              <a:t>Do đó, nhau tiền đạo khá thường gặp ở nửa đầu thai kỳ và phần lớn được “tự giải quyết” khi thai đủ trưởng thành.</a:t>
            </a:r>
          </a:p>
          <a:p>
            <a:endParaRPr lang="vi-VN"/>
          </a:p>
        </p:txBody>
      </p:sp>
      <p:pic>
        <p:nvPicPr>
          <p:cNvPr id="4" name="table"/>
          <p:cNvPicPr>
            <a:picLocks noChangeAspect="1"/>
          </p:cNvPicPr>
          <p:nvPr/>
        </p:nvPicPr>
        <p:blipFill>
          <a:blip r:embed="rId2"/>
          <a:stretch>
            <a:fillRect/>
          </a:stretch>
        </p:blipFill>
        <p:spPr>
          <a:xfrm>
            <a:off x="982716" y="2456618"/>
            <a:ext cx="3631236" cy="2480792"/>
          </a:xfrm>
          <a:prstGeom prst="rect">
            <a:avLst/>
          </a:prstGeom>
        </p:spPr>
      </p:pic>
      <p:pic>
        <p:nvPicPr>
          <p:cNvPr id="5" name="table"/>
          <p:cNvPicPr>
            <a:picLocks noChangeAspect="1"/>
          </p:cNvPicPr>
          <p:nvPr/>
        </p:nvPicPr>
        <p:blipFill>
          <a:blip r:embed="rId3"/>
          <a:stretch>
            <a:fillRect/>
          </a:stretch>
        </p:blipFill>
        <p:spPr>
          <a:xfrm>
            <a:off x="5637492" y="2325011"/>
            <a:ext cx="6340354" cy="2732984"/>
          </a:xfrm>
          <a:prstGeom prst="rect">
            <a:avLst/>
          </a:prstGeom>
        </p:spPr>
      </p:pic>
      <p:sp>
        <p:nvSpPr>
          <p:cNvPr id="6" name="Rectangle 5"/>
          <p:cNvSpPr/>
          <p:nvPr/>
        </p:nvSpPr>
        <p:spPr>
          <a:xfrm>
            <a:off x="982716" y="5247182"/>
            <a:ext cx="10995130" cy="923330"/>
          </a:xfrm>
          <a:prstGeom prst="rect">
            <a:avLst/>
          </a:prstGeom>
        </p:spPr>
        <p:txBody>
          <a:bodyPr wrap="square">
            <a:spAutoFit/>
          </a:bodyPr>
          <a:lstStyle/>
          <a:p>
            <a:r>
              <a:rPr lang="en-US">
                <a:latin typeface="Calibri" panose="020F0502020204030204" pitchFamily="34" charset="0"/>
                <a:cs typeface="Calibri" panose="020F0502020204030204" pitchFamily="34" charset="0"/>
              </a:rPr>
              <a:t>L</a:t>
            </a:r>
            <a:r>
              <a:rPr lang="vi-VN">
                <a:latin typeface="Calibri" panose="020F0502020204030204" pitchFamily="34" charset="0"/>
                <a:cs typeface="Calibri" panose="020F0502020204030204" pitchFamily="34" charset="0"/>
              </a:rPr>
              <a:t>á nhau không tự di chuyển. Quá trình “di trú” của bánh nhau là do sự phát triển dài ra của đoạn dưới tử cung vào những tháng cuối của thai kỳ. </a:t>
            </a:r>
            <a:endParaRPr lang="en-US">
              <a:latin typeface="Calibri" panose="020F0502020204030204" pitchFamily="34" charset="0"/>
              <a:cs typeface="Calibri" panose="020F0502020204030204" pitchFamily="34" charset="0"/>
            </a:endParaRPr>
          </a:p>
          <a:p>
            <a:r>
              <a:rPr lang="en-US" b="1" i="1">
                <a:solidFill>
                  <a:schemeClr val="accent4">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Vì vậy</a:t>
            </a:r>
            <a:r>
              <a:rPr lang="vi-VN" b="1" i="1">
                <a:solidFill>
                  <a:schemeClr val="accent4">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chỉ được phép xác lập chẩn đoán nhau tiền đạo kể từ sau khi tuổi thai đạt 28 tuần lễ tròn vô kinh. </a:t>
            </a:r>
            <a:endParaRPr lang="en-US" b="1" i="1" dirty="0">
              <a:solidFill>
                <a:schemeClr val="accent4">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8564454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YẾU TỐ NGUY CƠ</a:t>
            </a:r>
          </a:p>
        </p:txBody>
      </p:sp>
      <p:sp>
        <p:nvSpPr>
          <p:cNvPr id="3" name="Content Placeholder 2"/>
          <p:cNvSpPr>
            <a:spLocks noGrp="1"/>
          </p:cNvSpPr>
          <p:nvPr>
            <p:ph idx="1"/>
          </p:nvPr>
        </p:nvSpPr>
        <p:spPr/>
        <p:txBody>
          <a:bodyPr/>
          <a:lstStyle/>
          <a:p>
            <a:r>
              <a:rPr lang="vi-VN"/>
              <a:t>-  Nhau tiền đạo ở thai kỳ trước </a:t>
            </a:r>
            <a:br>
              <a:rPr lang="vi-VN"/>
            </a:br>
            <a:r>
              <a:rPr lang="vi-VN"/>
              <a:t>-  Sanh nhiều lần </a:t>
            </a:r>
            <a:br>
              <a:rPr lang="vi-VN"/>
            </a:br>
            <a:r>
              <a:rPr lang="vi-VN"/>
              <a:t>-  Mẹ lớn tuổi </a:t>
            </a:r>
            <a:br>
              <a:rPr lang="vi-VN"/>
            </a:br>
            <a:r>
              <a:rPr lang="vi-VN"/>
              <a:t>-  Tiền căn mổ sanh hoặc đã chịu các phẫu thuật khác trên tử cung như bóc nhân xơ tử cung </a:t>
            </a:r>
            <a:br>
              <a:rPr lang="vi-VN"/>
            </a:br>
            <a:r>
              <a:rPr lang="vi-VN"/>
              <a:t>-  Các yếu tố khác như sử dụng cocaine, hút thuốc lá... </a:t>
            </a:r>
            <a:br>
              <a:rPr lang="vi-VN"/>
            </a:br>
            <a:endParaRPr lang="vi-VN"/>
          </a:p>
        </p:txBody>
      </p:sp>
    </p:spTree>
    <p:extLst>
      <p:ext uri="{BB962C8B-B14F-4D97-AF65-F5344CB8AC3E}">
        <p14:creationId xmlns:p14="http://schemas.microsoft.com/office/powerpoint/2010/main" val="349680251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mtClean="0"/>
              <a:t>LÂM SÀNG</a:t>
            </a:r>
            <a:endParaRPr lang="vi-VN"/>
          </a:p>
        </p:txBody>
      </p:sp>
      <p:sp>
        <p:nvSpPr>
          <p:cNvPr id="3" name="Content Placeholder 2"/>
          <p:cNvSpPr>
            <a:spLocks noGrp="1"/>
          </p:cNvSpPr>
          <p:nvPr>
            <p:ph idx="1"/>
          </p:nvPr>
        </p:nvSpPr>
        <p:spPr/>
        <p:txBody>
          <a:bodyPr/>
          <a:lstStyle/>
          <a:p>
            <a:r>
              <a:rPr lang="en-US" sz="4000"/>
              <a:t>“ Painless vaginal bleeding” in the second or third trimester</a:t>
            </a:r>
          </a:p>
          <a:p>
            <a:endParaRPr lang="vi-VN"/>
          </a:p>
        </p:txBody>
      </p:sp>
    </p:spTree>
    <p:extLst>
      <p:ext uri="{BB962C8B-B14F-4D97-AF65-F5344CB8AC3E}">
        <p14:creationId xmlns:p14="http://schemas.microsoft.com/office/powerpoint/2010/main" val="5931910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71500" y="679614"/>
            <a:ext cx="9535950" cy="4822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966972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CLS - SIÊU ÂM NGÃ ÂM ĐẠO</a:t>
            </a:r>
            <a:endParaRPr lang="vi-VN"/>
          </a:p>
        </p:txBody>
      </p:sp>
      <p:sp>
        <p:nvSpPr>
          <p:cNvPr id="3" name="Content Placeholder 2"/>
          <p:cNvSpPr>
            <a:spLocks noGrp="1"/>
          </p:cNvSpPr>
          <p:nvPr>
            <p:ph idx="1"/>
          </p:nvPr>
        </p:nvSpPr>
        <p:spPr/>
        <p:txBody>
          <a:bodyPr/>
          <a:lstStyle/>
          <a:p>
            <a:r>
              <a:rPr lang="vi-VN"/>
              <a:t>Vai trò : chẩn đoán và phân loại </a:t>
            </a:r>
          </a:p>
          <a:p>
            <a:r>
              <a:rPr lang="vi-VN"/>
              <a:t>Giá trị: độ nhạy, độ chuyên, PPV, NPV đều # &gt;90%, cho phép chẩn đoán chính xác vị trí bánh nhau. </a:t>
            </a:r>
          </a:p>
          <a:p>
            <a:r>
              <a:rPr lang="vi-VN"/>
              <a:t>An toàn, trong cả TH ra huyết</a:t>
            </a:r>
          </a:p>
          <a:p>
            <a:endParaRPr lang="vi-VN"/>
          </a:p>
        </p:txBody>
      </p:sp>
    </p:spTree>
    <p:extLst>
      <p:ext uri="{BB962C8B-B14F-4D97-AF65-F5344CB8AC3E}">
        <p14:creationId xmlns:p14="http://schemas.microsoft.com/office/powerpoint/2010/main" val="18862219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pic>
        <p:nvPicPr>
          <p:cNvPr id="4" name="Content Placeholder 3"/>
          <p:cNvPicPr>
            <a:picLocks noGrp="1" noChangeAspect="1"/>
          </p:cNvPicPr>
          <p:nvPr>
            <p:ph idx="1"/>
          </p:nvPr>
        </p:nvPicPr>
        <p:blipFill>
          <a:blip r:embed="rId3"/>
          <a:stretch>
            <a:fillRect/>
          </a:stretch>
        </p:blipFill>
        <p:spPr>
          <a:xfrm>
            <a:off x="2525549" y="788275"/>
            <a:ext cx="7422493" cy="4606159"/>
          </a:xfrm>
          <a:prstGeom prst="rect">
            <a:avLst/>
          </a:prstGeom>
        </p:spPr>
      </p:pic>
    </p:spTree>
    <p:extLst>
      <p:ext uri="{BB962C8B-B14F-4D97-AF65-F5344CB8AC3E}">
        <p14:creationId xmlns:p14="http://schemas.microsoft.com/office/powerpoint/2010/main" val="18470140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pic>
        <p:nvPicPr>
          <p:cNvPr id="4098"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3157574" y="1846263"/>
            <a:ext cx="5937178" cy="402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600272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pic>
        <p:nvPicPr>
          <p:cNvPr id="5122"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3582029" y="1846263"/>
            <a:ext cx="5088268" cy="402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3324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a:t>CÁC YẾU TỐ NÀO DẪN ĐẾN THAI KỲ NGUY CƠ CAO?</a:t>
            </a:r>
          </a:p>
        </p:txBody>
      </p:sp>
      <p:graphicFrame>
        <p:nvGraphicFramePr>
          <p:cNvPr id="6" name="Content Placeholder 5">
            <a:extLst>
              <a:ext uri="{FF2B5EF4-FFF2-40B4-BE49-F238E27FC236}">
                <a16:creationId xmlns="" xmlns:a16="http://schemas.microsoft.com/office/drawing/2014/main" id="{0834A17A-B6FA-4AF5-A1E1-09BD12A30C67}"/>
              </a:ext>
            </a:extLst>
          </p:cNvPr>
          <p:cNvGraphicFramePr>
            <a:graphicFrameLocks noGrp="1"/>
          </p:cNvGraphicFramePr>
          <p:nvPr>
            <p:ph idx="1"/>
            <p:extLst>
              <p:ext uri="{D42A27DB-BD31-4B8C-83A1-F6EECF244321}">
                <p14:modId xmlns:p14="http://schemas.microsoft.com/office/powerpoint/2010/main" val="712186670"/>
              </p:ext>
            </p:extLst>
          </p:nvPr>
        </p:nvGraphicFramePr>
        <p:xfrm>
          <a:off x="1981200" y="1600201"/>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6300724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pic>
        <p:nvPicPr>
          <p:cNvPr id="6146"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3374083" y="1846263"/>
            <a:ext cx="5504159" cy="402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153187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BIẾN CHỨNG</a:t>
            </a:r>
            <a:endParaRPr lang="vi-VN"/>
          </a:p>
        </p:txBody>
      </p:sp>
      <p:sp>
        <p:nvSpPr>
          <p:cNvPr id="3" name="Content Placeholder 2"/>
          <p:cNvSpPr>
            <a:spLocks noGrp="1"/>
          </p:cNvSpPr>
          <p:nvPr>
            <p:ph idx="1"/>
          </p:nvPr>
        </p:nvSpPr>
        <p:spPr>
          <a:xfrm>
            <a:off x="1097280" y="1529255"/>
            <a:ext cx="10058400" cy="4339839"/>
          </a:xfrm>
        </p:spPr>
        <p:txBody>
          <a:bodyPr>
            <a:normAutofit lnSpcReduction="10000"/>
          </a:bodyPr>
          <a:lstStyle/>
          <a:p>
            <a:pPr>
              <a:buFont typeface="Wingdings" panose="05000000000000000000" pitchFamily="2" charset="2"/>
              <a:buChar char="q"/>
            </a:pPr>
            <a:r>
              <a:rPr lang="vi-VN" smtClean="0"/>
              <a:t> Mẹ</a:t>
            </a:r>
            <a:endParaRPr lang="vi-VN"/>
          </a:p>
          <a:p>
            <a:r>
              <a:rPr lang="vi-VN"/>
              <a:t>Xuất huyết trước sinh và sau sinh</a:t>
            </a:r>
          </a:p>
          <a:p>
            <a:r>
              <a:rPr lang="vi-VN"/>
              <a:t>Nhau cài răng </a:t>
            </a:r>
            <a:r>
              <a:rPr lang="vi-VN" smtClean="0"/>
              <a:t>lược</a:t>
            </a:r>
          </a:p>
          <a:p>
            <a:endParaRPr lang="vi-VN"/>
          </a:p>
          <a:p>
            <a:pPr>
              <a:buFont typeface="Wingdings" panose="05000000000000000000" pitchFamily="2" charset="2"/>
              <a:buChar char="q"/>
            </a:pPr>
            <a:r>
              <a:rPr lang="vi-VN" smtClean="0"/>
              <a:t> Thai</a:t>
            </a:r>
            <a:endParaRPr lang="vi-VN"/>
          </a:p>
          <a:p>
            <a:r>
              <a:rPr lang="vi-VN"/>
              <a:t>IUGR (15%) (1)</a:t>
            </a:r>
          </a:p>
          <a:p>
            <a:r>
              <a:rPr lang="vi-VN"/>
              <a:t>Giảm oxy ở thai nhi</a:t>
            </a:r>
          </a:p>
          <a:p>
            <a:r>
              <a:rPr lang="vi-VN"/>
              <a:t>Sinh non</a:t>
            </a:r>
          </a:p>
          <a:p>
            <a:r>
              <a:rPr lang="vi-VN"/>
              <a:t>Thai lưu</a:t>
            </a:r>
          </a:p>
          <a:p>
            <a:endParaRPr lang="vi-VN"/>
          </a:p>
        </p:txBody>
      </p:sp>
    </p:spTree>
    <p:extLst>
      <p:ext uri="{BB962C8B-B14F-4D97-AF65-F5344CB8AC3E}">
        <p14:creationId xmlns:p14="http://schemas.microsoft.com/office/powerpoint/2010/main" val="37668798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NHAU CÀI RĂNG LƯỢC</a:t>
            </a:r>
            <a:endParaRPr lang="vi-VN"/>
          </a:p>
        </p:txBody>
      </p:sp>
      <p:sp>
        <p:nvSpPr>
          <p:cNvPr id="4" name="Content Placeholder 2">
            <a:extLst>
              <a:ext uri="{FF2B5EF4-FFF2-40B4-BE49-F238E27FC236}">
                <a16:creationId xmlns="" xmlns:a16="http://schemas.microsoft.com/office/drawing/2014/main" id="{42D8ADD9-F387-425A-AC84-D74F7C8835D7}"/>
              </a:ext>
            </a:extLst>
          </p:cNvPr>
          <p:cNvSpPr>
            <a:spLocks noGrp="1"/>
          </p:cNvSpPr>
          <p:nvPr>
            <p:ph idx="1"/>
          </p:nvPr>
        </p:nvSpPr>
        <p:spPr>
          <a:xfrm>
            <a:off x="1097280" y="1845734"/>
            <a:ext cx="4704430" cy="3936608"/>
          </a:xfrm>
        </p:spPr>
        <p:txBody>
          <a:bodyPr/>
          <a:lstStyle/>
          <a:p>
            <a:r>
              <a:rPr lang="en-US"/>
              <a:t>Phân loại:</a:t>
            </a:r>
          </a:p>
          <a:p>
            <a:pPr lvl="2" algn="just">
              <a:buFont typeface="Wingdings" panose="05000000000000000000" pitchFamily="2" charset="2"/>
              <a:buChar char="§"/>
            </a:pPr>
            <a:r>
              <a:rPr lang="vi-VN" sz="2000"/>
              <a:t>Gọi là nhau bám kiểu accreta, nếu mô nhau bám tới lớp nông của cơ tử cung. </a:t>
            </a:r>
            <a:endParaRPr lang="en-US" sz="2000"/>
          </a:p>
          <a:p>
            <a:pPr lvl="2" algn="just">
              <a:buFont typeface="Wingdings" panose="05000000000000000000" pitchFamily="2" charset="2"/>
              <a:buChar char="§"/>
            </a:pPr>
            <a:r>
              <a:rPr lang="vi-VN" sz="2000"/>
              <a:t>Trong nhau bám kiểu increta, mô nhau bám sâu vào trong cơ tử cung. </a:t>
            </a:r>
            <a:endParaRPr lang="en-US" sz="2000"/>
          </a:p>
          <a:p>
            <a:pPr lvl="2" algn="just">
              <a:buFont typeface="Wingdings" panose="05000000000000000000" pitchFamily="2" charset="2"/>
              <a:buChar char="§"/>
            </a:pPr>
            <a:r>
              <a:rPr lang="vi-VN" sz="2000"/>
              <a:t>Trong nhau bám kiểu percreta, mô nhau bám xuyên qua cơ tử cung tới thanh mạc hoặc thỉnh thoảng lan tới bàng quang nằm kế cận</a:t>
            </a:r>
            <a:r>
              <a:rPr lang="en-US"/>
              <a:t>.</a:t>
            </a:r>
          </a:p>
        </p:txBody>
      </p:sp>
      <p:pic>
        <p:nvPicPr>
          <p:cNvPr id="5" name="Picture 4">
            <a:extLst>
              <a:ext uri="{FF2B5EF4-FFF2-40B4-BE49-F238E27FC236}">
                <a16:creationId xmlns="" xmlns:a16="http://schemas.microsoft.com/office/drawing/2014/main" id="{137FC4CD-EFED-4896-A53D-D55A057E7830}"/>
              </a:ext>
            </a:extLst>
          </p:cNvPr>
          <p:cNvPicPr>
            <a:picLocks noChangeAspect="1"/>
          </p:cNvPicPr>
          <p:nvPr/>
        </p:nvPicPr>
        <p:blipFill rotWithShape="1">
          <a:blip r:embed="rId2">
            <a:extLst>
              <a:ext uri="{28A0092B-C50C-407E-A947-70E740481C1C}">
                <a14:useLocalDpi xmlns:a14="http://schemas.microsoft.com/office/drawing/2010/main" val="0"/>
              </a:ext>
            </a:extLst>
          </a:blip>
          <a:srcRect l="19582"/>
          <a:stretch/>
        </p:blipFill>
        <p:spPr>
          <a:xfrm>
            <a:off x="6474139" y="1810341"/>
            <a:ext cx="5293648" cy="3972001"/>
          </a:xfrm>
          <a:prstGeom prst="rect">
            <a:avLst/>
          </a:prstGeom>
        </p:spPr>
      </p:pic>
    </p:spTree>
    <p:extLst>
      <p:ext uri="{BB962C8B-B14F-4D97-AF65-F5344CB8AC3E}">
        <p14:creationId xmlns:p14="http://schemas.microsoft.com/office/powerpoint/2010/main" val="40714413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NHAU CÀI RĂNG LƯỢC</a:t>
            </a:r>
            <a:endParaRPr lang="vi-VN"/>
          </a:p>
        </p:txBody>
      </p:sp>
      <p:sp>
        <p:nvSpPr>
          <p:cNvPr id="3" name="Content Placeholder 2"/>
          <p:cNvSpPr>
            <a:spLocks noGrp="1"/>
          </p:cNvSpPr>
          <p:nvPr>
            <p:ph idx="1"/>
          </p:nvPr>
        </p:nvSpPr>
        <p:spPr/>
        <p:txBody>
          <a:bodyPr/>
          <a:lstStyle/>
          <a:p>
            <a:pPr>
              <a:buFont typeface="Wingdings" panose="05000000000000000000" pitchFamily="2" charset="2"/>
              <a:buChar char="Ø"/>
            </a:pPr>
            <a:r>
              <a:rPr lang="vi-VN" smtClean="0"/>
              <a:t> Yếu </a:t>
            </a:r>
            <a:r>
              <a:rPr lang="vi-VN"/>
              <a:t>tố nguy cơ: quan trọng nhất của placenta accrete là nhau tiền đạo hiện diện trên sẹo tử cung. Ngoài ra còn có tuổi mẹ, đa sản, tiền căn PT ở tử cung trước đó, hút thuốc, dị tật ở tử cung.</a:t>
            </a:r>
          </a:p>
          <a:p>
            <a:pPr>
              <a:buFont typeface="Wingdings" panose="05000000000000000000" pitchFamily="2" charset="2"/>
              <a:buChar char="Ø"/>
            </a:pPr>
            <a:r>
              <a:rPr lang="vi-VN" smtClean="0"/>
              <a:t> Nguyên </a:t>
            </a:r>
            <a:r>
              <a:rPr lang="vi-VN"/>
              <a:t>nhân: chưa rõ</a:t>
            </a:r>
          </a:p>
          <a:p>
            <a:pPr>
              <a:buFont typeface="Wingdings" panose="05000000000000000000" pitchFamily="2" charset="2"/>
              <a:buChar char="Ø"/>
            </a:pPr>
            <a:r>
              <a:rPr lang="vi-VN" smtClean="0"/>
              <a:t> Chẩn </a:t>
            </a:r>
            <a:r>
              <a:rPr lang="vi-VN"/>
              <a:t>đoán: dựa vào siêu âm, siêu âm màu và MRI</a:t>
            </a:r>
          </a:p>
          <a:p>
            <a:pPr>
              <a:buFont typeface="Wingdings" panose="05000000000000000000" pitchFamily="2" charset="2"/>
              <a:buChar char="Ø"/>
            </a:pPr>
            <a:r>
              <a:rPr lang="vi-VN" smtClean="0"/>
              <a:t> Biến </a:t>
            </a:r>
            <a:r>
              <a:rPr lang="vi-VN"/>
              <a:t>chứng: tổn thương các cơ quan lân cận, cấu trúc thần kinh mạch máu, chảy máu sau phẫu thuật yêu cầu phải PT lại, thuyên tắc dịch ối, biến chứng do truyền dịch, nhiễm trùng thuyên tắc mạch hậu phẫu.</a:t>
            </a:r>
          </a:p>
          <a:p>
            <a:endParaRPr lang="vi-VN"/>
          </a:p>
        </p:txBody>
      </p:sp>
    </p:spTree>
    <p:extLst>
      <p:ext uri="{BB962C8B-B14F-4D97-AF65-F5344CB8AC3E}">
        <p14:creationId xmlns:p14="http://schemas.microsoft.com/office/powerpoint/2010/main" val="23736852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NHAU CÀI RĂNG LƯỢC</a:t>
            </a:r>
          </a:p>
        </p:txBody>
      </p:sp>
      <p:sp>
        <p:nvSpPr>
          <p:cNvPr id="3" name="Content Placeholder 2"/>
          <p:cNvSpPr>
            <a:spLocks noGrp="1"/>
          </p:cNvSpPr>
          <p:nvPr>
            <p:ph idx="1"/>
          </p:nvPr>
        </p:nvSpPr>
        <p:spPr/>
        <p:txBody>
          <a:bodyPr/>
          <a:lstStyle/>
          <a:p>
            <a:r>
              <a:rPr lang="vi-VN"/>
              <a:t>Quản </a:t>
            </a:r>
            <a:r>
              <a:rPr lang="vi-VN" smtClean="0"/>
              <a:t>lý</a:t>
            </a:r>
            <a:endParaRPr lang="vi-VN"/>
          </a:p>
          <a:p>
            <a:pPr>
              <a:buFont typeface="Courier New" panose="02070309020205020404" pitchFamily="49" charset="0"/>
              <a:buChar char="o"/>
            </a:pPr>
            <a:r>
              <a:rPr lang="vi-VN" smtClean="0"/>
              <a:t> Quan </a:t>
            </a:r>
            <a:r>
              <a:rPr lang="vi-VN"/>
              <a:t>trọng là lập kế hoạch trước phẫu thuật để cho thai phụ có nguy cơ cao, có đầy đủ vật lực, nhân lực cho quản lý xuất huyết nặng và phẫu thuật khung chậu phức </a:t>
            </a:r>
            <a:r>
              <a:rPr lang="vi-VN" smtClean="0"/>
              <a:t>tạp.</a:t>
            </a:r>
          </a:p>
          <a:p>
            <a:pPr>
              <a:buFont typeface="Courier New" panose="02070309020205020404" pitchFamily="49" charset="0"/>
              <a:buChar char="o"/>
            </a:pPr>
            <a:r>
              <a:rPr lang="vi-VN"/>
              <a:t> </a:t>
            </a:r>
            <a:r>
              <a:rPr lang="vi-VN" smtClean="0"/>
              <a:t>Với </a:t>
            </a:r>
            <a:r>
              <a:rPr lang="vi-VN"/>
              <a:t>nguy cơ xuất huyết nặng của nổ lực cắt nhau nếu NCRL hiện diện, khuyến cáo cắt tử cung dựa trên hình ảnh là bước tiếp cận an toàn và hợp lý, đề nghị lập kế hoạch cắt tử cung và để nhau tại chỗ không can thiệp (</a:t>
            </a:r>
            <a:r>
              <a:rPr lang="vi-VN" smtClean="0"/>
              <a:t>2C)</a:t>
            </a:r>
          </a:p>
          <a:p>
            <a:pPr>
              <a:buFont typeface="Courier New" panose="02070309020205020404" pitchFamily="49" charset="0"/>
              <a:buChar char="o"/>
            </a:pPr>
            <a:r>
              <a:rPr lang="vi-VN"/>
              <a:t> </a:t>
            </a:r>
            <a:r>
              <a:rPr lang="vi-VN" smtClean="0"/>
              <a:t>Lên </a:t>
            </a:r>
            <a:r>
              <a:rPr lang="vi-VN"/>
              <a:t>kế hoạch sinh ở tuần 34-35 nếu tình trạng thai phụ ổn </a:t>
            </a:r>
            <a:r>
              <a:rPr lang="vi-VN" smtClean="0"/>
              <a:t>định</a:t>
            </a:r>
          </a:p>
          <a:p>
            <a:pPr>
              <a:buFont typeface="Courier New" panose="02070309020205020404" pitchFamily="49" charset="0"/>
              <a:buChar char="o"/>
            </a:pPr>
            <a:r>
              <a:rPr lang="vi-VN"/>
              <a:t> </a:t>
            </a:r>
            <a:r>
              <a:rPr lang="vi-VN" smtClean="0"/>
              <a:t>Dùng </a:t>
            </a:r>
            <a:r>
              <a:rPr lang="vi-VN"/>
              <a:t>corticosteroid theo phác đồ</a:t>
            </a:r>
          </a:p>
          <a:p>
            <a:endParaRPr lang="vi-VN"/>
          </a:p>
        </p:txBody>
      </p:sp>
    </p:spTree>
    <p:extLst>
      <p:ext uri="{BB962C8B-B14F-4D97-AF65-F5344CB8AC3E}">
        <p14:creationId xmlns:p14="http://schemas.microsoft.com/office/powerpoint/2010/main" val="14950686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ĐIỀU TRỊ</a:t>
            </a:r>
          </a:p>
        </p:txBody>
      </p:sp>
      <p:sp>
        <p:nvSpPr>
          <p:cNvPr id="3" name="Content Placeholder 2"/>
          <p:cNvSpPr>
            <a:spLocks noGrp="1"/>
          </p:cNvSpPr>
          <p:nvPr>
            <p:ph idx="1"/>
          </p:nvPr>
        </p:nvSpPr>
        <p:spPr/>
        <p:txBody>
          <a:bodyPr/>
          <a:lstStyle/>
          <a:p>
            <a:pPr marL="457200" indent="-457200">
              <a:buFont typeface="+mj-lt"/>
              <a:buAutoNum type="arabicPeriod"/>
            </a:pPr>
            <a:r>
              <a:rPr lang="vi-VN" dirty="0"/>
              <a:t>Thai phụ không triệu </a:t>
            </a:r>
            <a:r>
              <a:rPr lang="vi-VN" dirty="0" smtClean="0"/>
              <a:t>chứng</a:t>
            </a:r>
          </a:p>
          <a:p>
            <a:pPr marL="457200" indent="-457200">
              <a:buFont typeface="+mj-lt"/>
              <a:buAutoNum type="arabicPeriod"/>
            </a:pPr>
            <a:r>
              <a:rPr lang="vi-VN" dirty="0" smtClean="0"/>
              <a:t>Chảy máu</a:t>
            </a:r>
          </a:p>
          <a:p>
            <a:pPr marL="457200" indent="-457200">
              <a:buFont typeface="+mj-lt"/>
              <a:buAutoNum type="arabicPeriod"/>
            </a:pPr>
            <a:r>
              <a:rPr lang="vi-VN" dirty="0" smtClean="0"/>
              <a:t>Chấm </a:t>
            </a:r>
            <a:r>
              <a:rPr lang="vi-VN" dirty="0"/>
              <a:t>dứt thai </a:t>
            </a:r>
            <a:r>
              <a:rPr lang="vi-VN" dirty="0" smtClean="0"/>
              <a:t>kì</a:t>
            </a:r>
            <a:endParaRPr lang="vi-VN" dirty="0"/>
          </a:p>
          <a:p>
            <a:endParaRPr lang="vi-VN" dirty="0"/>
          </a:p>
        </p:txBody>
      </p:sp>
    </p:spTree>
    <p:extLst>
      <p:ext uri="{BB962C8B-B14F-4D97-AF65-F5344CB8AC3E}">
        <p14:creationId xmlns:p14="http://schemas.microsoft.com/office/powerpoint/2010/main" val="1372575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Thai phụ không triệu chứng</a:t>
            </a:r>
          </a:p>
        </p:txBody>
      </p:sp>
      <p:sp>
        <p:nvSpPr>
          <p:cNvPr id="3" name="Content Placeholder 2"/>
          <p:cNvSpPr>
            <a:spLocks noGrp="1"/>
          </p:cNvSpPr>
          <p:nvPr>
            <p:ph idx="1"/>
          </p:nvPr>
        </p:nvSpPr>
        <p:spPr/>
        <p:txBody>
          <a:bodyPr/>
          <a:lstStyle/>
          <a:p>
            <a:pPr marL="0" indent="0">
              <a:buNone/>
            </a:pPr>
            <a:r>
              <a:rPr lang="vi-VN"/>
              <a:t>Theo dõi định kì qua siêu âm ngã âm đạo</a:t>
            </a:r>
          </a:p>
          <a:p>
            <a:pPr marL="0" indent="0">
              <a:buNone/>
            </a:pPr>
            <a:r>
              <a:rPr lang="vi-VN" smtClean="0"/>
              <a:t>Tư </a:t>
            </a:r>
            <a:r>
              <a:rPr lang="vi-VN"/>
              <a:t>vấn chấm dứt thai kì vào 36-37 tuần</a:t>
            </a:r>
          </a:p>
          <a:p>
            <a:endParaRPr lang="vi-VN"/>
          </a:p>
        </p:txBody>
      </p:sp>
    </p:spTree>
    <p:extLst>
      <p:ext uri="{BB962C8B-B14F-4D97-AF65-F5344CB8AC3E}">
        <p14:creationId xmlns:p14="http://schemas.microsoft.com/office/powerpoint/2010/main" val="413081741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Chảy máu </a:t>
            </a:r>
          </a:p>
        </p:txBody>
      </p:sp>
      <p:sp>
        <p:nvSpPr>
          <p:cNvPr id="3" name="Content Placeholder 2"/>
          <p:cNvSpPr>
            <a:spLocks noGrp="1"/>
          </p:cNvSpPr>
          <p:nvPr>
            <p:ph idx="1"/>
          </p:nvPr>
        </p:nvSpPr>
        <p:spPr/>
        <p:txBody>
          <a:bodyPr/>
          <a:lstStyle/>
          <a:p>
            <a:r>
              <a:rPr lang="vi-VN" dirty="0"/>
              <a:t>Theo dõi huyết động thai phụ</a:t>
            </a:r>
          </a:p>
          <a:p>
            <a:r>
              <a:rPr lang="vi-VN" dirty="0"/>
              <a:t>Theo dõi tim thai liên </a:t>
            </a:r>
            <a:r>
              <a:rPr lang="vi-VN" dirty="0" smtClean="0"/>
              <a:t>tục</a:t>
            </a:r>
            <a:endParaRPr lang="en-US" dirty="0" smtClean="0"/>
          </a:p>
          <a:p>
            <a:r>
              <a:rPr lang="vi-VN" dirty="0" smtClean="0"/>
              <a:t>Xác </a:t>
            </a:r>
            <a:r>
              <a:rPr lang="vi-VN" dirty="0"/>
              <a:t>định xem có cần mổ lấy thai </a:t>
            </a:r>
            <a:r>
              <a:rPr lang="vi-VN" dirty="0" smtClean="0"/>
              <a:t>không</a:t>
            </a:r>
            <a:endParaRPr lang="en-US" dirty="0" smtClean="0"/>
          </a:p>
          <a:p>
            <a:r>
              <a:rPr lang="vi-VN" dirty="0"/>
              <a:t>Thai dưới 34 tuần: trưởng thành phổi bằng </a:t>
            </a:r>
            <a:r>
              <a:rPr lang="vi-VN" dirty="0" smtClean="0"/>
              <a:t>corticoid</a:t>
            </a:r>
            <a:endParaRPr lang="en-US" dirty="0" smtClean="0"/>
          </a:p>
          <a:p>
            <a:r>
              <a:rPr lang="vi-VN" dirty="0" smtClean="0"/>
              <a:t>Điều </a:t>
            </a:r>
            <a:r>
              <a:rPr lang="vi-VN" dirty="0"/>
              <a:t>trị thiếu máu cho thai phụ</a:t>
            </a:r>
          </a:p>
          <a:p>
            <a:endParaRPr lang="vi-VN" dirty="0"/>
          </a:p>
        </p:txBody>
      </p:sp>
    </p:spTree>
    <p:extLst>
      <p:ext uri="{BB962C8B-B14F-4D97-AF65-F5344CB8AC3E}">
        <p14:creationId xmlns:p14="http://schemas.microsoft.com/office/powerpoint/2010/main" val="15157652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Chấm dứt thai kì</a:t>
            </a:r>
          </a:p>
        </p:txBody>
      </p:sp>
      <p:sp>
        <p:nvSpPr>
          <p:cNvPr id="3" name="Content Placeholder 2"/>
          <p:cNvSpPr>
            <a:spLocks noGrp="1"/>
          </p:cNvSpPr>
          <p:nvPr>
            <p:ph idx="1"/>
          </p:nvPr>
        </p:nvSpPr>
        <p:spPr/>
        <p:txBody>
          <a:bodyPr/>
          <a:lstStyle/>
          <a:p>
            <a:r>
              <a:rPr lang="vi-VN"/>
              <a:t>Mổ lấy thai</a:t>
            </a:r>
          </a:p>
          <a:p>
            <a:r>
              <a:rPr lang="vi-VN"/>
              <a:t>Sanh ngã âm đạo</a:t>
            </a:r>
          </a:p>
          <a:p>
            <a:endParaRPr lang="vi-VN"/>
          </a:p>
        </p:txBody>
      </p:sp>
    </p:spTree>
    <p:extLst>
      <p:ext uri="{BB962C8B-B14F-4D97-AF65-F5344CB8AC3E}">
        <p14:creationId xmlns:p14="http://schemas.microsoft.com/office/powerpoint/2010/main" val="133776301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Mổ lấy thai</a:t>
            </a:r>
          </a:p>
        </p:txBody>
      </p:sp>
      <p:sp>
        <p:nvSpPr>
          <p:cNvPr id="3" name="Content Placeholder 2"/>
          <p:cNvSpPr>
            <a:spLocks noGrp="1"/>
          </p:cNvSpPr>
          <p:nvPr>
            <p:ph idx="1"/>
          </p:nvPr>
        </p:nvSpPr>
        <p:spPr/>
        <p:txBody>
          <a:bodyPr/>
          <a:lstStyle/>
          <a:p>
            <a:r>
              <a:rPr lang="en-US" dirty="0" err="1"/>
              <a:t>Nhau</a:t>
            </a:r>
            <a:r>
              <a:rPr lang="en-US" dirty="0"/>
              <a:t> </a:t>
            </a:r>
            <a:r>
              <a:rPr lang="en-US" dirty="0" err="1"/>
              <a:t>tiền</a:t>
            </a:r>
            <a:r>
              <a:rPr lang="en-US" dirty="0"/>
              <a:t> </a:t>
            </a:r>
            <a:r>
              <a:rPr lang="en-US" dirty="0" err="1"/>
              <a:t>đạo</a:t>
            </a:r>
            <a:r>
              <a:rPr lang="en-US" dirty="0"/>
              <a:t> </a:t>
            </a:r>
            <a:r>
              <a:rPr lang="en-US" dirty="0" err="1"/>
              <a:t>toàn</a:t>
            </a:r>
            <a:r>
              <a:rPr lang="en-US" dirty="0"/>
              <a:t> </a:t>
            </a:r>
            <a:r>
              <a:rPr lang="en-US" dirty="0" err="1"/>
              <a:t>phần</a:t>
            </a:r>
            <a:r>
              <a:rPr lang="en-US" dirty="0"/>
              <a:t>, </a:t>
            </a:r>
            <a:r>
              <a:rPr lang="en-US" dirty="0" err="1"/>
              <a:t>một</a:t>
            </a:r>
            <a:r>
              <a:rPr lang="en-US" dirty="0"/>
              <a:t> </a:t>
            </a:r>
            <a:r>
              <a:rPr lang="en-US" dirty="0" err="1"/>
              <a:t>phần</a:t>
            </a:r>
            <a:r>
              <a:rPr lang="en-US" dirty="0"/>
              <a:t>, </a:t>
            </a:r>
            <a:r>
              <a:rPr lang="en-US" dirty="0" err="1"/>
              <a:t>bám</a:t>
            </a:r>
            <a:r>
              <a:rPr lang="en-US" dirty="0"/>
              <a:t> </a:t>
            </a:r>
            <a:r>
              <a:rPr lang="en-US" dirty="0" err="1"/>
              <a:t>mép</a:t>
            </a:r>
            <a:r>
              <a:rPr lang="en-US" dirty="0"/>
              <a:t> </a:t>
            </a:r>
            <a:r>
              <a:rPr lang="en-US" dirty="0" err="1"/>
              <a:t>và</a:t>
            </a:r>
            <a:r>
              <a:rPr lang="en-US" dirty="0"/>
              <a:t> </a:t>
            </a:r>
            <a:r>
              <a:rPr lang="en-US" dirty="0" err="1"/>
              <a:t>hầu</a:t>
            </a:r>
            <a:r>
              <a:rPr lang="en-US" dirty="0"/>
              <a:t> </a:t>
            </a:r>
            <a:r>
              <a:rPr lang="en-US" dirty="0" err="1"/>
              <a:t>hết</a:t>
            </a:r>
            <a:r>
              <a:rPr lang="en-US" dirty="0"/>
              <a:t> </a:t>
            </a:r>
            <a:r>
              <a:rPr lang="en-US" dirty="0" err="1"/>
              <a:t>nhau</a:t>
            </a:r>
            <a:r>
              <a:rPr lang="en-US" dirty="0"/>
              <a:t> </a:t>
            </a:r>
            <a:r>
              <a:rPr lang="en-US" dirty="0" err="1"/>
              <a:t>bám</a:t>
            </a:r>
            <a:r>
              <a:rPr lang="en-US" dirty="0"/>
              <a:t> </a:t>
            </a:r>
            <a:r>
              <a:rPr lang="en-US" dirty="0" err="1"/>
              <a:t>thấp</a:t>
            </a:r>
            <a:endParaRPr lang="en-US" dirty="0"/>
          </a:p>
          <a:p>
            <a:r>
              <a:rPr lang="en-US" dirty="0" err="1"/>
              <a:t>Nhau</a:t>
            </a:r>
            <a:r>
              <a:rPr lang="en-US" dirty="0"/>
              <a:t> </a:t>
            </a:r>
            <a:r>
              <a:rPr lang="en-US" dirty="0" err="1"/>
              <a:t>tiền</a:t>
            </a:r>
            <a:r>
              <a:rPr lang="en-US" dirty="0"/>
              <a:t> </a:t>
            </a:r>
            <a:r>
              <a:rPr lang="en-US" dirty="0" err="1"/>
              <a:t>đạo</a:t>
            </a:r>
            <a:r>
              <a:rPr lang="en-US" dirty="0"/>
              <a:t> </a:t>
            </a:r>
            <a:r>
              <a:rPr lang="en-US" dirty="0" err="1"/>
              <a:t>không</a:t>
            </a:r>
            <a:r>
              <a:rPr lang="en-US" dirty="0"/>
              <a:t> </a:t>
            </a:r>
            <a:r>
              <a:rPr lang="en-US" dirty="0" err="1"/>
              <a:t>biến</a:t>
            </a:r>
            <a:r>
              <a:rPr lang="en-US" dirty="0"/>
              <a:t> </a:t>
            </a:r>
            <a:r>
              <a:rPr lang="en-US" dirty="0" err="1"/>
              <a:t>chứng</a:t>
            </a:r>
            <a:r>
              <a:rPr lang="en-US" dirty="0"/>
              <a:t> + </a:t>
            </a:r>
            <a:r>
              <a:rPr lang="en-US" dirty="0" err="1"/>
              <a:t>thai</a:t>
            </a:r>
            <a:r>
              <a:rPr lang="en-US" dirty="0"/>
              <a:t> </a:t>
            </a:r>
            <a:r>
              <a:rPr lang="en-US" dirty="0" err="1"/>
              <a:t>phát</a:t>
            </a:r>
            <a:r>
              <a:rPr lang="en-US" dirty="0"/>
              <a:t> </a:t>
            </a:r>
            <a:r>
              <a:rPr lang="en-US" dirty="0" err="1"/>
              <a:t>triển</a:t>
            </a:r>
            <a:r>
              <a:rPr lang="en-US" dirty="0"/>
              <a:t> </a:t>
            </a:r>
            <a:r>
              <a:rPr lang="en-US" dirty="0" err="1"/>
              <a:t>bình</a:t>
            </a:r>
            <a:r>
              <a:rPr lang="en-US" dirty="0"/>
              <a:t> </a:t>
            </a:r>
            <a:r>
              <a:rPr lang="en-US" dirty="0" err="1"/>
              <a:t>thường</a:t>
            </a:r>
            <a:r>
              <a:rPr lang="en-US" dirty="0"/>
              <a:t> + </a:t>
            </a:r>
            <a:r>
              <a:rPr lang="en-US" dirty="0" err="1"/>
              <a:t>không</a:t>
            </a:r>
            <a:r>
              <a:rPr lang="en-US" dirty="0"/>
              <a:t> </a:t>
            </a:r>
            <a:r>
              <a:rPr lang="en-US" dirty="0" err="1"/>
              <a:t>kèm</a:t>
            </a:r>
            <a:r>
              <a:rPr lang="en-US" dirty="0"/>
              <a:t> </a:t>
            </a:r>
            <a:r>
              <a:rPr lang="en-US" dirty="0" err="1"/>
              <a:t>biến</a:t>
            </a:r>
            <a:r>
              <a:rPr lang="en-US" dirty="0"/>
              <a:t> </a:t>
            </a:r>
            <a:r>
              <a:rPr lang="en-US" dirty="0" err="1"/>
              <a:t>chứng</a:t>
            </a:r>
            <a:r>
              <a:rPr lang="en-US" dirty="0"/>
              <a:t> </a:t>
            </a:r>
            <a:r>
              <a:rPr lang="en-US" dirty="0" err="1"/>
              <a:t>sản</a:t>
            </a:r>
            <a:r>
              <a:rPr lang="en-US" dirty="0"/>
              <a:t> </a:t>
            </a:r>
            <a:r>
              <a:rPr lang="en-US" dirty="0" err="1"/>
              <a:t>khoa</a:t>
            </a:r>
            <a:r>
              <a:rPr lang="en-US" dirty="0"/>
              <a:t> </a:t>
            </a:r>
            <a:r>
              <a:rPr lang="en-US" dirty="0" err="1"/>
              <a:t>khác</a:t>
            </a:r>
            <a:r>
              <a:rPr lang="en-US" dirty="0"/>
              <a:t> </a:t>
            </a:r>
            <a:r>
              <a:rPr lang="en-US" dirty="0">
                <a:sym typeface="Wingdings" panose="05000000000000000000" pitchFamily="2" charset="2"/>
              </a:rPr>
              <a:t> 36</a:t>
            </a:r>
            <a:r>
              <a:rPr lang="en-US" baseline="30000" dirty="0">
                <a:sym typeface="Wingdings" panose="05000000000000000000" pitchFamily="2" charset="2"/>
              </a:rPr>
              <a:t>0/7</a:t>
            </a:r>
            <a:r>
              <a:rPr lang="en-US" dirty="0">
                <a:sym typeface="Wingdings" panose="05000000000000000000" pitchFamily="2" charset="2"/>
              </a:rPr>
              <a:t> </a:t>
            </a:r>
            <a:r>
              <a:rPr lang="en-US" dirty="0" err="1">
                <a:sym typeface="Wingdings" panose="05000000000000000000" pitchFamily="2" charset="2"/>
              </a:rPr>
              <a:t>đến</a:t>
            </a:r>
            <a:r>
              <a:rPr lang="en-US" dirty="0">
                <a:sym typeface="Wingdings" panose="05000000000000000000" pitchFamily="2" charset="2"/>
              </a:rPr>
              <a:t> </a:t>
            </a:r>
            <a:r>
              <a:rPr lang="en-US" dirty="0" smtClean="0">
                <a:sym typeface="Wingdings" panose="05000000000000000000" pitchFamily="2" charset="2"/>
              </a:rPr>
              <a:t>37</a:t>
            </a:r>
            <a:r>
              <a:rPr lang="en-US" baseline="30000" dirty="0" smtClean="0">
                <a:sym typeface="Wingdings" panose="05000000000000000000" pitchFamily="2" charset="2"/>
              </a:rPr>
              <a:t>0/7</a:t>
            </a:r>
          </a:p>
          <a:p>
            <a:r>
              <a:rPr lang="en-US" dirty="0" err="1" smtClean="0">
                <a:sym typeface="Wingdings" panose="05000000000000000000" pitchFamily="2" charset="2"/>
              </a:rPr>
              <a:t>Có</a:t>
            </a:r>
            <a:r>
              <a:rPr lang="en-US" dirty="0" smtClean="0">
                <a:sym typeface="Wingdings" panose="05000000000000000000" pitchFamily="2" charset="2"/>
              </a:rPr>
              <a:t> </a:t>
            </a:r>
            <a:r>
              <a:rPr lang="en-US" dirty="0" err="1" smtClean="0">
                <a:sym typeface="Wingdings" panose="05000000000000000000" pitchFamily="2" charset="2"/>
              </a:rPr>
              <a:t>biến</a:t>
            </a:r>
            <a:r>
              <a:rPr lang="en-US" dirty="0" smtClean="0">
                <a:sym typeface="Wingdings" panose="05000000000000000000" pitchFamily="2" charset="2"/>
              </a:rPr>
              <a:t> </a:t>
            </a:r>
            <a:r>
              <a:rPr lang="en-US" dirty="0" err="1" smtClean="0">
                <a:sym typeface="Wingdings" panose="05000000000000000000" pitchFamily="2" charset="2"/>
              </a:rPr>
              <a:t>chứng</a:t>
            </a:r>
            <a:r>
              <a:rPr lang="en-US" dirty="0" smtClean="0">
                <a:sym typeface="Wingdings" panose="05000000000000000000" pitchFamily="2" charset="2"/>
              </a:rPr>
              <a:t>: </a:t>
            </a:r>
            <a:r>
              <a:rPr lang="en-US" dirty="0" err="1" smtClean="0">
                <a:sym typeface="Wingdings" panose="05000000000000000000" pitchFamily="2" charset="2"/>
              </a:rPr>
              <a:t>mổ</a:t>
            </a:r>
            <a:r>
              <a:rPr lang="en-US" dirty="0" smtClean="0">
                <a:sym typeface="Wingdings" panose="05000000000000000000" pitchFamily="2" charset="2"/>
              </a:rPr>
              <a:t> </a:t>
            </a:r>
            <a:r>
              <a:rPr lang="en-US" dirty="0" err="1" smtClean="0">
                <a:sym typeface="Wingdings" panose="05000000000000000000" pitchFamily="2" charset="2"/>
              </a:rPr>
              <a:t>lấy</a:t>
            </a:r>
            <a:r>
              <a:rPr lang="en-US" dirty="0" smtClean="0">
                <a:sym typeface="Wingdings" panose="05000000000000000000" pitchFamily="2" charset="2"/>
              </a:rPr>
              <a:t> </a:t>
            </a:r>
            <a:r>
              <a:rPr lang="en-US" dirty="0" err="1" smtClean="0">
                <a:sym typeface="Wingdings" panose="05000000000000000000" pitchFamily="2" charset="2"/>
              </a:rPr>
              <a:t>thai</a:t>
            </a:r>
            <a:r>
              <a:rPr lang="en-US" dirty="0" smtClean="0">
                <a:sym typeface="Wingdings" panose="05000000000000000000" pitchFamily="2" charset="2"/>
              </a:rPr>
              <a:t> </a:t>
            </a:r>
            <a:r>
              <a:rPr lang="en-US" dirty="0" err="1" smtClean="0">
                <a:sym typeface="Wingdings" panose="05000000000000000000" pitchFamily="2" charset="2"/>
              </a:rPr>
              <a:t>ngay</a:t>
            </a:r>
            <a:r>
              <a:rPr lang="en-US" dirty="0" smtClean="0">
                <a:sym typeface="Wingdings" panose="05000000000000000000" pitchFamily="2" charset="2"/>
              </a:rPr>
              <a:t> </a:t>
            </a:r>
            <a:r>
              <a:rPr lang="en-US" dirty="0" err="1" smtClean="0">
                <a:sym typeface="Wingdings" panose="05000000000000000000" pitchFamily="2" charset="2"/>
              </a:rPr>
              <a:t>bất</a:t>
            </a:r>
            <a:r>
              <a:rPr lang="en-US" dirty="0" smtClean="0">
                <a:sym typeface="Wingdings" panose="05000000000000000000" pitchFamily="2" charset="2"/>
              </a:rPr>
              <a:t> </a:t>
            </a:r>
            <a:r>
              <a:rPr lang="en-US" dirty="0" err="1" smtClean="0">
                <a:sym typeface="Wingdings" panose="05000000000000000000" pitchFamily="2" charset="2"/>
              </a:rPr>
              <a:t>kể</a:t>
            </a:r>
            <a:r>
              <a:rPr lang="en-US" dirty="0" smtClean="0">
                <a:sym typeface="Wingdings" panose="05000000000000000000" pitchFamily="2" charset="2"/>
              </a:rPr>
              <a:t> </a:t>
            </a:r>
            <a:r>
              <a:rPr lang="en-US" dirty="0" err="1" smtClean="0">
                <a:sym typeface="Wingdings" panose="05000000000000000000" pitchFamily="2" charset="2"/>
              </a:rPr>
              <a:t>tuổi</a:t>
            </a:r>
            <a:r>
              <a:rPr lang="en-US" dirty="0" smtClean="0">
                <a:sym typeface="Wingdings" panose="05000000000000000000" pitchFamily="2" charset="2"/>
              </a:rPr>
              <a:t> </a:t>
            </a:r>
            <a:r>
              <a:rPr lang="en-US" dirty="0" err="1" smtClean="0">
                <a:sym typeface="Wingdings" panose="05000000000000000000" pitchFamily="2" charset="2"/>
              </a:rPr>
              <a:t>thai</a:t>
            </a:r>
            <a:endParaRPr lang="en-US" dirty="0">
              <a:sym typeface="Wingdings" panose="05000000000000000000" pitchFamily="2" charset="2"/>
            </a:endParaRPr>
          </a:p>
          <a:p>
            <a:r>
              <a:rPr lang="en-US" dirty="0" err="1" smtClean="0">
                <a:sym typeface="Wingdings" panose="05000000000000000000" pitchFamily="2" charset="2"/>
              </a:rPr>
              <a:t>Xử</a:t>
            </a:r>
            <a:r>
              <a:rPr lang="en-US" dirty="0" smtClean="0">
                <a:sym typeface="Wingdings" panose="05000000000000000000" pitchFamily="2" charset="2"/>
              </a:rPr>
              <a:t> </a:t>
            </a:r>
            <a:r>
              <a:rPr lang="en-US" dirty="0" err="1">
                <a:sym typeface="Wingdings" panose="05000000000000000000" pitchFamily="2" charset="2"/>
              </a:rPr>
              <a:t>trí</a:t>
            </a:r>
            <a:r>
              <a:rPr lang="en-US" dirty="0">
                <a:sym typeface="Wingdings" panose="05000000000000000000" pitchFamily="2" charset="2"/>
              </a:rPr>
              <a:t> </a:t>
            </a:r>
            <a:r>
              <a:rPr lang="en-US" dirty="0" err="1">
                <a:sym typeface="Wingdings" panose="05000000000000000000" pitchFamily="2" charset="2"/>
              </a:rPr>
              <a:t>mất</a:t>
            </a:r>
            <a:r>
              <a:rPr lang="en-US" dirty="0">
                <a:sym typeface="Wingdings" panose="05000000000000000000" pitchFamily="2" charset="2"/>
              </a:rPr>
              <a:t> </a:t>
            </a:r>
            <a:r>
              <a:rPr lang="en-US" dirty="0" err="1">
                <a:sym typeface="Wingdings" panose="05000000000000000000" pitchFamily="2" charset="2"/>
              </a:rPr>
              <a:t>chảy</a:t>
            </a:r>
            <a:r>
              <a:rPr lang="en-US" dirty="0">
                <a:sym typeface="Wingdings" panose="05000000000000000000" pitchFamily="2" charset="2"/>
              </a:rPr>
              <a:t> </a:t>
            </a:r>
            <a:r>
              <a:rPr lang="en-US" dirty="0" err="1">
                <a:sym typeface="Wingdings" panose="05000000000000000000" pitchFamily="2" charset="2"/>
              </a:rPr>
              <a:t>trầm</a:t>
            </a:r>
            <a:r>
              <a:rPr lang="en-US" dirty="0">
                <a:sym typeface="Wingdings" panose="05000000000000000000" pitchFamily="2" charset="2"/>
              </a:rPr>
              <a:t> </a:t>
            </a:r>
            <a:r>
              <a:rPr lang="en-US" dirty="0" err="1">
                <a:sym typeface="Wingdings" panose="05000000000000000000" pitchFamily="2" charset="2"/>
              </a:rPr>
              <a:t>trọng</a:t>
            </a:r>
            <a:r>
              <a:rPr lang="en-US" dirty="0">
                <a:sym typeface="Wingdings" panose="05000000000000000000" pitchFamily="2" charset="2"/>
              </a:rPr>
              <a:t> </a:t>
            </a:r>
            <a:r>
              <a:rPr lang="en-US" dirty="0" err="1">
                <a:sym typeface="Wingdings" panose="05000000000000000000" pitchFamily="2" charset="2"/>
              </a:rPr>
              <a:t>trong</a:t>
            </a:r>
            <a:r>
              <a:rPr lang="en-US" dirty="0">
                <a:sym typeface="Wingdings" panose="05000000000000000000" pitchFamily="2" charset="2"/>
              </a:rPr>
              <a:t> </a:t>
            </a:r>
            <a:r>
              <a:rPr lang="en-US" dirty="0" err="1">
                <a:sym typeface="Wingdings" panose="05000000000000000000" pitchFamily="2" charset="2"/>
              </a:rPr>
              <a:t>lúc</a:t>
            </a:r>
            <a:r>
              <a:rPr lang="en-US" dirty="0">
                <a:sym typeface="Wingdings" panose="05000000000000000000" pitchFamily="2" charset="2"/>
              </a:rPr>
              <a:t> </a:t>
            </a:r>
            <a:r>
              <a:rPr lang="en-US" dirty="0" err="1">
                <a:sym typeface="Wingdings" panose="05000000000000000000" pitchFamily="2" charset="2"/>
              </a:rPr>
              <a:t>mổ</a:t>
            </a:r>
            <a:endParaRPr lang="en-US" dirty="0">
              <a:sym typeface="Wingdings" panose="05000000000000000000" pitchFamily="2" charset="2"/>
            </a:endParaRPr>
          </a:p>
          <a:p>
            <a:endParaRPr lang="vi-VN" dirty="0"/>
          </a:p>
        </p:txBody>
      </p:sp>
    </p:spTree>
    <p:extLst>
      <p:ext uri="{BB962C8B-B14F-4D97-AF65-F5344CB8AC3E}">
        <p14:creationId xmlns:p14="http://schemas.microsoft.com/office/powerpoint/2010/main" val="1356068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a:t>CẦN PHẢI LÀM GÌ KHI CÓ THAI KỲ NGUY CƠ CAO?</a:t>
            </a:r>
          </a:p>
        </p:txBody>
      </p:sp>
      <p:sp>
        <p:nvSpPr>
          <p:cNvPr id="3" name="Content Placeholder 2"/>
          <p:cNvSpPr>
            <a:spLocks noGrp="1"/>
          </p:cNvSpPr>
          <p:nvPr>
            <p:ph idx="1"/>
          </p:nvPr>
        </p:nvSpPr>
        <p:spPr/>
        <p:txBody>
          <a:bodyPr/>
          <a:lstStyle/>
          <a:p>
            <a:r>
              <a:rPr lang="vi-VN" dirty="0"/>
              <a:t>Khám tiền sản trước khi mang thai</a:t>
            </a:r>
          </a:p>
          <a:p>
            <a:r>
              <a:rPr lang="vi-VN" dirty="0"/>
              <a:t>Chăm sóc trước sinh và khám thai đều đặn (yêu cầu số lần khám thai nhiều hơn bình thường, chu kỳ 1-2 tuần)</a:t>
            </a:r>
          </a:p>
          <a:p>
            <a:r>
              <a:rPr lang="vi-VN" dirty="0"/>
              <a:t>Chế độ ăn đầy đủ dinh dưỡng</a:t>
            </a:r>
          </a:p>
          <a:p>
            <a:r>
              <a:rPr lang="vi-VN" dirty="0"/>
              <a:t>Duy trì cân nặng hợp lý</a:t>
            </a:r>
          </a:p>
          <a:p>
            <a:r>
              <a:rPr lang="vi-VN" dirty="0"/>
              <a:t>Tránh các chất kích thích, thuốc lá, thức uống có cồn, thận trọng khi dùng thuốc</a:t>
            </a:r>
          </a:p>
          <a:p>
            <a:endParaRPr lang="vi-VN" dirty="0"/>
          </a:p>
        </p:txBody>
      </p:sp>
    </p:spTree>
    <p:extLst>
      <p:ext uri="{BB962C8B-B14F-4D97-AF65-F5344CB8AC3E}">
        <p14:creationId xmlns:p14="http://schemas.microsoft.com/office/powerpoint/2010/main" val="30914566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Sanh ngã âm đạo</a:t>
            </a:r>
          </a:p>
        </p:txBody>
      </p:sp>
      <p:sp>
        <p:nvSpPr>
          <p:cNvPr id="3" name="Content Placeholder 2"/>
          <p:cNvSpPr>
            <a:spLocks noGrp="1"/>
          </p:cNvSpPr>
          <p:nvPr>
            <p:ph idx="1"/>
          </p:nvPr>
        </p:nvSpPr>
        <p:spPr/>
        <p:txBody>
          <a:bodyPr/>
          <a:lstStyle/>
          <a:p>
            <a:pPr>
              <a:buFont typeface="Wingdings" panose="05000000000000000000" pitchFamily="2" charset="2"/>
              <a:buChar char="q"/>
            </a:pPr>
            <a:r>
              <a:rPr lang="en-US" smtClean="0"/>
              <a:t> Có </a:t>
            </a:r>
            <a:r>
              <a:rPr lang="en-US"/>
              <a:t>thể sanh ngã âm đạo nếu không có chống chỉ định khi:</a:t>
            </a:r>
          </a:p>
          <a:p>
            <a:pPr marL="0" indent="0">
              <a:buNone/>
            </a:pPr>
            <a:r>
              <a:rPr lang="en-US"/>
              <a:t>	</a:t>
            </a:r>
            <a:r>
              <a:rPr lang="en-US" smtClean="0"/>
              <a:t>- Nhau </a:t>
            </a:r>
            <a:r>
              <a:rPr lang="en-US"/>
              <a:t>bám thấp và khoảng cách giữa mép bánh nhau đến lỗ </a:t>
            </a:r>
            <a:r>
              <a:rPr lang="en-US" smtClean="0"/>
              <a:t>trong </a:t>
            </a:r>
            <a:r>
              <a:rPr lang="en-US"/>
              <a:t>cổ tử cung trên 2cm</a:t>
            </a:r>
          </a:p>
          <a:p>
            <a:pPr>
              <a:buFont typeface="Wingdings" panose="05000000000000000000" pitchFamily="2" charset="2"/>
              <a:buChar char="q"/>
            </a:pPr>
            <a:r>
              <a:rPr lang="en-US" smtClean="0"/>
              <a:t> Khi </a:t>
            </a:r>
            <a:r>
              <a:rPr lang="en-US"/>
              <a:t>khoảng cách này giữa 1 và 2cm, tỉ lệ mổ lấy thai dao động từ 40 đến 90%</a:t>
            </a:r>
          </a:p>
          <a:p>
            <a:endParaRPr lang="vi-VN"/>
          </a:p>
        </p:txBody>
      </p:sp>
    </p:spTree>
    <p:extLst>
      <p:ext uri="{BB962C8B-B14F-4D97-AF65-F5344CB8AC3E}">
        <p14:creationId xmlns:p14="http://schemas.microsoft.com/office/powerpoint/2010/main" val="40787160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QUẢN LÝ – THEO DÕI – TƯ VẤN SẢN PHỤ</a:t>
            </a:r>
            <a:endParaRPr lang="vi-VN"/>
          </a:p>
        </p:txBody>
      </p:sp>
      <p:sp>
        <p:nvSpPr>
          <p:cNvPr id="3" name="Content Placeholder 2"/>
          <p:cNvSpPr>
            <a:spLocks noGrp="1"/>
          </p:cNvSpPr>
          <p:nvPr>
            <p:ph idx="1"/>
          </p:nvPr>
        </p:nvSpPr>
        <p:spPr/>
        <p:txBody>
          <a:bodyPr/>
          <a:lstStyle/>
          <a:p>
            <a:r>
              <a:rPr lang="vi-VN" smtClean="0"/>
              <a:t>ĐỐI VỚI SẢN </a:t>
            </a:r>
            <a:r>
              <a:rPr lang="vi-VN"/>
              <a:t>PHỤ CÓ NHAU TIỀN ĐẠO KHÔNG TRIỆU </a:t>
            </a:r>
            <a:r>
              <a:rPr lang="vi-VN" smtClean="0"/>
              <a:t>CHỨNG</a:t>
            </a:r>
          </a:p>
          <a:p>
            <a:pPr>
              <a:buFont typeface="Wingdings" panose="05000000000000000000" pitchFamily="2" charset="2"/>
              <a:buChar char="q"/>
            </a:pPr>
            <a:r>
              <a:rPr lang="vi-VN" smtClean="0"/>
              <a:t> Mục </a:t>
            </a:r>
            <a:r>
              <a:rPr lang="vi-VN"/>
              <a:t>tiêu: </a:t>
            </a:r>
          </a:p>
          <a:p>
            <a:r>
              <a:rPr lang="vi-VN" smtClean="0"/>
              <a:t>- Theo </a:t>
            </a:r>
            <a:r>
              <a:rPr lang="vi-VN"/>
              <a:t>dõi diễn tiến vị trí nhau bám theo tuổi thai ( lưu đồ )</a:t>
            </a:r>
          </a:p>
          <a:p>
            <a:r>
              <a:rPr lang="vi-VN" smtClean="0"/>
              <a:t>- Loại </a:t>
            </a:r>
            <a:r>
              <a:rPr lang="vi-VN"/>
              <a:t>trừ nhau cài răng lược kèm theo.</a:t>
            </a:r>
          </a:p>
          <a:p>
            <a:r>
              <a:rPr lang="vi-VN" smtClean="0"/>
              <a:t>- Giảm </a:t>
            </a:r>
            <a:r>
              <a:rPr lang="vi-VN"/>
              <a:t>nguy cơ ra huyết âm đạo</a:t>
            </a:r>
          </a:p>
          <a:p>
            <a:r>
              <a:rPr lang="vi-VN" smtClean="0"/>
              <a:t>- Lên </a:t>
            </a:r>
            <a:r>
              <a:rPr lang="vi-VN"/>
              <a:t>kế hoạch sinh đẻ cho sản phụ</a:t>
            </a:r>
          </a:p>
          <a:p>
            <a:endParaRPr lang="vi-VN"/>
          </a:p>
        </p:txBody>
      </p:sp>
    </p:spTree>
    <p:extLst>
      <p:ext uri="{BB962C8B-B14F-4D97-AF65-F5344CB8AC3E}">
        <p14:creationId xmlns:p14="http://schemas.microsoft.com/office/powerpoint/2010/main" val="415868724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14575" y="0"/>
            <a:ext cx="9605977" cy="64940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873453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Content Placeholder 2"/>
          <p:cNvSpPr>
            <a:spLocks noGrp="1"/>
          </p:cNvSpPr>
          <p:nvPr>
            <p:ph idx="1"/>
          </p:nvPr>
        </p:nvSpPr>
        <p:spPr/>
        <p:txBody>
          <a:bodyPr/>
          <a:lstStyle/>
          <a:p>
            <a:pPr>
              <a:buFont typeface="Wingdings" panose="05000000000000000000" pitchFamily="2" charset="2"/>
              <a:buChar char="q"/>
            </a:pPr>
            <a:r>
              <a:rPr lang="vi-VN" smtClean="0"/>
              <a:t> Tư vấn dành cho sản phụ </a:t>
            </a:r>
          </a:p>
          <a:p>
            <a:r>
              <a:rPr lang="vi-VN" smtClean="0"/>
              <a:t>- Khám </a:t>
            </a:r>
            <a:r>
              <a:rPr lang="vi-VN"/>
              <a:t>thai đúng hẹn</a:t>
            </a:r>
          </a:p>
          <a:p>
            <a:r>
              <a:rPr lang="vi-VN" smtClean="0"/>
              <a:t>- Tránh </a:t>
            </a:r>
            <a:r>
              <a:rPr lang="vi-VN"/>
              <a:t>hoạt động tình dục sau tuần 20.</a:t>
            </a:r>
          </a:p>
          <a:p>
            <a:r>
              <a:rPr lang="vi-VN" smtClean="0"/>
              <a:t>- Tránh </a:t>
            </a:r>
            <a:r>
              <a:rPr lang="vi-VN"/>
              <a:t>tập thể dục cường độ trung bình trở lên , tránh nâng vật nặng (hơn 20 pounds), không đứng trong thời gian dài (&gt; 4 giờ).</a:t>
            </a:r>
          </a:p>
          <a:p>
            <a:r>
              <a:rPr lang="vi-VN" smtClean="0"/>
              <a:t>- Đến </a:t>
            </a:r>
            <a:r>
              <a:rPr lang="vi-VN"/>
              <a:t>cơ sở y tế để tái khám nếu có </a:t>
            </a:r>
            <a:r>
              <a:rPr lang="vi-VN" smtClean="0"/>
              <a:t>cơn gò </a:t>
            </a:r>
            <a:r>
              <a:rPr lang="vi-VN"/>
              <a:t>hoặc xuất huyết âm đạo xảy ra.</a:t>
            </a:r>
          </a:p>
          <a:p>
            <a:endParaRPr lang="vi-VN"/>
          </a:p>
        </p:txBody>
      </p:sp>
    </p:spTree>
    <p:extLst>
      <p:ext uri="{BB962C8B-B14F-4D97-AF65-F5344CB8AC3E}">
        <p14:creationId xmlns:p14="http://schemas.microsoft.com/office/powerpoint/2010/main" val="423629093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Content Placeholder 2"/>
          <p:cNvSpPr>
            <a:spLocks noGrp="1"/>
          </p:cNvSpPr>
          <p:nvPr>
            <p:ph idx="1"/>
          </p:nvPr>
        </p:nvSpPr>
        <p:spPr/>
        <p:txBody>
          <a:bodyPr/>
          <a:lstStyle/>
          <a:p>
            <a:r>
              <a:rPr lang="vi-VN" smtClean="0"/>
              <a:t>ĐỐI VỚI SẢN </a:t>
            </a:r>
            <a:r>
              <a:rPr lang="vi-VN"/>
              <a:t>PHỤ </a:t>
            </a:r>
            <a:r>
              <a:rPr lang="vi-VN" smtClean="0"/>
              <a:t>CÓ </a:t>
            </a:r>
            <a:r>
              <a:rPr lang="vi-VN"/>
              <a:t>XUẤT HUYẾT ÂM ĐẠO </a:t>
            </a:r>
          </a:p>
          <a:p>
            <a:pPr>
              <a:buFont typeface="Wingdings" panose="05000000000000000000" pitchFamily="2" charset="2"/>
              <a:buChar char="q"/>
            </a:pPr>
            <a:r>
              <a:rPr lang="vi-VN" smtClean="0"/>
              <a:t> Mục </a:t>
            </a:r>
            <a:r>
              <a:rPr lang="vi-VN"/>
              <a:t>tiêu :</a:t>
            </a:r>
          </a:p>
          <a:p>
            <a:r>
              <a:rPr lang="vi-VN" smtClean="0"/>
              <a:t>- Ổn </a:t>
            </a:r>
            <a:r>
              <a:rPr lang="vi-VN"/>
              <a:t>định huyết động.</a:t>
            </a:r>
          </a:p>
          <a:p>
            <a:r>
              <a:rPr lang="vi-VN" smtClean="0"/>
              <a:t>- Xem </a:t>
            </a:r>
            <a:r>
              <a:rPr lang="vi-VN"/>
              <a:t>xét có chỉ định mổ lấy thai cấp cứu</a:t>
            </a:r>
          </a:p>
        </p:txBody>
      </p:sp>
    </p:spTree>
    <p:extLst>
      <p:ext uri="{BB962C8B-B14F-4D97-AF65-F5344CB8AC3E}">
        <p14:creationId xmlns:p14="http://schemas.microsoft.com/office/powerpoint/2010/main" val="369556996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Content Placeholder 2"/>
          <p:cNvSpPr>
            <a:spLocks noGrp="1"/>
          </p:cNvSpPr>
          <p:nvPr>
            <p:ph idx="1"/>
          </p:nvPr>
        </p:nvSpPr>
        <p:spPr/>
        <p:txBody>
          <a:bodyPr/>
          <a:lstStyle/>
          <a:p>
            <a:pPr>
              <a:buFont typeface="Wingdings" panose="05000000000000000000" pitchFamily="2" charset="2"/>
              <a:buChar char="q"/>
            </a:pPr>
            <a:r>
              <a:rPr lang="vi-VN" smtClean="0"/>
              <a:t> Tư vấn dành cho sản phụ</a:t>
            </a:r>
          </a:p>
          <a:p>
            <a:r>
              <a:rPr lang="vi-VN" smtClean="0"/>
              <a:t>- </a:t>
            </a:r>
            <a:r>
              <a:rPr lang="vi-VN"/>
              <a:t>Sau điều trị đợt xuất huyết cấp , tình trạng sản phụ ổn định </a:t>
            </a:r>
            <a:r>
              <a:rPr lang="vi-VN" smtClean="0">
                <a:sym typeface="Wingdings 3"/>
              </a:rPr>
              <a:t></a:t>
            </a:r>
            <a:r>
              <a:rPr lang="vi-VN" smtClean="0"/>
              <a:t> </a:t>
            </a:r>
            <a:r>
              <a:rPr lang="vi-VN"/>
              <a:t>có thể quản lý ngoại trú.</a:t>
            </a:r>
          </a:p>
          <a:p>
            <a:r>
              <a:rPr lang="vi-VN"/>
              <a:t>- Dặn dò BN : tránh các hoạt động nặng, kể cả quan hệ tình dục và tái khám ngay nếu xuất huyết hoặc có dấu hiệu chuyển dạ.</a:t>
            </a:r>
          </a:p>
          <a:p>
            <a:r>
              <a:rPr lang="vi-VN"/>
              <a:t>- Tuy nhiên nhóm Bn này sẽ có thể quay trở lại bệnh viện một cách nhanh chóng nếu tái xuất huyết. </a:t>
            </a:r>
          </a:p>
          <a:p>
            <a:endParaRPr lang="vi-VN"/>
          </a:p>
        </p:txBody>
      </p:sp>
    </p:spTree>
    <p:extLst>
      <p:ext uri="{BB962C8B-B14F-4D97-AF65-F5344CB8AC3E}">
        <p14:creationId xmlns:p14="http://schemas.microsoft.com/office/powerpoint/2010/main" val="82576119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067F2D-9FC9-4AE0-B4FD-30CEE4DFE0DE}"/>
              </a:ext>
            </a:extLst>
          </p:cNvPr>
          <p:cNvSpPr>
            <a:spLocks noGrp="1"/>
          </p:cNvSpPr>
          <p:nvPr>
            <p:ph type="title"/>
          </p:nvPr>
        </p:nvSpPr>
        <p:spPr>
          <a:xfrm>
            <a:off x="1097280" y="286604"/>
            <a:ext cx="10058400" cy="728490"/>
          </a:xfrm>
        </p:spPr>
        <p:txBody>
          <a:bodyPr/>
          <a:lstStyle/>
          <a:p>
            <a:r>
              <a:rPr lang="en-US"/>
              <a:t>Tài liệu tham khảo</a:t>
            </a:r>
          </a:p>
        </p:txBody>
      </p:sp>
      <p:sp>
        <p:nvSpPr>
          <p:cNvPr id="3" name="Content Placeholder 2">
            <a:extLst>
              <a:ext uri="{FF2B5EF4-FFF2-40B4-BE49-F238E27FC236}">
                <a16:creationId xmlns="" xmlns:a16="http://schemas.microsoft.com/office/drawing/2014/main" id="{669FFD8A-01A9-4019-8D0A-BEC23DCE9273}"/>
              </a:ext>
            </a:extLst>
          </p:cNvPr>
          <p:cNvSpPr>
            <a:spLocks noGrp="1"/>
          </p:cNvSpPr>
          <p:nvPr>
            <p:ph idx="1"/>
          </p:nvPr>
        </p:nvSpPr>
        <p:spPr>
          <a:xfrm>
            <a:off x="1097280" y="1135117"/>
            <a:ext cx="6914606" cy="5229823"/>
          </a:xfrm>
        </p:spPr>
        <p:txBody>
          <a:bodyPr>
            <a:normAutofit lnSpcReduction="10000"/>
          </a:bodyPr>
          <a:lstStyle/>
          <a:p>
            <a:r>
              <a:rPr lang="en-US" dirty="0"/>
              <a:t>Bộ Y Tế (2016), H</a:t>
            </a:r>
            <a:r>
              <a:rPr lang="vi-VN" dirty="0"/>
              <a:t>ư</a:t>
            </a:r>
            <a:r>
              <a:rPr lang="en-US" dirty="0"/>
              <a:t>ớng dẫn quốc gia về các dịch vụ chăm sóc sức khỏe sinh </a:t>
            </a:r>
            <a:r>
              <a:rPr lang="en-US"/>
              <a:t>sản.</a:t>
            </a:r>
          </a:p>
          <a:p>
            <a:r>
              <a:rPr lang="en-US"/>
              <a:t>TBL Y4</a:t>
            </a:r>
            <a:endParaRPr lang="en-US" dirty="0"/>
          </a:p>
          <a:p>
            <a:r>
              <a:rPr lang="en-US" dirty="0"/>
              <a:t>ACOG Practice Bulletin on Vaginal Birth after Cesarean 2017</a:t>
            </a:r>
          </a:p>
          <a:p>
            <a:r>
              <a:rPr lang="en-US" dirty="0"/>
              <a:t>Protocols for High‐Risk Pregnancies: An Evidence‐Based Approach 2015</a:t>
            </a:r>
          </a:p>
          <a:p>
            <a:r>
              <a:rPr lang="en-US" dirty="0"/>
              <a:t>O</a:t>
            </a:r>
            <a:r>
              <a:rPr lang="en-US"/>
              <a:t>bstetrics </a:t>
            </a:r>
            <a:r>
              <a:rPr lang="en-US" dirty="0"/>
              <a:t>normal and problem </a:t>
            </a:r>
            <a:r>
              <a:rPr lang="en-US"/>
              <a:t>pregnancies </a:t>
            </a:r>
            <a:r>
              <a:rPr lang="en-US" smtClean="0"/>
              <a:t>7e</a:t>
            </a:r>
          </a:p>
          <a:p>
            <a:r>
              <a:rPr lang="en-US"/>
              <a:t>Obstetrics and gynecology 8th edition. Tác giả Beckmann. Hợp tác xuất bản với ACOG. Nhà xuất bản Wolters Kluwer Health </a:t>
            </a:r>
            <a:r>
              <a:rPr lang="en-US" smtClean="0"/>
              <a:t>2018</a:t>
            </a:r>
          </a:p>
          <a:p>
            <a:r>
              <a:rPr lang="en-US"/>
              <a:t>SOGC clinical practice guideline. Diagnosis and management of placenta previa.</a:t>
            </a:r>
          </a:p>
          <a:p>
            <a:endParaRPr lang="en-US" dirty="0"/>
          </a:p>
          <a:p>
            <a:endParaRPr lang="en-US" dirty="0"/>
          </a:p>
          <a:p>
            <a:endParaRPr lang="en-US" dirty="0"/>
          </a:p>
          <a:p>
            <a:endParaRPr lang="bs-Latn-BA" dirty="0"/>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7828" y="1015093"/>
            <a:ext cx="3352800" cy="3695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151144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829189793"/>
              </p:ext>
            </p:extLst>
          </p:nvPr>
        </p:nvGraphicFramePr>
        <p:xfrm>
          <a:off x="1169534" y="1450749"/>
          <a:ext cx="10058400" cy="4759960"/>
        </p:xfrm>
        <a:graphic>
          <a:graphicData uri="http://schemas.openxmlformats.org/drawingml/2006/table">
            <a:tbl>
              <a:tblPr firstRow="1" bandRow="1">
                <a:tableStyleId>{5C22544A-7EE6-4342-B048-85BDC9FD1C3A}</a:tableStyleId>
              </a:tblPr>
              <a:tblGrid>
                <a:gridCol w="5029200">
                  <a:extLst>
                    <a:ext uri="{9D8B030D-6E8A-4147-A177-3AD203B41FA5}">
                      <a16:colId xmlns="" xmlns:a16="http://schemas.microsoft.com/office/drawing/2014/main" val="20000"/>
                    </a:ext>
                  </a:extLst>
                </a:gridCol>
                <a:gridCol w="5029200">
                  <a:extLst>
                    <a:ext uri="{9D8B030D-6E8A-4147-A177-3AD203B41FA5}">
                      <a16:colId xmlns="" xmlns:a16="http://schemas.microsoft.com/office/drawing/2014/main" val="20001"/>
                    </a:ext>
                  </a:extLst>
                </a:gridCol>
              </a:tblGrid>
              <a:tr h="370840">
                <a:tc>
                  <a:txBody>
                    <a:bodyPr/>
                    <a:lstStyle/>
                    <a:p>
                      <a:r>
                        <a:rPr lang="en-US" dirty="0"/>
                        <a:t>THÀNH</a:t>
                      </a:r>
                      <a:r>
                        <a:rPr lang="en-US" baseline="0" dirty="0"/>
                        <a:t> VIÊN</a:t>
                      </a:r>
                      <a:endParaRPr lang="vi-VN" dirty="0"/>
                    </a:p>
                  </a:txBody>
                  <a:tcPr/>
                </a:tc>
                <a:tc>
                  <a:txBody>
                    <a:bodyPr/>
                    <a:lstStyle/>
                    <a:p>
                      <a:r>
                        <a:rPr lang="en-US"/>
                        <a:t>PHÂN</a:t>
                      </a:r>
                      <a:r>
                        <a:rPr lang="en-US" baseline="0"/>
                        <a:t> CÔNG </a:t>
                      </a:r>
                      <a:r>
                        <a:rPr lang="en-US"/>
                        <a:t>NHIỆM</a:t>
                      </a:r>
                      <a:r>
                        <a:rPr lang="en-US" baseline="0"/>
                        <a:t> </a:t>
                      </a:r>
                      <a:r>
                        <a:rPr lang="en-US" baseline="0" dirty="0"/>
                        <a:t>VỤ</a:t>
                      </a:r>
                      <a:endParaRPr lang="vi-VN" dirty="0"/>
                    </a:p>
                  </a:txBody>
                  <a:tcPr/>
                </a:tc>
                <a:extLst>
                  <a:ext uri="{0D108BD9-81ED-4DB2-BD59-A6C34878D82A}">
                    <a16:rowId xmlns="" xmlns:a16="http://schemas.microsoft.com/office/drawing/2014/main" val="10000"/>
                  </a:ext>
                </a:extLst>
              </a:tr>
              <a:tr h="370840">
                <a:tc>
                  <a:txBody>
                    <a:bodyPr/>
                    <a:lstStyle/>
                    <a:p>
                      <a:r>
                        <a:rPr lang="vi-VN" dirty="0"/>
                        <a:t>Lê Quỳnh Ngân </a:t>
                      </a:r>
                    </a:p>
                  </a:txBody>
                  <a:tcPr/>
                </a:tc>
                <a:tc>
                  <a:txBody>
                    <a:bodyPr/>
                    <a:lstStyle/>
                    <a:p>
                      <a:r>
                        <a:rPr lang="vi-VN" smtClean="0"/>
                        <a:t>IUGR, chẩn</a:t>
                      </a:r>
                      <a:r>
                        <a:rPr lang="vi-VN" baseline="0" smtClean="0"/>
                        <a:t> đoán nhau tiền đạo</a:t>
                      </a:r>
                      <a:endParaRPr lang="vi-VN" dirty="0"/>
                    </a:p>
                    <a:p>
                      <a:r>
                        <a:rPr lang="vi-VN" dirty="0"/>
                        <a:t>Case</a:t>
                      </a:r>
                      <a:r>
                        <a:rPr lang="vi-VN" baseline="0" dirty="0"/>
                        <a:t> LS</a:t>
                      </a:r>
                      <a:endParaRPr lang="vi-VN" dirty="0"/>
                    </a:p>
                  </a:txBody>
                  <a:tcPr/>
                </a:tc>
                <a:extLst>
                  <a:ext uri="{0D108BD9-81ED-4DB2-BD59-A6C34878D82A}">
                    <a16:rowId xmlns="" xmlns:a16="http://schemas.microsoft.com/office/drawing/2014/main" val="10001"/>
                  </a:ext>
                </a:extLst>
              </a:tr>
              <a:tr h="370840">
                <a:tc>
                  <a:txBody>
                    <a:bodyPr/>
                    <a:lstStyle/>
                    <a:p>
                      <a:r>
                        <a:rPr lang="vi-VN" dirty="0"/>
                        <a:t>Đỗ Tùng Nghĩa</a:t>
                      </a:r>
                    </a:p>
                  </a:txBody>
                  <a:tcPr/>
                </a:tc>
                <a:tc>
                  <a:txBody>
                    <a:bodyPr/>
                    <a:lstStyle/>
                    <a:p>
                      <a:r>
                        <a:rPr lang="vi-VN" dirty="0"/>
                        <a:t>Tổng quan </a:t>
                      </a:r>
                    </a:p>
                    <a:p>
                      <a:r>
                        <a:rPr lang="vi-VN" dirty="0"/>
                        <a:t>Tiền</a:t>
                      </a:r>
                      <a:r>
                        <a:rPr lang="vi-VN" baseline="0" dirty="0"/>
                        <a:t> </a:t>
                      </a:r>
                      <a:r>
                        <a:rPr lang="vi-VN" baseline="0"/>
                        <a:t>sản </a:t>
                      </a:r>
                      <a:r>
                        <a:rPr lang="vi-VN" baseline="0" smtClean="0"/>
                        <a:t>giật , Tư vấn theo dõi nhau tiền đạo</a:t>
                      </a:r>
                      <a:endParaRPr lang="vi-VN" dirty="0"/>
                    </a:p>
                  </a:txBody>
                  <a:tcPr/>
                </a:tc>
                <a:extLst>
                  <a:ext uri="{0D108BD9-81ED-4DB2-BD59-A6C34878D82A}">
                    <a16:rowId xmlns="" xmlns:a16="http://schemas.microsoft.com/office/drawing/2014/main" val="10002"/>
                  </a:ext>
                </a:extLst>
              </a:tr>
              <a:tr h="370840">
                <a:tc>
                  <a:txBody>
                    <a:bodyPr/>
                    <a:lstStyle/>
                    <a:p>
                      <a:r>
                        <a:rPr lang="vi-VN" dirty="0"/>
                        <a:t>Dương Hoàng Phi</a:t>
                      </a:r>
                    </a:p>
                  </a:txBody>
                  <a:tcPr/>
                </a:tc>
                <a:tc>
                  <a:txBody>
                    <a:bodyPr/>
                    <a:lstStyle/>
                    <a:p>
                      <a:r>
                        <a:rPr lang="vi-VN" dirty="0"/>
                        <a:t>Nhóm YTNC liên quan cơ địa thai phụ </a:t>
                      </a:r>
                    </a:p>
                    <a:p>
                      <a:r>
                        <a:rPr lang="vi-VN" dirty="0"/>
                        <a:t>Thai kì</a:t>
                      </a:r>
                      <a:r>
                        <a:rPr lang="vi-VN" baseline="0" dirty="0"/>
                        <a:t> &gt; </a:t>
                      </a:r>
                      <a:r>
                        <a:rPr lang="vi-VN" baseline="0"/>
                        <a:t>35 </a:t>
                      </a:r>
                      <a:r>
                        <a:rPr lang="vi-VN" baseline="0" smtClean="0"/>
                        <a:t>tuổi</a:t>
                      </a:r>
                    </a:p>
                    <a:p>
                      <a:r>
                        <a:rPr lang="vi-VN" baseline="0" smtClean="0"/>
                        <a:t>Điều trị nhau tiền đạo</a:t>
                      </a:r>
                      <a:endParaRPr lang="vi-VN" dirty="0"/>
                    </a:p>
                  </a:txBody>
                  <a:tcPr/>
                </a:tc>
                <a:extLst>
                  <a:ext uri="{0D108BD9-81ED-4DB2-BD59-A6C34878D82A}">
                    <a16:rowId xmlns="" xmlns:a16="http://schemas.microsoft.com/office/drawing/2014/main" val="10003"/>
                  </a:ext>
                </a:extLst>
              </a:tr>
              <a:tr h="370840">
                <a:tc>
                  <a:txBody>
                    <a:bodyPr/>
                    <a:lstStyle/>
                    <a:p>
                      <a:r>
                        <a:rPr lang="vi-VN" dirty="0"/>
                        <a:t>Trương Minh Thịnh</a:t>
                      </a:r>
                    </a:p>
                  </a:txBody>
                  <a:tcPr/>
                </a:tc>
                <a:tc>
                  <a:txBody>
                    <a:bodyPr/>
                    <a:lstStyle/>
                    <a:p>
                      <a:r>
                        <a:rPr lang="vi-VN" dirty="0"/>
                        <a:t>Nhóm</a:t>
                      </a:r>
                      <a:r>
                        <a:rPr lang="vi-VN" baseline="0" dirty="0"/>
                        <a:t> có tiền sử thai sản nặng nề</a:t>
                      </a:r>
                    </a:p>
                    <a:p>
                      <a:r>
                        <a:rPr lang="vi-VN" baseline="0" dirty="0"/>
                        <a:t>Vết </a:t>
                      </a:r>
                      <a:r>
                        <a:rPr lang="vi-VN" baseline="0"/>
                        <a:t>mổ </a:t>
                      </a:r>
                      <a:r>
                        <a:rPr lang="vi-VN" baseline="0" smtClean="0"/>
                        <a:t>cũ</a:t>
                      </a:r>
                    </a:p>
                    <a:p>
                      <a:r>
                        <a:rPr lang="vi-VN" baseline="0" smtClean="0"/>
                        <a:t>Nhau cài răng lược, biên chứng nhau tiền đạo</a:t>
                      </a:r>
                      <a:endParaRPr lang="vi-VN" dirty="0"/>
                    </a:p>
                  </a:txBody>
                  <a:tcPr/>
                </a:tc>
                <a:extLst>
                  <a:ext uri="{0D108BD9-81ED-4DB2-BD59-A6C34878D82A}">
                    <a16:rowId xmlns="" xmlns:a16="http://schemas.microsoft.com/office/drawing/2014/main" val="10004"/>
                  </a:ext>
                </a:extLst>
              </a:tr>
              <a:tr h="370840">
                <a:tc>
                  <a:txBody>
                    <a:bodyPr/>
                    <a:lstStyle/>
                    <a:p>
                      <a:r>
                        <a:rPr lang="vi-VN" dirty="0"/>
                        <a:t>Huỳnh Công Trí</a:t>
                      </a:r>
                    </a:p>
                  </a:txBody>
                  <a:tcPr/>
                </a:tc>
                <a:tc>
                  <a:txBody>
                    <a:bodyPr/>
                    <a:lstStyle/>
                    <a:p>
                      <a:r>
                        <a:rPr lang="vi-VN" dirty="0"/>
                        <a:t>Các</a:t>
                      </a:r>
                      <a:r>
                        <a:rPr lang="vi-VN" baseline="0" dirty="0"/>
                        <a:t> yếu tố bất thường trong thai kì này</a:t>
                      </a:r>
                    </a:p>
                    <a:p>
                      <a:r>
                        <a:rPr lang="vi-VN" baseline="0" dirty="0"/>
                        <a:t>ĐTĐ </a:t>
                      </a:r>
                      <a:r>
                        <a:rPr lang="vi-VN" baseline="0"/>
                        <a:t>thai </a:t>
                      </a:r>
                      <a:r>
                        <a:rPr lang="vi-VN" baseline="0" smtClean="0"/>
                        <a:t>kỳ, Diễn tiến nhau bám theo tuổi thai.</a:t>
                      </a:r>
                      <a:endParaRPr lang="vi-VN" dirty="0"/>
                    </a:p>
                  </a:txBody>
                  <a:tcPr/>
                </a:tc>
                <a:extLst>
                  <a:ext uri="{0D108BD9-81ED-4DB2-BD59-A6C34878D82A}">
                    <a16:rowId xmlns="" xmlns:a16="http://schemas.microsoft.com/office/drawing/2014/main" val="10005"/>
                  </a:ext>
                </a:extLst>
              </a:tr>
              <a:tr h="370840">
                <a:tc>
                  <a:txBody>
                    <a:bodyPr/>
                    <a:lstStyle/>
                    <a:p>
                      <a:r>
                        <a:rPr lang="vi-VN" dirty="0"/>
                        <a:t>Hạ Kỳ Văn</a:t>
                      </a:r>
                    </a:p>
                  </a:txBody>
                  <a:tcPr/>
                </a:tc>
                <a:tc>
                  <a:txBody>
                    <a:bodyPr/>
                    <a:lstStyle/>
                    <a:p>
                      <a:r>
                        <a:rPr lang="vi-VN" dirty="0"/>
                        <a:t>Song </a:t>
                      </a:r>
                      <a:r>
                        <a:rPr lang="vi-VN"/>
                        <a:t>thai </a:t>
                      </a:r>
                      <a:r>
                        <a:rPr lang="vi-VN" smtClean="0"/>
                        <a:t>, giới</a:t>
                      </a:r>
                      <a:r>
                        <a:rPr lang="vi-VN" baseline="0" smtClean="0"/>
                        <a:t> thiệu nhau tiền đạo.</a:t>
                      </a:r>
                      <a:endParaRPr lang="vi-VN" dirty="0"/>
                    </a:p>
                    <a:p>
                      <a:r>
                        <a:rPr lang="vi-VN" dirty="0"/>
                        <a:t>Case</a:t>
                      </a:r>
                      <a:r>
                        <a:rPr lang="vi-VN" baseline="0" dirty="0"/>
                        <a:t> LS</a:t>
                      </a:r>
                      <a:endParaRPr lang="vi-VN" dirty="0"/>
                    </a:p>
                  </a:txBody>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85985462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74F2EE-0778-4349-AAB8-9F85FBC6AFF0}"/>
              </a:ext>
            </a:extLst>
          </p:cNvPr>
          <p:cNvSpPr>
            <a:spLocks noGrp="1"/>
          </p:cNvSpPr>
          <p:nvPr>
            <p:ph type="ctrTitle"/>
          </p:nvPr>
        </p:nvSpPr>
        <p:spPr/>
        <p:txBody>
          <a:bodyPr>
            <a:normAutofit/>
          </a:bodyPr>
          <a:lstStyle/>
          <a:p>
            <a:pPr algn="ctr"/>
            <a:r>
              <a:rPr lang="en-US" sz="5400"/>
              <a:t>Cảm </a:t>
            </a:r>
            <a:r>
              <a:rPr lang="vi-VN" sz="5400"/>
              <a:t>ơ</a:t>
            </a:r>
            <a:r>
              <a:rPr lang="en-US" sz="5400"/>
              <a:t>n thầy và các bạn đã </a:t>
            </a:r>
            <a:br>
              <a:rPr lang="en-US" sz="5400"/>
            </a:br>
            <a:r>
              <a:rPr lang="en-US" sz="5400"/>
              <a:t>lắng nghe</a:t>
            </a:r>
          </a:p>
        </p:txBody>
      </p:sp>
      <p:sp>
        <p:nvSpPr>
          <p:cNvPr id="3" name="Subtitle 2">
            <a:extLst>
              <a:ext uri="{FF2B5EF4-FFF2-40B4-BE49-F238E27FC236}">
                <a16:creationId xmlns="" xmlns:a16="http://schemas.microsoft.com/office/drawing/2014/main" id="{3F8BFAED-7705-40F5-B872-74EC1C68A7A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011793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CẦN PHẢI LÀM GÌ KHI CÓ THAI KỲ NGUY CƠ CAO?</a:t>
            </a:r>
          </a:p>
        </p:txBody>
      </p:sp>
      <p:sp>
        <p:nvSpPr>
          <p:cNvPr id="3" name="Content Placeholder 2"/>
          <p:cNvSpPr>
            <a:spLocks noGrp="1"/>
          </p:cNvSpPr>
          <p:nvPr>
            <p:ph idx="1"/>
          </p:nvPr>
        </p:nvSpPr>
        <p:spPr>
          <a:xfrm>
            <a:off x="1097280" y="1845734"/>
            <a:ext cx="10180320" cy="4524586"/>
          </a:xfrm>
        </p:spPr>
        <p:txBody>
          <a:bodyPr>
            <a:normAutofit fontScale="92500" lnSpcReduction="10000"/>
          </a:bodyPr>
          <a:lstStyle/>
          <a:p>
            <a:r>
              <a:rPr lang="vi-VN" dirty="0"/>
              <a:t>Cần phải làm gì để giảm lo </a:t>
            </a:r>
            <a:r>
              <a:rPr lang="vi-VN"/>
              <a:t>lắng?</a:t>
            </a:r>
            <a:endParaRPr lang="vi-VN" dirty="0"/>
          </a:p>
          <a:p>
            <a:r>
              <a:rPr lang="vi-VN" dirty="0"/>
              <a:t>Cần chú ý các triệu chứng nguy hiểm nào?</a:t>
            </a:r>
          </a:p>
          <a:p>
            <a:r>
              <a:rPr lang="vi-VN" dirty="0"/>
              <a:t>Ra huyết âm đạo</a:t>
            </a:r>
          </a:p>
          <a:p>
            <a:r>
              <a:rPr lang="vi-VN" dirty="0"/>
              <a:t>Ra nước âm đạo</a:t>
            </a:r>
          </a:p>
          <a:p>
            <a:r>
              <a:rPr lang="vi-VN" dirty="0"/>
              <a:t>Đau đầu dữ dội</a:t>
            </a:r>
          </a:p>
          <a:p>
            <a:r>
              <a:rPr lang="vi-VN" dirty="0"/>
              <a:t>Đau hoặc trằn bụng dưới</a:t>
            </a:r>
          </a:p>
          <a:p>
            <a:r>
              <a:rPr lang="vi-VN" dirty="0"/>
              <a:t>Cơn co tử cung thường xuyên</a:t>
            </a:r>
          </a:p>
          <a:p>
            <a:r>
              <a:rPr lang="vi-VN" dirty="0"/>
              <a:t>Giảm thai máy</a:t>
            </a:r>
          </a:p>
          <a:p>
            <a:r>
              <a:rPr lang="vi-VN" dirty="0"/>
              <a:t>Tiểu gắt buốt</a:t>
            </a:r>
          </a:p>
          <a:p>
            <a:r>
              <a:rPr lang="vi-VN" dirty="0"/>
              <a:t>Thay đổi thị giác, nhìn </a:t>
            </a:r>
          </a:p>
        </p:txBody>
      </p:sp>
    </p:spTree>
    <p:extLst>
      <p:ext uri="{BB962C8B-B14F-4D97-AF65-F5344CB8AC3E}">
        <p14:creationId xmlns:p14="http://schemas.microsoft.com/office/powerpoint/2010/main" val="4122204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descr="A screenshot of a cell phone&#10;&#10;Description generated with high confidence">
            <a:extLst>
              <a:ext uri="{FF2B5EF4-FFF2-40B4-BE49-F238E27FC236}">
                <a16:creationId xmlns="" xmlns:a16="http://schemas.microsoft.com/office/drawing/2014/main" id="{7B46F802-3976-4CA3-BCE3-5B285772F4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1200" y="510381"/>
            <a:ext cx="8229600" cy="5486400"/>
          </a:xfrm>
          <a:prstGeom prst="rect">
            <a:avLst/>
          </a:prstGeom>
        </p:spPr>
      </p:pic>
    </p:spTree>
    <p:extLst>
      <p:ext uri="{BB962C8B-B14F-4D97-AF65-F5344CB8AC3E}">
        <p14:creationId xmlns:p14="http://schemas.microsoft.com/office/powerpoint/2010/main" val="2044270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CHẨN ĐOÁN VÀ ĐÁNH </a:t>
            </a:r>
            <a:r>
              <a:rPr lang="vi-VN"/>
              <a:t>GIÁ THAI KỲ </a:t>
            </a:r>
            <a:r>
              <a:rPr lang="vi-VN" dirty="0"/>
              <a:t>NGUY CƠ CAO</a:t>
            </a:r>
          </a:p>
        </p:txBody>
      </p:sp>
      <p:sp>
        <p:nvSpPr>
          <p:cNvPr id="3" name="Content Placeholder 2"/>
          <p:cNvSpPr>
            <a:spLocks noGrp="1"/>
          </p:cNvSpPr>
          <p:nvPr>
            <p:ph idx="1"/>
          </p:nvPr>
        </p:nvSpPr>
        <p:spPr/>
        <p:txBody>
          <a:bodyPr/>
          <a:lstStyle/>
          <a:p>
            <a:r>
              <a:rPr lang="vi-VN" dirty="0"/>
              <a:t>HỎI BỆNH SỬ</a:t>
            </a:r>
          </a:p>
          <a:p>
            <a:r>
              <a:rPr lang="vi-VN" dirty="0"/>
              <a:t>Yếu tố tổng quát</a:t>
            </a:r>
          </a:p>
          <a:p>
            <a:r>
              <a:rPr lang="vi-VN" dirty="0"/>
              <a:t>Tiền căn sản khoa</a:t>
            </a:r>
          </a:p>
          <a:p>
            <a:r>
              <a:rPr lang="vi-VN" dirty="0"/>
              <a:t>Tiền căn nội ngoại khoa</a:t>
            </a:r>
          </a:p>
          <a:p>
            <a:r>
              <a:rPr lang="vi-VN" dirty="0"/>
              <a:t>Tiền căn phụ khoa</a:t>
            </a:r>
          </a:p>
          <a:p>
            <a:r>
              <a:rPr lang="vi-VN" dirty="0"/>
              <a:t>Tiền căn gia đình</a:t>
            </a:r>
          </a:p>
          <a:p>
            <a:endParaRPr lang="vi-VN" dirty="0"/>
          </a:p>
        </p:txBody>
      </p:sp>
    </p:spTree>
    <p:extLst>
      <p:ext uri="{BB962C8B-B14F-4D97-AF65-F5344CB8AC3E}">
        <p14:creationId xmlns:p14="http://schemas.microsoft.com/office/powerpoint/2010/main" val="42544031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a:t>CHẨN ĐOÁN VÀ ĐÁNH </a:t>
            </a:r>
            <a:r>
              <a:rPr lang="vi-VN"/>
              <a:t>GIÁ THAI KỲ </a:t>
            </a:r>
            <a:r>
              <a:rPr lang="vi-VN" dirty="0"/>
              <a:t>NGUY CƠ CAO</a:t>
            </a:r>
          </a:p>
        </p:txBody>
      </p:sp>
      <p:sp>
        <p:nvSpPr>
          <p:cNvPr id="3" name="Content Placeholder 2"/>
          <p:cNvSpPr>
            <a:spLocks noGrp="1"/>
          </p:cNvSpPr>
          <p:nvPr>
            <p:ph idx="1"/>
          </p:nvPr>
        </p:nvSpPr>
        <p:spPr>
          <a:xfrm>
            <a:off x="1097280" y="1737360"/>
            <a:ext cx="10058400" cy="4023360"/>
          </a:xfrm>
        </p:spPr>
        <p:txBody>
          <a:bodyPr>
            <a:normAutofit fontScale="25000" lnSpcReduction="20000"/>
          </a:bodyPr>
          <a:lstStyle/>
          <a:p>
            <a:pPr marL="0" indent="0">
              <a:buNone/>
            </a:pPr>
            <a:r>
              <a:rPr lang="en-US" sz="8000" b="1" i="1" dirty="0" err="1"/>
              <a:t>Khám</a:t>
            </a:r>
            <a:r>
              <a:rPr lang="en-US" sz="8000" b="1" i="1" dirty="0"/>
              <a:t> </a:t>
            </a:r>
            <a:r>
              <a:rPr lang="en-US" sz="8000" b="1" i="1" dirty="0" err="1"/>
              <a:t>toàn</a:t>
            </a:r>
            <a:r>
              <a:rPr lang="en-US" sz="8000" b="1" i="1" dirty="0"/>
              <a:t> </a:t>
            </a:r>
            <a:r>
              <a:rPr lang="en-US" sz="8000" b="1" i="1" dirty="0" err="1"/>
              <a:t>trạng</a:t>
            </a:r>
            <a:r>
              <a:rPr lang="en-US" sz="8000" b="1" i="1" dirty="0"/>
              <a:t>. </a:t>
            </a:r>
            <a:endParaRPr lang="en-US" sz="8000" dirty="0"/>
          </a:p>
          <a:p>
            <a:r>
              <a:rPr lang="en-US" sz="8000" dirty="0" err="1"/>
              <a:t>Quan</a:t>
            </a:r>
            <a:r>
              <a:rPr lang="en-US" sz="8000" dirty="0"/>
              <a:t> </a:t>
            </a:r>
            <a:r>
              <a:rPr lang="en-US" sz="8000" dirty="0" err="1"/>
              <a:t>sát</a:t>
            </a:r>
            <a:r>
              <a:rPr lang="en-US" sz="8000" dirty="0"/>
              <a:t> </a:t>
            </a:r>
            <a:r>
              <a:rPr lang="en-US" sz="8000" dirty="0" err="1"/>
              <a:t>thể</a:t>
            </a:r>
            <a:r>
              <a:rPr lang="en-US" sz="8000" dirty="0"/>
              <a:t> </a:t>
            </a:r>
            <a:r>
              <a:rPr lang="en-US" sz="8000" dirty="0" err="1"/>
              <a:t>trạng</a:t>
            </a:r>
            <a:r>
              <a:rPr lang="en-US" sz="8000" dirty="0"/>
              <a:t>: </a:t>
            </a:r>
            <a:r>
              <a:rPr lang="en-US" sz="8000" dirty="0" err="1"/>
              <a:t>vẹo</a:t>
            </a:r>
            <a:r>
              <a:rPr lang="en-US" sz="8000" dirty="0"/>
              <a:t>, </a:t>
            </a:r>
            <a:r>
              <a:rPr lang="en-US" sz="8000" dirty="0" err="1"/>
              <a:t>gù</a:t>
            </a:r>
            <a:r>
              <a:rPr lang="en-US" sz="8000" dirty="0"/>
              <a:t>. </a:t>
            </a:r>
          </a:p>
          <a:p>
            <a:r>
              <a:rPr lang="vi-VN" sz="8000" dirty="0"/>
              <a:t>Chiều cao sản phụ dưới 145cm thì đẻ khó. </a:t>
            </a:r>
          </a:p>
          <a:p>
            <a:r>
              <a:rPr lang="vi-VN" sz="8000" dirty="0"/>
              <a:t>Cân nặng: tăng khoảng 20% trọng lượng khi có thai là bình thường. </a:t>
            </a:r>
          </a:p>
          <a:p>
            <a:r>
              <a:rPr lang="en-US" sz="8000" dirty="0" err="1"/>
              <a:t>Huyết</a:t>
            </a:r>
            <a:r>
              <a:rPr lang="en-US" sz="8000" dirty="0"/>
              <a:t> </a:t>
            </a:r>
            <a:r>
              <a:rPr lang="en-US" sz="8000" dirty="0" err="1"/>
              <a:t>áp</a:t>
            </a:r>
            <a:r>
              <a:rPr lang="en-US" sz="8000" dirty="0"/>
              <a:t>. </a:t>
            </a:r>
          </a:p>
          <a:p>
            <a:r>
              <a:rPr lang="en-US" sz="8000" dirty="0"/>
              <a:t>Da, </a:t>
            </a:r>
            <a:r>
              <a:rPr lang="en-US" sz="8000" dirty="0" err="1"/>
              <a:t>niêm</a:t>
            </a:r>
            <a:r>
              <a:rPr lang="en-US" sz="8000" dirty="0"/>
              <a:t> </a:t>
            </a:r>
            <a:r>
              <a:rPr lang="en-US" sz="8000" dirty="0" err="1"/>
              <a:t>mạc</a:t>
            </a:r>
            <a:r>
              <a:rPr lang="en-US" sz="8000" dirty="0"/>
              <a:t>, </a:t>
            </a:r>
            <a:r>
              <a:rPr lang="en-US" sz="8000" dirty="0" err="1"/>
              <a:t>khám</a:t>
            </a:r>
            <a:r>
              <a:rPr lang="en-US" sz="8000" dirty="0"/>
              <a:t> </a:t>
            </a:r>
            <a:r>
              <a:rPr lang="en-US" sz="8000" dirty="0" err="1"/>
              <a:t>vú</a:t>
            </a:r>
            <a:r>
              <a:rPr lang="en-US" sz="8000" dirty="0"/>
              <a:t>, </a:t>
            </a:r>
            <a:r>
              <a:rPr lang="en-US" sz="8000" dirty="0" err="1"/>
              <a:t>khám</a:t>
            </a:r>
            <a:r>
              <a:rPr lang="en-US" sz="8000" dirty="0"/>
              <a:t> </a:t>
            </a:r>
            <a:r>
              <a:rPr lang="en-US" sz="8000" dirty="0" err="1"/>
              <a:t>tim</a:t>
            </a:r>
            <a:r>
              <a:rPr lang="en-US" sz="8000" dirty="0"/>
              <a:t> </a:t>
            </a:r>
            <a:r>
              <a:rPr lang="en-US" sz="8000" dirty="0" err="1"/>
              <a:t>mạch</a:t>
            </a:r>
            <a:r>
              <a:rPr lang="en-US" sz="8000" dirty="0"/>
              <a:t>, </a:t>
            </a:r>
            <a:r>
              <a:rPr lang="en-US" sz="8000" dirty="0" err="1"/>
              <a:t>khám</a:t>
            </a:r>
            <a:r>
              <a:rPr lang="en-US" sz="8000" dirty="0"/>
              <a:t> </a:t>
            </a:r>
            <a:r>
              <a:rPr lang="en-US" sz="8000" dirty="0" err="1"/>
              <a:t>phổi</a:t>
            </a:r>
            <a:r>
              <a:rPr lang="en-US" sz="8000" dirty="0"/>
              <a:t>, </a:t>
            </a:r>
            <a:r>
              <a:rPr lang="en-US" sz="8000" dirty="0" err="1"/>
              <a:t>khám</a:t>
            </a:r>
            <a:r>
              <a:rPr lang="en-US" sz="8000" dirty="0"/>
              <a:t> </a:t>
            </a:r>
            <a:r>
              <a:rPr lang="en-US" sz="8000" dirty="0" err="1"/>
              <a:t>mắt</a:t>
            </a:r>
            <a:r>
              <a:rPr lang="en-US" sz="8000" dirty="0"/>
              <a:t>. </a:t>
            </a:r>
          </a:p>
          <a:p>
            <a:pPr marL="0" indent="0">
              <a:buNone/>
            </a:pPr>
            <a:r>
              <a:rPr lang="en-US" sz="8000" b="1" i="1" dirty="0"/>
              <a:t> </a:t>
            </a:r>
            <a:r>
              <a:rPr lang="en-US" sz="8000" b="1" i="1" dirty="0" err="1"/>
              <a:t>Khám</a:t>
            </a:r>
            <a:r>
              <a:rPr lang="en-US" sz="8000" b="1" i="1" dirty="0"/>
              <a:t> </a:t>
            </a:r>
            <a:r>
              <a:rPr lang="en-US" sz="8000" b="1" i="1" dirty="0" err="1"/>
              <a:t>chuyên</a:t>
            </a:r>
            <a:r>
              <a:rPr lang="en-US" sz="8000" b="1" i="1" dirty="0"/>
              <a:t> </a:t>
            </a:r>
            <a:r>
              <a:rPr lang="en-US" sz="8000" b="1" i="1" dirty="0" err="1"/>
              <a:t>khoa</a:t>
            </a:r>
            <a:r>
              <a:rPr lang="en-US" sz="8000" b="1" i="1" dirty="0"/>
              <a:t>. </a:t>
            </a:r>
            <a:endParaRPr lang="en-US" sz="8000" dirty="0"/>
          </a:p>
          <a:p>
            <a:r>
              <a:rPr lang="vi-VN" sz="8000" dirty="0"/>
              <a:t>Khung chậu, tử cung (chiều cao tử cung, tư thế, u xơ)</a:t>
            </a:r>
            <a:endParaRPr lang="en-US" sz="8000" dirty="0"/>
          </a:p>
          <a:p>
            <a:r>
              <a:rPr lang="vi-VN" sz="8000" dirty="0"/>
              <a:t>âm đạo (sa sinh dục)</a:t>
            </a:r>
            <a:endParaRPr lang="en-US" sz="8000" dirty="0"/>
          </a:p>
          <a:p>
            <a:r>
              <a:rPr lang="vi-VN" sz="8000" dirty="0"/>
              <a:t>cổ tử cung (rách, viêm, tư thế..)</a:t>
            </a:r>
            <a:endParaRPr lang="en-US" sz="8000" dirty="0"/>
          </a:p>
          <a:p>
            <a:r>
              <a:rPr lang="vi-VN" sz="8000" dirty="0"/>
              <a:t>tầng sinh môn (ngắn, dài, sẹo cũ..)</a:t>
            </a:r>
            <a:endParaRPr lang="en-US" sz="8000" dirty="0"/>
          </a:p>
          <a:p>
            <a:r>
              <a:rPr lang="vi-VN" sz="8000" dirty="0"/>
              <a:t>phần phụ (u..). </a:t>
            </a:r>
            <a:endParaRPr lang="en-US" sz="8000" dirty="0"/>
          </a:p>
          <a:p>
            <a:endParaRPr lang="vi-VN" dirty="0"/>
          </a:p>
        </p:txBody>
      </p:sp>
    </p:spTree>
    <p:extLst>
      <p:ext uri="{BB962C8B-B14F-4D97-AF65-F5344CB8AC3E}">
        <p14:creationId xmlns:p14="http://schemas.microsoft.com/office/powerpoint/2010/main" val="12892774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b="1" dirty="0">
                <a:latin typeface="+mn-lt"/>
                <a:ea typeface="Tahoma" panose="020B0604030504040204" pitchFamily="34" charset="0"/>
                <a:cs typeface="Tahoma" panose="020B0604030504040204" pitchFamily="34" charset="0"/>
              </a:rPr>
              <a:t>CÁC YẾU TỐ XUẤT HIỆN TRONG THAI KỲ</a:t>
            </a:r>
          </a:p>
          <a:p>
            <a:r>
              <a:rPr lang="en-US" dirty="0" err="1">
                <a:latin typeface="+mn-lt"/>
                <a:ea typeface="Tahoma" panose="020B0604030504040204" pitchFamily="34" charset="0"/>
                <a:cs typeface="Tahoma" panose="020B0604030504040204" pitchFamily="34" charset="0"/>
              </a:rPr>
              <a:t>Đa</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thai</a:t>
            </a:r>
            <a:endParaRPr lang="en-US" dirty="0">
              <a:latin typeface="+mn-lt"/>
              <a:ea typeface="Tahoma" panose="020B0604030504040204" pitchFamily="34" charset="0"/>
              <a:cs typeface="Tahoma" panose="020B0604030504040204" pitchFamily="34" charset="0"/>
            </a:endParaRPr>
          </a:p>
          <a:p>
            <a:r>
              <a:rPr lang="en-US" dirty="0" err="1">
                <a:latin typeface="+mn-lt"/>
                <a:ea typeface="Tahoma" panose="020B0604030504040204" pitchFamily="34" charset="0"/>
                <a:cs typeface="Tahoma" panose="020B0604030504040204" pitchFamily="34" charset="0"/>
              </a:rPr>
              <a:t>Xuất</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huyết</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âm</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đạo</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bất</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th</a:t>
            </a:r>
            <a:r>
              <a:rPr lang="vi-VN" dirty="0">
                <a:latin typeface="+mn-lt"/>
                <a:ea typeface="Tahoma" panose="020B0604030504040204" pitchFamily="34" charset="0"/>
                <a:cs typeface="Tahoma" panose="020B0604030504040204" pitchFamily="34" charset="0"/>
              </a:rPr>
              <a:t>ư</a:t>
            </a:r>
            <a:r>
              <a:rPr lang="en-US" dirty="0" err="1">
                <a:latin typeface="+mn-lt"/>
                <a:ea typeface="Tahoma" panose="020B0604030504040204" pitchFamily="34" charset="0"/>
                <a:cs typeface="Tahoma" panose="020B0604030504040204" pitchFamily="34" charset="0"/>
              </a:rPr>
              <a:t>ờng</a:t>
            </a:r>
            <a:endParaRPr lang="en-US" dirty="0">
              <a:latin typeface="+mn-lt"/>
              <a:ea typeface="Tahoma" panose="020B0604030504040204" pitchFamily="34" charset="0"/>
              <a:cs typeface="Tahoma" panose="020B0604030504040204" pitchFamily="34" charset="0"/>
            </a:endParaRPr>
          </a:p>
          <a:p>
            <a:r>
              <a:rPr lang="en-US" dirty="0" err="1">
                <a:latin typeface="+mn-lt"/>
                <a:ea typeface="Tahoma" panose="020B0604030504040204" pitchFamily="34" charset="0"/>
                <a:cs typeface="Tahoma" panose="020B0604030504040204" pitchFamily="34" charset="0"/>
              </a:rPr>
              <a:t>Giảm</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cử</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động</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thai</a:t>
            </a:r>
            <a:endParaRPr lang="en-US" dirty="0">
              <a:latin typeface="+mn-lt"/>
              <a:ea typeface="Tahoma" panose="020B0604030504040204" pitchFamily="34" charset="0"/>
              <a:cs typeface="Tahoma" panose="020B0604030504040204" pitchFamily="34" charset="0"/>
            </a:endParaRPr>
          </a:p>
          <a:p>
            <a:r>
              <a:rPr lang="en-US" dirty="0">
                <a:latin typeface="+mn-lt"/>
                <a:ea typeface="Tahoma" panose="020B0604030504040204" pitchFamily="34" charset="0"/>
                <a:cs typeface="Tahoma" panose="020B0604030504040204" pitchFamily="34" charset="0"/>
              </a:rPr>
              <a:t>BCTC </a:t>
            </a:r>
            <a:r>
              <a:rPr lang="en-US" dirty="0" err="1">
                <a:latin typeface="+mn-lt"/>
                <a:ea typeface="Tahoma" panose="020B0604030504040204" pitchFamily="34" charset="0"/>
                <a:cs typeface="Tahoma" panose="020B0604030504040204" pitchFamily="34" charset="0"/>
              </a:rPr>
              <a:t>không</a:t>
            </a:r>
            <a:r>
              <a:rPr lang="en-US" dirty="0">
                <a:latin typeface="+mn-lt"/>
                <a:ea typeface="Tahoma" panose="020B0604030504040204" pitchFamily="34" charset="0"/>
                <a:cs typeface="Tahoma" panose="020B0604030504040204" pitchFamily="34" charset="0"/>
              </a:rPr>
              <a:t> t</a:t>
            </a:r>
            <a:r>
              <a:rPr lang="vi-VN" dirty="0">
                <a:latin typeface="+mn-lt"/>
                <a:ea typeface="Tahoma" panose="020B0604030504040204" pitchFamily="34" charset="0"/>
                <a:cs typeface="Tahoma" panose="020B0604030504040204" pitchFamily="34" charset="0"/>
              </a:rPr>
              <a:t>ư</a:t>
            </a:r>
            <a:r>
              <a:rPr lang="en-US" dirty="0" err="1">
                <a:latin typeface="+mn-lt"/>
                <a:ea typeface="Tahoma" panose="020B0604030504040204" pitchFamily="34" charset="0"/>
                <a:cs typeface="Tahoma" panose="020B0604030504040204" pitchFamily="34" charset="0"/>
              </a:rPr>
              <a:t>ơng</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ứng</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với</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tuổi</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thai</a:t>
            </a:r>
            <a:r>
              <a:rPr lang="en-US" dirty="0">
                <a:latin typeface="+mn-lt"/>
                <a:ea typeface="Tahoma" panose="020B0604030504040204" pitchFamily="34" charset="0"/>
                <a:cs typeface="Tahoma" panose="020B0604030504040204" pitchFamily="34" charset="0"/>
              </a:rPr>
              <a:t>, l</a:t>
            </a:r>
            <a:r>
              <a:rPr lang="vi-VN" dirty="0">
                <a:latin typeface="+mn-lt"/>
                <a:ea typeface="Tahoma" panose="020B0604030504040204" pitchFamily="34" charset="0"/>
                <a:cs typeface="Tahoma" panose="020B0604030504040204" pitchFamily="34" charset="0"/>
              </a:rPr>
              <a:t>ư</a:t>
            </a:r>
            <a:r>
              <a:rPr lang="en-US" dirty="0" err="1">
                <a:latin typeface="+mn-lt"/>
                <a:ea typeface="Tahoma" panose="020B0604030504040204" pitchFamily="34" charset="0"/>
                <a:cs typeface="Tahoma" panose="020B0604030504040204" pitchFamily="34" charset="0"/>
              </a:rPr>
              <a:t>ợng</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ối</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bất</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th</a:t>
            </a:r>
            <a:r>
              <a:rPr lang="vi-VN" dirty="0">
                <a:latin typeface="+mn-lt"/>
                <a:ea typeface="Tahoma" panose="020B0604030504040204" pitchFamily="34" charset="0"/>
                <a:cs typeface="Tahoma" panose="020B0604030504040204" pitchFamily="34" charset="0"/>
              </a:rPr>
              <a:t>ư</a:t>
            </a:r>
            <a:r>
              <a:rPr lang="en-US" dirty="0" err="1">
                <a:latin typeface="+mn-lt"/>
                <a:ea typeface="Tahoma" panose="020B0604030504040204" pitchFamily="34" charset="0"/>
                <a:cs typeface="Tahoma" panose="020B0604030504040204" pitchFamily="34" charset="0"/>
              </a:rPr>
              <a:t>ờng</a:t>
            </a:r>
            <a:endParaRPr lang="en-US" dirty="0">
              <a:latin typeface="+mn-lt"/>
              <a:ea typeface="Tahoma" panose="020B0604030504040204" pitchFamily="34" charset="0"/>
              <a:cs typeface="Tahoma" panose="020B0604030504040204" pitchFamily="34" charset="0"/>
            </a:endParaRPr>
          </a:p>
          <a:p>
            <a:endParaRPr lang="vi-VN" dirty="0"/>
          </a:p>
        </p:txBody>
      </p:sp>
      <p:sp>
        <p:nvSpPr>
          <p:cNvPr id="5" name="Title 1"/>
          <p:cNvSpPr>
            <a:spLocks noGrp="1"/>
          </p:cNvSpPr>
          <p:nvPr>
            <p:ph type="title"/>
          </p:nvPr>
        </p:nvSpPr>
        <p:spPr/>
        <p:txBody>
          <a:bodyPr>
            <a:normAutofit/>
          </a:bodyPr>
          <a:lstStyle/>
          <a:p>
            <a:r>
              <a:rPr lang="vi-VN" dirty="0"/>
              <a:t>CHẨN ĐOÁN VÀ ĐÁNH </a:t>
            </a:r>
            <a:r>
              <a:rPr lang="vi-VN"/>
              <a:t>GIÁ THAI KỲ </a:t>
            </a:r>
            <a:r>
              <a:rPr lang="vi-VN" dirty="0"/>
              <a:t>NGUY CƠ CAO</a:t>
            </a:r>
          </a:p>
        </p:txBody>
      </p:sp>
    </p:spTree>
    <p:extLst>
      <p:ext uri="{BB962C8B-B14F-4D97-AF65-F5344CB8AC3E}">
        <p14:creationId xmlns:p14="http://schemas.microsoft.com/office/powerpoint/2010/main" val="2618300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CHẨN ĐOÁN VÀ ĐÁNH </a:t>
            </a:r>
            <a:r>
              <a:rPr lang="vi-VN"/>
              <a:t>GIÁ THAI </a:t>
            </a:r>
            <a:r>
              <a:rPr lang="en-US"/>
              <a:t>KỲ</a:t>
            </a:r>
            <a:r>
              <a:rPr lang="vi-VN"/>
              <a:t> </a:t>
            </a:r>
            <a:r>
              <a:rPr lang="vi-VN" dirty="0"/>
              <a:t>NGUY CƠ CAO</a:t>
            </a:r>
          </a:p>
        </p:txBody>
      </p:sp>
      <p:sp>
        <p:nvSpPr>
          <p:cNvPr id="3" name="Content Placeholder 2"/>
          <p:cNvSpPr>
            <a:spLocks noGrp="1"/>
          </p:cNvSpPr>
          <p:nvPr>
            <p:ph idx="1"/>
          </p:nvPr>
        </p:nvSpPr>
        <p:spPr/>
        <p:txBody>
          <a:bodyPr/>
          <a:lstStyle/>
          <a:p>
            <a:r>
              <a:rPr lang="en-US" b="1" dirty="0"/>
              <a:t>CẬN LÂM SÀNG</a:t>
            </a:r>
          </a:p>
          <a:p>
            <a:r>
              <a:rPr lang="en-US" dirty="0"/>
              <a:t>1. </a:t>
            </a:r>
            <a:r>
              <a:rPr lang="vi-VN" dirty="0"/>
              <a:t>Xét nghiệm thường qui: </a:t>
            </a:r>
            <a:endParaRPr lang="en-US" dirty="0"/>
          </a:p>
          <a:p>
            <a:r>
              <a:rPr lang="en-US" dirty="0"/>
              <a:t>N</a:t>
            </a:r>
            <a:r>
              <a:rPr lang="vi-VN" dirty="0"/>
              <a:t>hóm máu</a:t>
            </a:r>
            <a:endParaRPr lang="en-US" dirty="0"/>
          </a:p>
          <a:p>
            <a:r>
              <a:rPr lang="en-US" dirty="0"/>
              <a:t>C</a:t>
            </a:r>
            <a:r>
              <a:rPr lang="vi-VN" dirty="0"/>
              <a:t>ông thức máu</a:t>
            </a:r>
            <a:endParaRPr lang="en-US" dirty="0"/>
          </a:p>
          <a:p>
            <a:r>
              <a:rPr lang="en-US" dirty="0" err="1"/>
              <a:t>Chức</a:t>
            </a:r>
            <a:r>
              <a:rPr lang="en-US" dirty="0"/>
              <a:t> </a:t>
            </a:r>
            <a:r>
              <a:rPr lang="en-US" dirty="0" err="1"/>
              <a:t>năng</a:t>
            </a:r>
            <a:r>
              <a:rPr lang="en-US" dirty="0"/>
              <a:t> </a:t>
            </a:r>
            <a:r>
              <a:rPr lang="en-US" dirty="0" err="1"/>
              <a:t>đông</a:t>
            </a:r>
            <a:r>
              <a:rPr lang="en-US" dirty="0"/>
              <a:t> </a:t>
            </a:r>
            <a:r>
              <a:rPr lang="en-US" dirty="0" err="1"/>
              <a:t>máu</a:t>
            </a:r>
            <a:endParaRPr lang="en-US" dirty="0"/>
          </a:p>
          <a:p>
            <a:r>
              <a:rPr lang="en-US" dirty="0" err="1"/>
              <a:t>Tổng</a:t>
            </a:r>
            <a:r>
              <a:rPr lang="en-US" dirty="0"/>
              <a:t> </a:t>
            </a:r>
            <a:r>
              <a:rPr lang="en-US" dirty="0" err="1"/>
              <a:t>phân</a:t>
            </a:r>
            <a:r>
              <a:rPr lang="en-US" dirty="0"/>
              <a:t> </a:t>
            </a:r>
            <a:r>
              <a:rPr lang="en-US" dirty="0" err="1"/>
              <a:t>tích</a:t>
            </a:r>
            <a:r>
              <a:rPr lang="en-US" dirty="0"/>
              <a:t> n</a:t>
            </a:r>
            <a:r>
              <a:rPr lang="vi-VN" dirty="0"/>
              <a:t>ư</a:t>
            </a:r>
            <a:r>
              <a:rPr lang="en-US" dirty="0" err="1"/>
              <a:t>ớc</a:t>
            </a:r>
            <a:r>
              <a:rPr lang="en-US" dirty="0"/>
              <a:t> </a:t>
            </a:r>
            <a:r>
              <a:rPr lang="en-US" dirty="0" err="1"/>
              <a:t>tiểu</a:t>
            </a:r>
            <a:endParaRPr lang="en-US" dirty="0"/>
          </a:p>
          <a:p>
            <a:r>
              <a:rPr lang="en-US" dirty="0"/>
              <a:t>2. </a:t>
            </a:r>
            <a:r>
              <a:rPr lang="vi-VN" dirty="0"/>
              <a:t>Từ các dấu hiệu lâm sàng sẽ có quyết định xét nghiệm cận lâm sàng để đánh giá nguy cơ</a:t>
            </a:r>
          </a:p>
          <a:p>
            <a:endParaRPr lang="vi-VN" dirty="0"/>
          </a:p>
        </p:txBody>
      </p:sp>
    </p:spTree>
    <p:extLst>
      <p:ext uri="{BB962C8B-B14F-4D97-AF65-F5344CB8AC3E}">
        <p14:creationId xmlns:p14="http://schemas.microsoft.com/office/powerpoint/2010/main" val="1712314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1A224D7-A313-4C17-9093-2EE385CB8EA2}"/>
              </a:ext>
            </a:extLst>
          </p:cNvPr>
          <p:cNvSpPr>
            <a:spLocks noGrp="1"/>
          </p:cNvSpPr>
          <p:nvPr>
            <p:ph type="title"/>
          </p:nvPr>
        </p:nvSpPr>
        <p:spPr/>
        <p:txBody>
          <a:bodyPr/>
          <a:lstStyle/>
          <a:p>
            <a:r>
              <a:rPr lang="en-US"/>
              <a:t>DANH SÁCH SINH VIÊN</a:t>
            </a:r>
          </a:p>
        </p:txBody>
      </p:sp>
      <p:sp>
        <p:nvSpPr>
          <p:cNvPr id="3" name="Content Placeholder 2">
            <a:extLst>
              <a:ext uri="{FF2B5EF4-FFF2-40B4-BE49-F238E27FC236}">
                <a16:creationId xmlns="" xmlns:a16="http://schemas.microsoft.com/office/drawing/2014/main" id="{C084F180-3219-4CAF-80A2-0A4D50CF26B3}"/>
              </a:ext>
            </a:extLst>
          </p:cNvPr>
          <p:cNvSpPr>
            <a:spLocks noGrp="1"/>
          </p:cNvSpPr>
          <p:nvPr>
            <p:ph idx="1"/>
          </p:nvPr>
        </p:nvSpPr>
        <p:spPr/>
        <p:txBody>
          <a:bodyPr/>
          <a:lstStyle/>
          <a:p>
            <a:r>
              <a:rPr lang="en-US" dirty="0" err="1"/>
              <a:t>Lê</a:t>
            </a:r>
            <a:r>
              <a:rPr lang="en-US" dirty="0"/>
              <a:t> </a:t>
            </a:r>
            <a:r>
              <a:rPr lang="en-US" dirty="0" err="1"/>
              <a:t>Quỳnh</a:t>
            </a:r>
            <a:r>
              <a:rPr lang="en-US" dirty="0"/>
              <a:t> </a:t>
            </a:r>
            <a:r>
              <a:rPr lang="en-US" dirty="0" err="1"/>
              <a:t>Ngân</a:t>
            </a:r>
            <a:r>
              <a:rPr lang="en-US" dirty="0"/>
              <a:t> </a:t>
            </a:r>
          </a:p>
          <a:p>
            <a:r>
              <a:rPr lang="en-US" dirty="0" err="1"/>
              <a:t>Đỗ</a:t>
            </a:r>
            <a:r>
              <a:rPr lang="en-US" dirty="0"/>
              <a:t> </a:t>
            </a:r>
            <a:r>
              <a:rPr lang="en-US" dirty="0" err="1"/>
              <a:t>Tùng</a:t>
            </a:r>
            <a:r>
              <a:rPr lang="en-US" dirty="0"/>
              <a:t> </a:t>
            </a:r>
            <a:r>
              <a:rPr lang="en-US" dirty="0" err="1"/>
              <a:t>Nghĩa</a:t>
            </a:r>
            <a:endParaRPr lang="en-US" dirty="0"/>
          </a:p>
          <a:p>
            <a:r>
              <a:rPr lang="en-US" dirty="0"/>
              <a:t>D</a:t>
            </a:r>
            <a:r>
              <a:rPr lang="vi-VN" dirty="0"/>
              <a:t>ư</a:t>
            </a:r>
            <a:r>
              <a:rPr lang="en-US" dirty="0" err="1"/>
              <a:t>ơng</a:t>
            </a:r>
            <a:r>
              <a:rPr lang="en-US" dirty="0"/>
              <a:t> </a:t>
            </a:r>
            <a:r>
              <a:rPr lang="en-US" dirty="0" err="1"/>
              <a:t>Hoàng</a:t>
            </a:r>
            <a:r>
              <a:rPr lang="en-US" dirty="0"/>
              <a:t> Phi</a:t>
            </a:r>
          </a:p>
          <a:p>
            <a:r>
              <a:rPr lang="en-US" dirty="0" err="1"/>
              <a:t>Tr</a:t>
            </a:r>
            <a:r>
              <a:rPr lang="vi-VN" dirty="0"/>
              <a:t>ư</a:t>
            </a:r>
            <a:r>
              <a:rPr lang="en-US" dirty="0" err="1"/>
              <a:t>ơng</a:t>
            </a:r>
            <a:r>
              <a:rPr lang="en-US" dirty="0"/>
              <a:t> Minh </a:t>
            </a:r>
            <a:r>
              <a:rPr lang="en-US" dirty="0" err="1"/>
              <a:t>Thịnh</a:t>
            </a:r>
            <a:endParaRPr lang="en-US" dirty="0"/>
          </a:p>
          <a:p>
            <a:r>
              <a:rPr lang="en-US" dirty="0" err="1"/>
              <a:t>Huỳnh</a:t>
            </a:r>
            <a:r>
              <a:rPr lang="en-US" dirty="0"/>
              <a:t> </a:t>
            </a:r>
            <a:r>
              <a:rPr lang="en-US" dirty="0" err="1"/>
              <a:t>Công</a:t>
            </a:r>
            <a:r>
              <a:rPr lang="en-US" dirty="0"/>
              <a:t> </a:t>
            </a:r>
            <a:r>
              <a:rPr lang="en-US" dirty="0" err="1"/>
              <a:t>Trí</a:t>
            </a:r>
            <a:endParaRPr lang="en-US" dirty="0"/>
          </a:p>
          <a:p>
            <a:r>
              <a:rPr lang="en-US" dirty="0" err="1"/>
              <a:t>Hạ</a:t>
            </a:r>
            <a:r>
              <a:rPr lang="en-US" dirty="0"/>
              <a:t> </a:t>
            </a:r>
            <a:r>
              <a:rPr lang="en-US" dirty="0" err="1"/>
              <a:t>Kỳ</a:t>
            </a:r>
            <a:r>
              <a:rPr lang="en-US" dirty="0"/>
              <a:t> </a:t>
            </a:r>
            <a:r>
              <a:rPr lang="en-US" dirty="0" err="1"/>
              <a:t>Văn</a:t>
            </a:r>
            <a:endParaRPr lang="en-US" dirty="0"/>
          </a:p>
        </p:txBody>
      </p:sp>
    </p:spTree>
    <p:extLst>
      <p:ext uri="{BB962C8B-B14F-4D97-AF65-F5344CB8AC3E}">
        <p14:creationId xmlns:p14="http://schemas.microsoft.com/office/powerpoint/2010/main" val="9316071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a:t>CHẨN ĐOÁN VÀ ĐÁNH </a:t>
            </a:r>
            <a:r>
              <a:rPr lang="vi-VN"/>
              <a:t>GIÁ THAI </a:t>
            </a:r>
            <a:r>
              <a:rPr lang="en-US"/>
              <a:t>KỲ</a:t>
            </a:r>
            <a:r>
              <a:rPr lang="vi-VN"/>
              <a:t> </a:t>
            </a:r>
            <a:r>
              <a:rPr lang="vi-VN" dirty="0"/>
              <a:t>NGUY CƠ CAO</a:t>
            </a:r>
          </a:p>
        </p:txBody>
      </p:sp>
      <p:sp>
        <p:nvSpPr>
          <p:cNvPr id="3" name="Content Placeholder 2"/>
          <p:cNvSpPr>
            <a:spLocks noGrp="1"/>
          </p:cNvSpPr>
          <p:nvPr>
            <p:ph idx="1"/>
          </p:nvPr>
        </p:nvSpPr>
        <p:spPr>
          <a:xfrm>
            <a:off x="1097280" y="1845734"/>
            <a:ext cx="10165080" cy="4448386"/>
          </a:xfrm>
        </p:spPr>
        <p:txBody>
          <a:bodyPr>
            <a:normAutofit lnSpcReduction="10000"/>
          </a:bodyPr>
          <a:lstStyle/>
          <a:p>
            <a:pPr marL="0" indent="0">
              <a:buNone/>
            </a:pPr>
            <a:r>
              <a:rPr lang="en-US" b="1" dirty="0" err="1">
                <a:latin typeface="+mn-lt"/>
                <a:ea typeface="Tahoma" panose="020B0604030504040204" pitchFamily="34" charset="0"/>
                <a:cs typeface="Tahoma" panose="020B0604030504040204" pitchFamily="34" charset="0"/>
              </a:rPr>
              <a:t>Các</a:t>
            </a:r>
            <a:r>
              <a:rPr lang="en-US" b="1" dirty="0">
                <a:latin typeface="+mn-lt"/>
                <a:ea typeface="Tahoma" panose="020B0604030504040204" pitchFamily="34" charset="0"/>
                <a:cs typeface="Tahoma" panose="020B0604030504040204" pitchFamily="34" charset="0"/>
              </a:rPr>
              <a:t> </a:t>
            </a:r>
            <a:r>
              <a:rPr lang="en-US" b="1" dirty="0" err="1">
                <a:latin typeface="+mn-lt"/>
                <a:ea typeface="Tahoma" panose="020B0604030504040204" pitchFamily="34" charset="0"/>
                <a:cs typeface="Tahoma" panose="020B0604030504040204" pitchFamily="34" charset="0"/>
              </a:rPr>
              <a:t>công</a:t>
            </a:r>
            <a:r>
              <a:rPr lang="en-US" b="1" dirty="0">
                <a:latin typeface="+mn-lt"/>
                <a:ea typeface="Tahoma" panose="020B0604030504040204" pitchFamily="34" charset="0"/>
                <a:cs typeface="Tahoma" panose="020B0604030504040204" pitchFamily="34" charset="0"/>
              </a:rPr>
              <a:t> </a:t>
            </a:r>
            <a:r>
              <a:rPr lang="en-US" b="1" dirty="0" err="1">
                <a:latin typeface="+mn-lt"/>
                <a:ea typeface="Tahoma" panose="020B0604030504040204" pitchFamily="34" charset="0"/>
                <a:cs typeface="Tahoma" panose="020B0604030504040204" pitchFamily="34" charset="0"/>
              </a:rPr>
              <a:t>cụ</a:t>
            </a:r>
            <a:r>
              <a:rPr lang="en-US" b="1" dirty="0">
                <a:latin typeface="+mn-lt"/>
                <a:ea typeface="Tahoma" panose="020B0604030504040204" pitchFamily="34" charset="0"/>
                <a:cs typeface="Tahoma" panose="020B0604030504040204" pitchFamily="34" charset="0"/>
              </a:rPr>
              <a:t> </a:t>
            </a:r>
            <a:r>
              <a:rPr lang="en-US" b="1" dirty="0" err="1">
                <a:latin typeface="+mn-lt"/>
                <a:ea typeface="Tahoma" panose="020B0604030504040204" pitchFamily="34" charset="0"/>
                <a:cs typeface="Tahoma" panose="020B0604030504040204" pitchFamily="34" charset="0"/>
              </a:rPr>
              <a:t>tầm</a:t>
            </a:r>
            <a:r>
              <a:rPr lang="en-US" b="1" dirty="0">
                <a:latin typeface="+mn-lt"/>
                <a:ea typeface="Tahoma" panose="020B0604030504040204" pitchFamily="34" charset="0"/>
                <a:cs typeface="Tahoma" panose="020B0604030504040204" pitchFamily="34" charset="0"/>
              </a:rPr>
              <a:t> </a:t>
            </a:r>
            <a:r>
              <a:rPr lang="en-US" b="1" dirty="0" err="1">
                <a:latin typeface="+mn-lt"/>
                <a:ea typeface="Tahoma" panose="020B0604030504040204" pitchFamily="34" charset="0"/>
                <a:cs typeface="Tahoma" panose="020B0604030504040204" pitchFamily="34" charset="0"/>
              </a:rPr>
              <a:t>soát</a:t>
            </a:r>
            <a:endParaRPr lang="en-US" b="1" dirty="0">
              <a:latin typeface="+mn-lt"/>
              <a:ea typeface="Tahoma" panose="020B0604030504040204" pitchFamily="34" charset="0"/>
              <a:cs typeface="Tahoma" panose="020B0604030504040204" pitchFamily="34" charset="0"/>
            </a:endParaRPr>
          </a:p>
          <a:p>
            <a:r>
              <a:rPr lang="vi-VN" dirty="0">
                <a:latin typeface="+mn-lt"/>
                <a:ea typeface="Tahoma" panose="020B0604030504040204" pitchFamily="34" charset="0"/>
                <a:cs typeface="Tahoma" panose="020B0604030504040204" pitchFamily="34" charset="0"/>
              </a:rPr>
              <a:t>Siêu âm: thai sống, chết, dị dạng, số lượng thai, lượng nước ối… </a:t>
            </a:r>
          </a:p>
          <a:p>
            <a:r>
              <a:rPr lang="vi-VN" dirty="0">
                <a:latin typeface="+mn-lt"/>
                <a:ea typeface="Tahoma" panose="020B0604030504040204" pitchFamily="34" charset="0"/>
                <a:cs typeface="Tahoma" panose="020B0604030504040204" pitchFamily="34" charset="0"/>
              </a:rPr>
              <a:t>Xét nghiệm các bệnh lây truy</a:t>
            </a:r>
            <a:r>
              <a:rPr lang="en-US" dirty="0">
                <a:latin typeface="+mn-lt"/>
                <a:ea typeface="Tahoma" panose="020B0604030504040204" pitchFamily="34" charset="0"/>
                <a:cs typeface="Tahoma" panose="020B0604030504040204" pitchFamily="34" charset="0"/>
              </a:rPr>
              <a:t>ề</a:t>
            </a:r>
            <a:r>
              <a:rPr lang="vi-VN" dirty="0">
                <a:latin typeface="+mn-lt"/>
                <a:ea typeface="Tahoma" panose="020B0604030504040204" pitchFamily="34" charset="0"/>
                <a:cs typeface="Tahoma" panose="020B0604030504040204" pitchFamily="34" charset="0"/>
              </a:rPr>
              <a:t>n từ mẹ sang con như HIV, giang mai, viêm gan B. </a:t>
            </a:r>
          </a:p>
          <a:p>
            <a:r>
              <a:rPr lang="vi-VN" dirty="0">
                <a:latin typeface="+mn-lt"/>
                <a:ea typeface="Tahoma" panose="020B0604030504040204" pitchFamily="34" charset="0"/>
                <a:cs typeface="Tahoma" panose="020B0604030504040204" pitchFamily="34" charset="0"/>
              </a:rPr>
              <a:t>Làm các xét nghiệm sàng lọc chẩn đoán trước sinh (double test, triple test hoặc chọc ối nếu có chỉ định). </a:t>
            </a:r>
          </a:p>
          <a:p>
            <a:r>
              <a:rPr lang="en-US" dirty="0">
                <a:latin typeface="+mn-lt"/>
                <a:ea typeface="Tahoma" panose="020B0604030504040204" pitchFamily="34" charset="0"/>
                <a:cs typeface="Tahoma" panose="020B0604030504040204" pitchFamily="34" charset="0"/>
              </a:rPr>
              <a:t>Theo </a:t>
            </a:r>
            <a:r>
              <a:rPr lang="en-US" dirty="0" err="1">
                <a:latin typeface="+mn-lt"/>
                <a:ea typeface="Tahoma" panose="020B0604030504040204" pitchFamily="34" charset="0"/>
                <a:cs typeface="Tahoma" panose="020B0604030504040204" pitchFamily="34" charset="0"/>
              </a:rPr>
              <a:t>dõi</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nhịp</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tim</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thai</a:t>
            </a:r>
            <a:r>
              <a:rPr lang="en-US" dirty="0">
                <a:latin typeface="+mn-lt"/>
                <a:ea typeface="Tahoma" panose="020B0604030504040204" pitchFamily="34" charset="0"/>
                <a:cs typeface="Tahoma" panose="020B0604030504040204" pitchFamily="34" charset="0"/>
              </a:rPr>
              <a:t> (monitor </a:t>
            </a:r>
            <a:r>
              <a:rPr lang="en-US" dirty="0" err="1">
                <a:latin typeface="+mn-lt"/>
                <a:ea typeface="Tahoma" panose="020B0604030504040204" pitchFamily="34" charset="0"/>
                <a:cs typeface="Tahoma" panose="020B0604030504040204" pitchFamily="34" charset="0"/>
              </a:rPr>
              <a:t>sản</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khoa</a:t>
            </a:r>
            <a:r>
              <a:rPr lang="en-US" dirty="0">
                <a:latin typeface="+mn-lt"/>
                <a:ea typeface="Tahoma" panose="020B0604030504040204" pitchFamily="34" charset="0"/>
                <a:cs typeface="Tahoma" panose="020B0604030504040204" pitchFamily="34" charset="0"/>
              </a:rPr>
              <a:t>)</a:t>
            </a:r>
          </a:p>
          <a:p>
            <a:r>
              <a:rPr lang="vi-VN" dirty="0">
                <a:latin typeface="+mn-lt"/>
                <a:ea typeface="Tahoma" panose="020B0604030504040204" pitchFamily="34" charset="0"/>
                <a:cs typeface="Tahoma" panose="020B0604030504040204" pitchFamily="34" charset="0"/>
              </a:rPr>
              <a:t>Test gây cơn co tử cung để xác định tim thai bình thường hay bất thường. </a:t>
            </a:r>
          </a:p>
          <a:p>
            <a:r>
              <a:rPr lang="en-US" dirty="0" err="1">
                <a:latin typeface="+mn-lt"/>
                <a:ea typeface="Tahoma" panose="020B0604030504040204" pitchFamily="34" charset="0"/>
                <a:cs typeface="Tahoma" panose="020B0604030504040204" pitchFamily="34" charset="0"/>
              </a:rPr>
              <a:t>Đánh</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giá</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chỉ</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số</a:t>
            </a:r>
            <a:r>
              <a:rPr lang="en-US" dirty="0">
                <a:latin typeface="+mn-lt"/>
                <a:ea typeface="Tahoma" panose="020B0604030504040204" pitchFamily="34" charset="0"/>
                <a:cs typeface="Tahoma" panose="020B0604030504040204" pitchFamily="34" charset="0"/>
              </a:rPr>
              <a:t> Bishop </a:t>
            </a:r>
            <a:r>
              <a:rPr lang="en-US" dirty="0" err="1">
                <a:latin typeface="+mn-lt"/>
                <a:ea typeface="Tahoma" panose="020B0604030504040204" pitchFamily="34" charset="0"/>
                <a:cs typeface="Tahoma" panose="020B0604030504040204" pitchFamily="34" charset="0"/>
              </a:rPr>
              <a:t>để</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chọn</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cách</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đẻ</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cho</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phù</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hợp</a:t>
            </a:r>
            <a:r>
              <a:rPr lang="en-US" dirty="0">
                <a:latin typeface="+mn-lt"/>
                <a:ea typeface="Tahoma" panose="020B0604030504040204" pitchFamily="34" charset="0"/>
                <a:cs typeface="Tahoma" panose="020B0604030504040204" pitchFamily="34" charset="0"/>
              </a:rPr>
              <a:t>. </a:t>
            </a:r>
          </a:p>
          <a:p>
            <a:r>
              <a:rPr lang="en-US" dirty="0">
                <a:latin typeface="+mn-lt"/>
                <a:ea typeface="Tahoma" panose="020B0604030504040204" pitchFamily="34" charset="0"/>
                <a:cs typeface="Tahoma" panose="020B0604030504040204" pitchFamily="34" charset="0"/>
              </a:rPr>
              <a:t>Theo </a:t>
            </a:r>
            <a:r>
              <a:rPr lang="en-US" dirty="0" err="1">
                <a:latin typeface="+mn-lt"/>
                <a:ea typeface="Tahoma" panose="020B0604030504040204" pitchFamily="34" charset="0"/>
                <a:cs typeface="Tahoma" panose="020B0604030504040204" pitchFamily="34" charset="0"/>
              </a:rPr>
              <a:t>dõi</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những</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hoạt</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động</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sinh</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học</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của</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thai</a:t>
            </a:r>
            <a:r>
              <a:rPr lang="en-US" dirty="0">
                <a:latin typeface="+mn-lt"/>
                <a:ea typeface="Tahoma" panose="020B0604030504040204" pitchFamily="34" charset="0"/>
                <a:cs typeface="Tahoma" panose="020B0604030504040204" pitchFamily="34" charset="0"/>
              </a:rPr>
              <a:t> qua </a:t>
            </a:r>
            <a:r>
              <a:rPr lang="en-US" dirty="0" err="1">
                <a:latin typeface="+mn-lt"/>
                <a:ea typeface="Tahoma" panose="020B0604030504040204" pitchFamily="34" charset="0"/>
                <a:cs typeface="Tahoma" panose="020B0604030504040204" pitchFamily="34" charset="0"/>
              </a:rPr>
              <a:t>siêu</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âm</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thai</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thở</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cử</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động</a:t>
            </a:r>
            <a:r>
              <a:rPr lang="en-US" dirty="0">
                <a:latin typeface="+mn-lt"/>
                <a:ea typeface="Tahoma" panose="020B0604030504040204" pitchFamily="34" charset="0"/>
                <a:cs typeface="Tahoma" panose="020B0604030504040204" pitchFamily="34" charset="0"/>
              </a:rPr>
              <a:t>..) </a:t>
            </a:r>
          </a:p>
          <a:p>
            <a:pPr marL="0" indent="0">
              <a:buNone/>
            </a:pPr>
            <a:endParaRPr lang="vi-VN" dirty="0"/>
          </a:p>
        </p:txBody>
      </p:sp>
    </p:spTree>
    <p:extLst>
      <p:ext uri="{BB962C8B-B14F-4D97-AF65-F5344CB8AC3E}">
        <p14:creationId xmlns:p14="http://schemas.microsoft.com/office/powerpoint/2010/main" val="33766250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
            </a:r>
            <a:br>
              <a:rPr lang="vi-VN" dirty="0"/>
            </a:br>
            <a:r>
              <a:rPr lang="vi-VN" dirty="0"/>
              <a:t>NHỮNG VẤN ĐỀ CẦN ĐÁNH GIÁ KHI MANG THAI</a:t>
            </a:r>
            <a:br>
              <a:rPr lang="vi-VN" dirty="0"/>
            </a:br>
            <a:endParaRPr lang="vi-VN" dirty="0"/>
          </a:p>
        </p:txBody>
      </p:sp>
      <p:sp>
        <p:nvSpPr>
          <p:cNvPr id="3" name="Content Placeholder 2"/>
          <p:cNvSpPr>
            <a:spLocks noGrp="1"/>
          </p:cNvSpPr>
          <p:nvPr>
            <p:ph idx="1"/>
          </p:nvPr>
        </p:nvSpPr>
        <p:spPr/>
        <p:txBody>
          <a:bodyPr/>
          <a:lstStyle/>
          <a:p>
            <a:r>
              <a:rPr lang="en-US" dirty="0"/>
              <a:t>Thai </a:t>
            </a:r>
            <a:r>
              <a:rPr lang="en-US" dirty="0" err="1"/>
              <a:t>máy</a:t>
            </a:r>
            <a:r>
              <a:rPr lang="en-US" dirty="0"/>
              <a:t> ở </a:t>
            </a:r>
            <a:r>
              <a:rPr lang="en-US" dirty="0" err="1"/>
              <a:t>nửa</a:t>
            </a:r>
            <a:r>
              <a:rPr lang="en-US" dirty="0"/>
              <a:t> </a:t>
            </a:r>
            <a:r>
              <a:rPr lang="en-US" dirty="0" err="1"/>
              <a:t>sau</a:t>
            </a:r>
            <a:r>
              <a:rPr lang="en-US" dirty="0"/>
              <a:t> </a:t>
            </a:r>
            <a:r>
              <a:rPr lang="en-US" dirty="0" err="1"/>
              <a:t>của</a:t>
            </a:r>
            <a:r>
              <a:rPr lang="en-US" dirty="0"/>
              <a:t> </a:t>
            </a:r>
            <a:r>
              <a:rPr lang="en-US" dirty="0" err="1"/>
              <a:t>thai</a:t>
            </a:r>
            <a:r>
              <a:rPr lang="en-US" dirty="0"/>
              <a:t> </a:t>
            </a:r>
            <a:r>
              <a:rPr lang="en-US" dirty="0" err="1"/>
              <a:t>kỳ</a:t>
            </a:r>
            <a:r>
              <a:rPr lang="en-US" dirty="0"/>
              <a:t>, </a:t>
            </a:r>
            <a:r>
              <a:rPr lang="en-US" dirty="0" err="1"/>
              <a:t>tim</a:t>
            </a:r>
            <a:r>
              <a:rPr lang="en-US" dirty="0"/>
              <a:t> </a:t>
            </a:r>
            <a:r>
              <a:rPr lang="en-US" dirty="0" err="1"/>
              <a:t>thai</a:t>
            </a:r>
            <a:r>
              <a:rPr lang="en-US" dirty="0"/>
              <a:t> </a:t>
            </a:r>
            <a:r>
              <a:rPr lang="en-US" dirty="0" err="1"/>
              <a:t>nghe</a:t>
            </a:r>
            <a:r>
              <a:rPr lang="en-US" dirty="0"/>
              <a:t> </a:t>
            </a:r>
            <a:r>
              <a:rPr lang="en-US" dirty="0" err="1"/>
              <a:t>đều</a:t>
            </a:r>
            <a:r>
              <a:rPr lang="en-US" dirty="0"/>
              <a:t> </a:t>
            </a:r>
            <a:r>
              <a:rPr lang="en-US" dirty="0" err="1"/>
              <a:t>rõ</a:t>
            </a:r>
            <a:r>
              <a:rPr lang="en-US" dirty="0"/>
              <a:t>. </a:t>
            </a:r>
          </a:p>
          <a:p>
            <a:r>
              <a:rPr lang="en-US" dirty="0" err="1"/>
              <a:t>Nếu</a:t>
            </a:r>
            <a:r>
              <a:rPr lang="en-US" dirty="0"/>
              <a:t> </a:t>
            </a:r>
            <a:r>
              <a:rPr lang="en-US" dirty="0" err="1"/>
              <a:t>có</a:t>
            </a:r>
            <a:r>
              <a:rPr lang="en-US" dirty="0"/>
              <a:t> </a:t>
            </a:r>
            <a:r>
              <a:rPr lang="en-US" dirty="0" err="1"/>
              <a:t>nhau</a:t>
            </a:r>
            <a:r>
              <a:rPr lang="en-US" dirty="0"/>
              <a:t> </a:t>
            </a:r>
            <a:r>
              <a:rPr lang="en-US" dirty="0" err="1"/>
              <a:t>tiền</a:t>
            </a:r>
            <a:r>
              <a:rPr lang="en-US" dirty="0"/>
              <a:t> </a:t>
            </a:r>
            <a:r>
              <a:rPr lang="en-US" dirty="0" err="1"/>
              <a:t>đạo</a:t>
            </a:r>
            <a:r>
              <a:rPr lang="en-US" dirty="0"/>
              <a:t>: </a:t>
            </a:r>
            <a:r>
              <a:rPr lang="en-US" dirty="0" err="1"/>
              <a:t>không</a:t>
            </a:r>
            <a:r>
              <a:rPr lang="en-US" dirty="0"/>
              <a:t> </a:t>
            </a:r>
            <a:r>
              <a:rPr lang="en-US" dirty="0" err="1"/>
              <a:t>ra</a:t>
            </a:r>
            <a:r>
              <a:rPr lang="en-US" dirty="0"/>
              <a:t> </a:t>
            </a:r>
            <a:r>
              <a:rPr lang="en-US" dirty="0" err="1"/>
              <a:t>máu</a:t>
            </a:r>
            <a:r>
              <a:rPr lang="en-US" dirty="0"/>
              <a:t> </a:t>
            </a:r>
            <a:r>
              <a:rPr lang="en-US" dirty="0" err="1"/>
              <a:t>hoặc</a:t>
            </a:r>
            <a:r>
              <a:rPr lang="en-US" dirty="0"/>
              <a:t> </a:t>
            </a:r>
            <a:r>
              <a:rPr lang="en-US" dirty="0" err="1"/>
              <a:t>ra</a:t>
            </a:r>
            <a:r>
              <a:rPr lang="en-US" dirty="0"/>
              <a:t> </a:t>
            </a:r>
            <a:r>
              <a:rPr lang="en-US" dirty="0" err="1"/>
              <a:t>máu</a:t>
            </a:r>
            <a:r>
              <a:rPr lang="en-US" dirty="0"/>
              <a:t> </a:t>
            </a:r>
            <a:r>
              <a:rPr lang="en-US" dirty="0" err="1"/>
              <a:t>ít</a:t>
            </a:r>
            <a:r>
              <a:rPr lang="en-US" dirty="0"/>
              <a:t>. </a:t>
            </a:r>
          </a:p>
          <a:p>
            <a:r>
              <a:rPr lang="en-US" dirty="0" err="1"/>
              <a:t>Tiền</a:t>
            </a:r>
            <a:r>
              <a:rPr lang="en-US" dirty="0"/>
              <a:t> </a:t>
            </a:r>
            <a:r>
              <a:rPr lang="en-US" dirty="0" err="1"/>
              <a:t>sản</a:t>
            </a:r>
            <a:r>
              <a:rPr lang="en-US" dirty="0"/>
              <a:t> </a:t>
            </a:r>
            <a:r>
              <a:rPr lang="en-US" dirty="0" err="1"/>
              <a:t>giật</a:t>
            </a:r>
            <a:r>
              <a:rPr lang="en-US" dirty="0"/>
              <a:t>: </a:t>
            </a:r>
            <a:r>
              <a:rPr lang="en-US" dirty="0" err="1"/>
              <a:t>không</a:t>
            </a:r>
            <a:r>
              <a:rPr lang="en-US" dirty="0"/>
              <a:t> </a:t>
            </a:r>
            <a:r>
              <a:rPr lang="en-US" dirty="0" err="1"/>
              <a:t>nặng</a:t>
            </a:r>
            <a:r>
              <a:rPr lang="en-US" dirty="0"/>
              <a:t> </a:t>
            </a:r>
            <a:r>
              <a:rPr lang="en-US" dirty="0" err="1"/>
              <a:t>lên</a:t>
            </a:r>
            <a:r>
              <a:rPr lang="en-US" dirty="0"/>
              <a:t>, </a:t>
            </a:r>
            <a:r>
              <a:rPr lang="en-US" dirty="0" err="1"/>
              <a:t>có</a:t>
            </a:r>
            <a:r>
              <a:rPr lang="en-US" dirty="0"/>
              <a:t> </a:t>
            </a:r>
            <a:r>
              <a:rPr lang="en-US" dirty="0" err="1"/>
              <a:t>thể</a:t>
            </a:r>
            <a:r>
              <a:rPr lang="en-US" dirty="0"/>
              <a:t> </a:t>
            </a:r>
            <a:r>
              <a:rPr lang="en-US" dirty="0" err="1"/>
              <a:t>duy</a:t>
            </a:r>
            <a:r>
              <a:rPr lang="en-US" dirty="0"/>
              <a:t> </a:t>
            </a:r>
            <a:r>
              <a:rPr lang="en-US" dirty="0" err="1"/>
              <a:t>trì</a:t>
            </a:r>
            <a:r>
              <a:rPr lang="en-US" dirty="0"/>
              <a:t> </a:t>
            </a:r>
            <a:r>
              <a:rPr lang="en-US" dirty="0" err="1"/>
              <a:t>nếu</a:t>
            </a:r>
            <a:r>
              <a:rPr lang="en-US" dirty="0"/>
              <a:t> </a:t>
            </a:r>
            <a:r>
              <a:rPr lang="en-US" dirty="0" err="1"/>
              <a:t>đáp</a:t>
            </a:r>
            <a:r>
              <a:rPr lang="en-US" dirty="0"/>
              <a:t> </a:t>
            </a:r>
            <a:r>
              <a:rPr lang="en-US" dirty="0" err="1"/>
              <a:t>ứng</a:t>
            </a:r>
            <a:r>
              <a:rPr lang="en-US" dirty="0"/>
              <a:t> </a:t>
            </a:r>
            <a:r>
              <a:rPr lang="en-US" dirty="0" err="1"/>
              <a:t>với</a:t>
            </a:r>
            <a:r>
              <a:rPr lang="en-US" dirty="0"/>
              <a:t> </a:t>
            </a:r>
            <a:r>
              <a:rPr lang="en-US" dirty="0" err="1"/>
              <a:t>điều</a:t>
            </a:r>
            <a:r>
              <a:rPr lang="en-US" dirty="0"/>
              <a:t> </a:t>
            </a:r>
            <a:r>
              <a:rPr lang="en-US" dirty="0" err="1"/>
              <a:t>trị</a:t>
            </a:r>
            <a:r>
              <a:rPr lang="en-US" dirty="0"/>
              <a:t>. </a:t>
            </a:r>
          </a:p>
          <a:p>
            <a:r>
              <a:rPr lang="vi-VN" dirty="0"/>
              <a:t>Nếu có nhiễm khuẩn: điều trị tích cực cho thai phụ khỏi trước khi chuyển dạ</a:t>
            </a:r>
            <a:r>
              <a:rPr lang="en-US" dirty="0"/>
              <a:t>.</a:t>
            </a:r>
            <a:endParaRPr lang="vi-VN" dirty="0"/>
          </a:p>
          <a:p>
            <a:r>
              <a:rPr lang="en-US" dirty="0" err="1"/>
              <a:t>Dự</a:t>
            </a:r>
            <a:r>
              <a:rPr lang="en-US" dirty="0"/>
              <a:t> </a:t>
            </a:r>
            <a:r>
              <a:rPr lang="en-US" dirty="0" err="1"/>
              <a:t>kiến</a:t>
            </a:r>
            <a:r>
              <a:rPr lang="en-US" dirty="0"/>
              <a:t> </a:t>
            </a:r>
            <a:r>
              <a:rPr lang="en-US" dirty="0" err="1"/>
              <a:t>ngày</a:t>
            </a:r>
            <a:r>
              <a:rPr lang="en-US" dirty="0"/>
              <a:t> </a:t>
            </a:r>
            <a:r>
              <a:rPr lang="en-US" dirty="0" err="1"/>
              <a:t>đẻ</a:t>
            </a:r>
            <a:r>
              <a:rPr lang="en-US" dirty="0"/>
              <a:t> </a:t>
            </a:r>
            <a:r>
              <a:rPr lang="en-US" dirty="0" err="1"/>
              <a:t>chính</a:t>
            </a:r>
            <a:r>
              <a:rPr lang="en-US" dirty="0"/>
              <a:t> </a:t>
            </a:r>
            <a:r>
              <a:rPr lang="en-US" dirty="0" err="1"/>
              <a:t>xác</a:t>
            </a:r>
            <a:r>
              <a:rPr lang="en-US" dirty="0"/>
              <a:t>, </a:t>
            </a:r>
            <a:r>
              <a:rPr lang="en-US" dirty="0" err="1"/>
              <a:t>tránh</a:t>
            </a:r>
            <a:r>
              <a:rPr lang="en-US" dirty="0"/>
              <a:t> </a:t>
            </a:r>
            <a:r>
              <a:rPr lang="en-US" dirty="0" err="1"/>
              <a:t>thai</a:t>
            </a:r>
            <a:r>
              <a:rPr lang="en-US" dirty="0"/>
              <a:t> </a:t>
            </a:r>
            <a:r>
              <a:rPr lang="en-US" dirty="0" err="1"/>
              <a:t>già</a:t>
            </a:r>
            <a:r>
              <a:rPr lang="en-US" dirty="0"/>
              <a:t> </a:t>
            </a:r>
            <a:r>
              <a:rPr lang="en-US" dirty="0" err="1"/>
              <a:t>tháng</a:t>
            </a:r>
            <a:r>
              <a:rPr lang="en-US" dirty="0"/>
              <a:t> </a:t>
            </a:r>
          </a:p>
          <a:p>
            <a:endParaRPr lang="vi-VN" dirty="0"/>
          </a:p>
        </p:txBody>
      </p:sp>
    </p:spTree>
    <p:extLst>
      <p:ext uri="{BB962C8B-B14F-4D97-AF65-F5344CB8AC3E}">
        <p14:creationId xmlns:p14="http://schemas.microsoft.com/office/powerpoint/2010/main" val="1821069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a:t/>
            </a:r>
            <a:br>
              <a:rPr lang="vi-VN" dirty="0"/>
            </a:br>
            <a:r>
              <a:rPr lang="vi-VN" dirty="0"/>
              <a:t>NHỮNG YẾU TỐ CÓ THỂ GÂY BIẾN </a:t>
            </a:r>
            <a:r>
              <a:rPr lang="vi-VN"/>
              <a:t>CHỨNG TRONG</a:t>
            </a:r>
            <a:r>
              <a:rPr lang="en-US"/>
              <a:t> </a:t>
            </a:r>
            <a:r>
              <a:rPr lang="vi-VN"/>
              <a:t>CHUYỂN </a:t>
            </a:r>
            <a:r>
              <a:rPr lang="vi-VN" dirty="0"/>
              <a:t>DẠ</a:t>
            </a:r>
            <a:br>
              <a:rPr lang="vi-VN" dirty="0"/>
            </a:br>
            <a:endParaRPr lang="vi-VN" dirty="0"/>
          </a:p>
        </p:txBody>
      </p:sp>
      <p:sp>
        <p:nvSpPr>
          <p:cNvPr id="3" name="Content Placeholder 2"/>
          <p:cNvSpPr>
            <a:spLocks noGrp="1"/>
          </p:cNvSpPr>
          <p:nvPr>
            <p:ph idx="1"/>
          </p:nvPr>
        </p:nvSpPr>
        <p:spPr/>
        <p:txBody>
          <a:bodyPr>
            <a:normAutofit fontScale="77500" lnSpcReduction="20000"/>
          </a:bodyPr>
          <a:lstStyle/>
          <a:p>
            <a:r>
              <a:rPr lang="vi-VN" dirty="0"/>
              <a:t>- Bệnh của mẹ: tăng huyết áp, bệnh tim, gan, lao phổi, hen phế quản, </a:t>
            </a:r>
            <a:r>
              <a:rPr lang="vi-VN"/>
              <a:t>Basedow </a:t>
            </a:r>
            <a:r>
              <a:rPr lang="en-US"/>
              <a:t> </a:t>
            </a:r>
            <a:r>
              <a:rPr lang="vi-VN"/>
              <a:t>có </a:t>
            </a:r>
            <a:r>
              <a:rPr lang="vi-VN" dirty="0"/>
              <a:t>khả năng gây sản giật, suy tim, phù phổi cấp, hôn mê gan </a:t>
            </a:r>
          </a:p>
          <a:p>
            <a:r>
              <a:rPr lang="vi-VN" dirty="0"/>
              <a:t>- Rối loạn cơn co tử cung: cường tính, không đều... </a:t>
            </a:r>
          </a:p>
          <a:p>
            <a:r>
              <a:rPr lang="vi-VN" dirty="0"/>
              <a:t>- Cổ tử cung không tiến triển. </a:t>
            </a:r>
          </a:p>
          <a:p>
            <a:r>
              <a:rPr lang="vi-VN" dirty="0"/>
              <a:t>- Mẹ rặn yếu, chuyển dạ kéo dài. </a:t>
            </a:r>
          </a:p>
          <a:p>
            <a:r>
              <a:rPr lang="vi-VN" dirty="0"/>
              <a:t>- Chỉ định sản khoa không đúng về forceps, về sử dụng oxytocin. </a:t>
            </a:r>
          </a:p>
          <a:p>
            <a:r>
              <a:rPr lang="vi-VN" dirty="0"/>
              <a:t>- Ngôi thai bất thường: ngôi trán, ngôi vai… </a:t>
            </a:r>
          </a:p>
          <a:p>
            <a:r>
              <a:rPr lang="vi-VN" dirty="0"/>
              <a:t>- Suy thai. </a:t>
            </a:r>
          </a:p>
          <a:p>
            <a:r>
              <a:rPr lang="vi-VN" dirty="0"/>
              <a:t>- Thai non tháng, nhẹ cân </a:t>
            </a:r>
          </a:p>
          <a:p>
            <a:r>
              <a:rPr lang="vi-VN" dirty="0"/>
              <a:t>- Bất thường về dây rốn: ngắn, quấn cổ, sa dây rốn... </a:t>
            </a:r>
          </a:p>
          <a:p>
            <a:r>
              <a:rPr lang="vi-VN" dirty="0"/>
              <a:t>- Đa ối, thiểu ối, ối vỡ non, vỡ sớm, nhiễm khuẩn ối… </a:t>
            </a:r>
          </a:p>
          <a:p>
            <a:endParaRPr lang="vi-VN" dirty="0"/>
          </a:p>
        </p:txBody>
      </p:sp>
    </p:spTree>
    <p:extLst>
      <p:ext uri="{BB962C8B-B14F-4D97-AF65-F5344CB8AC3E}">
        <p14:creationId xmlns:p14="http://schemas.microsoft.com/office/powerpoint/2010/main" val="3282372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CHĂM </a:t>
            </a:r>
            <a:r>
              <a:rPr lang="vi-VN"/>
              <a:t>SÓC THAI </a:t>
            </a:r>
            <a:r>
              <a:rPr lang="vi-VN" dirty="0"/>
              <a:t>KỲ NGUY CƠ CAO</a:t>
            </a:r>
          </a:p>
        </p:txBody>
      </p:sp>
      <p:sp>
        <p:nvSpPr>
          <p:cNvPr id="3" name="Content Placeholder 2"/>
          <p:cNvSpPr>
            <a:spLocks noGrp="1"/>
          </p:cNvSpPr>
          <p:nvPr>
            <p:ph idx="1"/>
          </p:nvPr>
        </p:nvSpPr>
        <p:spPr/>
        <p:txBody>
          <a:bodyPr/>
          <a:lstStyle/>
          <a:p>
            <a:endParaRPr lang="vi-VN" dirty="0"/>
          </a:p>
          <a:p>
            <a:r>
              <a:rPr lang="vi-VN" dirty="0"/>
              <a:t>NGUYÊN TẮC CHUNG: </a:t>
            </a:r>
          </a:p>
          <a:p>
            <a:r>
              <a:rPr lang="vi-VN" dirty="0"/>
              <a:t>Không để xảy ra tai biến rồi mới chấm dứt thai kỳ. </a:t>
            </a:r>
          </a:p>
          <a:p>
            <a:r>
              <a:rPr lang="vi-VN" dirty="0"/>
              <a:t>Chấm dứt thai kỳ để cứu mẹ khi cần thiết. </a:t>
            </a:r>
          </a:p>
          <a:p>
            <a:r>
              <a:rPr lang="vi-VN" dirty="0"/>
              <a:t>Điều trị thai suy kịp thời và tích cực điều trị sơ sinh ngạt. </a:t>
            </a:r>
          </a:p>
          <a:p>
            <a:endParaRPr lang="vi-VN" dirty="0"/>
          </a:p>
        </p:txBody>
      </p:sp>
    </p:spTree>
    <p:extLst>
      <p:ext uri="{BB962C8B-B14F-4D97-AF65-F5344CB8AC3E}">
        <p14:creationId xmlns:p14="http://schemas.microsoft.com/office/powerpoint/2010/main" val="31884197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855234" cy="1450757"/>
          </a:xfrm>
        </p:spPr>
        <p:txBody>
          <a:bodyPr/>
          <a:lstStyle/>
          <a:p>
            <a:r>
              <a:rPr lang="en-US"/>
              <a:t>PHẦN </a:t>
            </a:r>
            <a:r>
              <a:rPr lang="en-US" smtClean="0"/>
              <a:t>II - </a:t>
            </a:r>
            <a:r>
              <a:rPr lang="en-US" cap="all" smtClean="0"/>
              <a:t>Nhóm </a:t>
            </a:r>
            <a:r>
              <a:rPr lang="en-US" cap="all" dirty="0" err="1"/>
              <a:t>thai</a:t>
            </a:r>
            <a:r>
              <a:rPr lang="en-US" cap="all" dirty="0"/>
              <a:t> </a:t>
            </a:r>
            <a:r>
              <a:rPr lang="en-US" cap="all" dirty="0" err="1"/>
              <a:t>kỳ</a:t>
            </a:r>
            <a:r>
              <a:rPr lang="en-US" cap="all" dirty="0"/>
              <a:t> </a:t>
            </a:r>
            <a:r>
              <a:rPr lang="en-US" cap="all" dirty="0" err="1"/>
              <a:t>nguy</a:t>
            </a:r>
            <a:r>
              <a:rPr lang="en-US" cap="all" dirty="0"/>
              <a:t> </a:t>
            </a:r>
            <a:r>
              <a:rPr lang="en-US" cap="all" dirty="0" err="1"/>
              <a:t>cơ</a:t>
            </a:r>
            <a:r>
              <a:rPr lang="en-US" cap="all" dirty="0"/>
              <a:t> </a:t>
            </a:r>
            <a:r>
              <a:rPr lang="en-US" cap="all" dirty="0" err="1"/>
              <a:t>cao</a:t>
            </a:r>
            <a:r>
              <a:rPr lang="en-US" cap="all" dirty="0"/>
              <a:t> </a:t>
            </a:r>
            <a:r>
              <a:rPr lang="en-US" cap="all" dirty="0" err="1"/>
              <a:t>liên</a:t>
            </a:r>
            <a:r>
              <a:rPr lang="en-US" cap="all" dirty="0"/>
              <a:t> </a:t>
            </a:r>
            <a:r>
              <a:rPr lang="en-US" cap="all" dirty="0" err="1"/>
              <a:t>quan</a:t>
            </a:r>
            <a:r>
              <a:rPr lang="en-US" cap="all" dirty="0"/>
              <a:t> </a:t>
            </a:r>
            <a:r>
              <a:rPr lang="en-US" cap="all" dirty="0" err="1"/>
              <a:t>cơ</a:t>
            </a:r>
            <a:r>
              <a:rPr lang="en-US" cap="all" dirty="0"/>
              <a:t> </a:t>
            </a:r>
            <a:r>
              <a:rPr lang="en-US" cap="all" dirty="0" err="1"/>
              <a:t>địa</a:t>
            </a:r>
            <a:r>
              <a:rPr lang="en-US" cap="all" dirty="0"/>
              <a:t> </a:t>
            </a:r>
            <a:r>
              <a:rPr lang="en-US" cap="all" dirty="0" err="1"/>
              <a:t>thai</a:t>
            </a:r>
            <a:r>
              <a:rPr lang="en-US" cap="all" dirty="0"/>
              <a:t> </a:t>
            </a:r>
            <a:r>
              <a:rPr lang="en-US" cap="all" dirty="0" err="1"/>
              <a:t>phụ</a:t>
            </a:r>
            <a:endParaRPr lang="en-US" cap="all" dirty="0"/>
          </a:p>
        </p:txBody>
      </p:sp>
      <p:sp>
        <p:nvSpPr>
          <p:cNvPr id="3" name="Content Placeholder 2"/>
          <p:cNvSpPr>
            <a:spLocks noGrp="1"/>
          </p:cNvSpPr>
          <p:nvPr>
            <p:ph idx="1"/>
          </p:nvPr>
        </p:nvSpPr>
        <p:spPr/>
        <p:txBody>
          <a:bodyPr/>
          <a:lstStyle/>
          <a:p>
            <a:r>
              <a:rPr lang="en-US" dirty="0" err="1"/>
              <a:t>Tuổi</a:t>
            </a:r>
            <a:r>
              <a:rPr lang="en-US" dirty="0"/>
              <a:t> &gt;35					   </a:t>
            </a:r>
            <a:r>
              <a:rPr lang="en-US" dirty="0" err="1"/>
              <a:t>Tuổi</a:t>
            </a:r>
            <a:r>
              <a:rPr lang="en-US" dirty="0"/>
              <a:t> &lt;17</a:t>
            </a:r>
          </a:p>
          <a:p>
            <a:endParaRPr lang="en-US" dirty="0"/>
          </a:p>
        </p:txBody>
      </p:sp>
      <p:sp>
        <p:nvSpPr>
          <p:cNvPr id="5" name="TextBox 4"/>
          <p:cNvSpPr txBox="1"/>
          <p:nvPr/>
        </p:nvSpPr>
        <p:spPr>
          <a:xfrm>
            <a:off x="838200" y="2286000"/>
            <a:ext cx="4922520" cy="3754874"/>
          </a:xfrm>
          <a:prstGeom prst="rect">
            <a:avLst/>
          </a:prstGeom>
          <a:solidFill>
            <a:schemeClr val="bg1"/>
          </a:solidFill>
        </p:spPr>
        <p:txBody>
          <a:bodyPr wrap="square" rtlCol="0">
            <a:spAutoFit/>
          </a:bodyPr>
          <a:lstStyle/>
          <a:p>
            <a:r>
              <a:rPr lang="en-US" sz="2800" dirty="0" err="1"/>
              <a:t>Bất</a:t>
            </a:r>
            <a:r>
              <a:rPr lang="en-US" sz="2800" dirty="0"/>
              <a:t> </a:t>
            </a:r>
            <a:r>
              <a:rPr lang="en-US" sz="2800" dirty="0" err="1"/>
              <a:t>thường</a:t>
            </a:r>
            <a:r>
              <a:rPr lang="en-US" sz="2800" dirty="0"/>
              <a:t> NST </a:t>
            </a:r>
            <a:r>
              <a:rPr lang="en-US" sz="2800" dirty="0" err="1"/>
              <a:t>thai</a:t>
            </a:r>
            <a:r>
              <a:rPr lang="en-US" sz="2800" dirty="0"/>
              <a:t> </a:t>
            </a:r>
            <a:r>
              <a:rPr lang="en-US" sz="2800" dirty="0" err="1"/>
              <a:t>nhi</a:t>
            </a:r>
            <a:r>
              <a:rPr lang="en-US" sz="2800" dirty="0"/>
              <a:t> </a:t>
            </a:r>
          </a:p>
          <a:p>
            <a:r>
              <a:rPr lang="en-US" sz="2800" dirty="0" err="1"/>
              <a:t>Sẩy</a:t>
            </a:r>
            <a:r>
              <a:rPr lang="en-US" sz="2800" dirty="0"/>
              <a:t> </a:t>
            </a:r>
            <a:r>
              <a:rPr lang="en-US" sz="2800" dirty="0" err="1"/>
              <a:t>thai</a:t>
            </a:r>
            <a:endParaRPr lang="en-US" sz="2800" dirty="0"/>
          </a:p>
          <a:p>
            <a:r>
              <a:rPr lang="en-US" sz="2800" dirty="0" err="1"/>
              <a:t>Liên</a:t>
            </a:r>
            <a:r>
              <a:rPr lang="en-US" sz="2800" dirty="0"/>
              <a:t> </a:t>
            </a:r>
            <a:r>
              <a:rPr lang="en-US" sz="2800" dirty="0" err="1"/>
              <a:t>quan</a:t>
            </a:r>
            <a:r>
              <a:rPr lang="en-US" sz="2800" dirty="0"/>
              <a:t> </a:t>
            </a:r>
            <a:r>
              <a:rPr lang="en-US" sz="2800" dirty="0" err="1"/>
              <a:t>hỗ</a:t>
            </a:r>
            <a:r>
              <a:rPr lang="en-US" sz="2800" dirty="0"/>
              <a:t> </a:t>
            </a:r>
            <a:r>
              <a:rPr lang="en-US" sz="2800" dirty="0" err="1"/>
              <a:t>trợ</a:t>
            </a:r>
            <a:r>
              <a:rPr lang="en-US" sz="2800" dirty="0"/>
              <a:t> </a:t>
            </a:r>
            <a:r>
              <a:rPr lang="en-US" sz="2800" dirty="0" err="1"/>
              <a:t>sinh</a:t>
            </a:r>
            <a:r>
              <a:rPr lang="en-US" sz="2800" dirty="0"/>
              <a:t> </a:t>
            </a:r>
            <a:r>
              <a:rPr lang="en-US" sz="2800" dirty="0" err="1"/>
              <a:t>sản</a:t>
            </a:r>
            <a:r>
              <a:rPr lang="en-US" sz="2800" dirty="0"/>
              <a:t>: TSG, </a:t>
            </a:r>
            <a:r>
              <a:rPr lang="en-US" sz="2800" dirty="0" err="1"/>
              <a:t>sinh</a:t>
            </a:r>
            <a:r>
              <a:rPr lang="en-US" sz="2800" dirty="0"/>
              <a:t> non, </a:t>
            </a:r>
            <a:r>
              <a:rPr lang="en-US" sz="2800" dirty="0" err="1"/>
              <a:t>đa</a:t>
            </a:r>
            <a:r>
              <a:rPr lang="en-US" sz="2800" dirty="0"/>
              <a:t> </a:t>
            </a:r>
            <a:r>
              <a:rPr lang="en-US" sz="2800" dirty="0" err="1"/>
              <a:t>thai</a:t>
            </a:r>
            <a:r>
              <a:rPr lang="en-US" sz="2800" dirty="0"/>
              <a:t>… </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6" name="TextBox 5"/>
          <p:cNvSpPr txBox="1"/>
          <p:nvPr/>
        </p:nvSpPr>
        <p:spPr>
          <a:xfrm>
            <a:off x="6568440" y="2286000"/>
            <a:ext cx="4709160" cy="3539430"/>
          </a:xfrm>
          <a:prstGeom prst="rect">
            <a:avLst/>
          </a:prstGeom>
          <a:solidFill>
            <a:schemeClr val="bg1"/>
          </a:solidFill>
        </p:spPr>
        <p:txBody>
          <a:bodyPr wrap="square" rtlCol="0">
            <a:spAutoFit/>
          </a:bodyPr>
          <a:lstStyle/>
          <a:p>
            <a:r>
              <a:rPr lang="en-US" sz="2800" dirty="0" err="1"/>
              <a:t>Sanh</a:t>
            </a:r>
            <a:r>
              <a:rPr lang="en-US" sz="2800" dirty="0"/>
              <a:t> non</a:t>
            </a:r>
          </a:p>
          <a:p>
            <a:r>
              <a:rPr lang="en-US" sz="2800" dirty="0" err="1"/>
              <a:t>Trầm</a:t>
            </a:r>
            <a:r>
              <a:rPr lang="en-US" sz="2800" dirty="0"/>
              <a:t> </a:t>
            </a:r>
            <a:r>
              <a:rPr lang="en-US" sz="2800" dirty="0" err="1"/>
              <a:t>cảm</a:t>
            </a:r>
            <a:r>
              <a:rPr lang="en-US" sz="2800" dirty="0"/>
              <a:t>, </a:t>
            </a:r>
            <a:r>
              <a:rPr lang="en-US" sz="2800" dirty="0" err="1"/>
              <a:t>lạm</a:t>
            </a:r>
            <a:r>
              <a:rPr lang="en-US" sz="2800" dirty="0"/>
              <a:t> </a:t>
            </a:r>
            <a:r>
              <a:rPr lang="en-US" sz="2800" dirty="0" err="1"/>
              <a:t>dụng</a:t>
            </a:r>
            <a:r>
              <a:rPr lang="en-US" sz="2800" dirty="0"/>
              <a:t> </a:t>
            </a:r>
            <a:r>
              <a:rPr lang="en-US" sz="2800" dirty="0" err="1"/>
              <a:t>chất</a:t>
            </a:r>
            <a:r>
              <a:rPr lang="en-US" sz="2800" dirty="0"/>
              <a:t>, stress </a:t>
            </a:r>
            <a:r>
              <a:rPr lang="en-US" sz="2800" dirty="0" err="1"/>
              <a:t>sau</a:t>
            </a:r>
            <a:r>
              <a:rPr lang="en-US" sz="2800" dirty="0"/>
              <a:t> sang </a:t>
            </a:r>
            <a:r>
              <a:rPr lang="en-US" sz="2800" dirty="0" err="1"/>
              <a:t>chấn</a:t>
            </a:r>
            <a:endParaRPr lang="en-US" sz="2800" dirty="0"/>
          </a:p>
          <a:p>
            <a:endParaRPr lang="en-US" sz="2800" dirty="0"/>
          </a:p>
          <a:p>
            <a:endParaRPr lang="en-US" sz="2800" dirty="0"/>
          </a:p>
          <a:p>
            <a:endParaRPr lang="en-US" sz="2800" dirty="0"/>
          </a:p>
          <a:p>
            <a:endParaRPr lang="en-US" sz="2800" dirty="0"/>
          </a:p>
          <a:p>
            <a:endParaRPr lang="en-US" sz="2800" dirty="0"/>
          </a:p>
        </p:txBody>
      </p:sp>
    </p:spTree>
    <p:extLst>
      <p:ext uri="{BB962C8B-B14F-4D97-AF65-F5344CB8AC3E}">
        <p14:creationId xmlns:p14="http://schemas.microsoft.com/office/powerpoint/2010/main" val="24144117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79" y="286603"/>
            <a:ext cx="10871563" cy="1450757"/>
          </a:xfrm>
        </p:spPr>
        <p:txBody>
          <a:bodyPr/>
          <a:lstStyle/>
          <a:p>
            <a:r>
              <a:rPr lang="en-US" cap="all"/>
              <a:t>PHẦN </a:t>
            </a:r>
            <a:r>
              <a:rPr lang="en-US" cap="all" smtClean="0"/>
              <a:t>II- Nhóm </a:t>
            </a:r>
            <a:r>
              <a:rPr lang="en-US" cap="all" dirty="0" err="1"/>
              <a:t>thai</a:t>
            </a:r>
            <a:r>
              <a:rPr lang="en-US" cap="all" dirty="0"/>
              <a:t> </a:t>
            </a:r>
            <a:r>
              <a:rPr lang="en-US" cap="all" dirty="0" err="1"/>
              <a:t>kỳ</a:t>
            </a:r>
            <a:r>
              <a:rPr lang="en-US" cap="all" dirty="0"/>
              <a:t> </a:t>
            </a:r>
            <a:r>
              <a:rPr lang="en-US" cap="all" dirty="0" err="1"/>
              <a:t>nguy</a:t>
            </a:r>
            <a:r>
              <a:rPr lang="en-US" cap="all" dirty="0"/>
              <a:t> </a:t>
            </a:r>
            <a:r>
              <a:rPr lang="en-US" cap="all" dirty="0" err="1"/>
              <a:t>cơ</a:t>
            </a:r>
            <a:r>
              <a:rPr lang="en-US" cap="all" dirty="0"/>
              <a:t> </a:t>
            </a:r>
            <a:r>
              <a:rPr lang="en-US" cap="all" dirty="0" err="1"/>
              <a:t>cao</a:t>
            </a:r>
            <a:r>
              <a:rPr lang="en-US" cap="all" dirty="0"/>
              <a:t> </a:t>
            </a:r>
            <a:r>
              <a:rPr lang="en-US" cap="all" dirty="0" err="1"/>
              <a:t>liên</a:t>
            </a:r>
            <a:r>
              <a:rPr lang="en-US" cap="all" dirty="0"/>
              <a:t> </a:t>
            </a:r>
            <a:r>
              <a:rPr lang="en-US" cap="all" dirty="0" err="1"/>
              <a:t>quan</a:t>
            </a:r>
            <a:r>
              <a:rPr lang="en-US" cap="all" dirty="0"/>
              <a:t> </a:t>
            </a:r>
            <a:r>
              <a:rPr lang="en-US" cap="all" dirty="0" err="1"/>
              <a:t>cơ</a:t>
            </a:r>
            <a:r>
              <a:rPr lang="en-US" cap="all" dirty="0"/>
              <a:t> </a:t>
            </a:r>
            <a:r>
              <a:rPr lang="en-US" cap="all" dirty="0" err="1"/>
              <a:t>địa</a:t>
            </a:r>
            <a:r>
              <a:rPr lang="en-US" cap="all" dirty="0"/>
              <a:t> </a:t>
            </a:r>
            <a:r>
              <a:rPr lang="en-US" cap="all" dirty="0" err="1"/>
              <a:t>thai</a:t>
            </a:r>
            <a:r>
              <a:rPr lang="en-US" cap="all" dirty="0"/>
              <a:t> </a:t>
            </a:r>
            <a:r>
              <a:rPr lang="en-US" cap="all" dirty="0" err="1"/>
              <a:t>phụ</a:t>
            </a:r>
            <a:endParaRPr lang="en-US" cap="all" dirty="0"/>
          </a:p>
        </p:txBody>
      </p:sp>
      <p:sp>
        <p:nvSpPr>
          <p:cNvPr id="3" name="Content Placeholder 2"/>
          <p:cNvSpPr>
            <a:spLocks noGrp="1"/>
          </p:cNvSpPr>
          <p:nvPr>
            <p:ph idx="1"/>
          </p:nvPr>
        </p:nvSpPr>
        <p:spPr/>
        <p:txBody>
          <a:bodyPr/>
          <a:lstStyle/>
          <a:p>
            <a:r>
              <a:rPr lang="en-US" dirty="0" err="1"/>
              <a:t>Tăng</a:t>
            </a:r>
            <a:r>
              <a:rPr lang="en-US" dirty="0"/>
              <a:t> </a:t>
            </a:r>
            <a:r>
              <a:rPr lang="en-US" dirty="0" err="1"/>
              <a:t>cân-Béo</a:t>
            </a:r>
            <a:r>
              <a:rPr lang="en-US" dirty="0"/>
              <a:t> </a:t>
            </a:r>
            <a:r>
              <a:rPr lang="en-US" dirty="0" err="1"/>
              <a:t>phì</a:t>
            </a:r>
            <a:r>
              <a:rPr lang="en-US" dirty="0"/>
              <a:t> </a:t>
            </a:r>
            <a:r>
              <a:rPr lang="en-US" dirty="0" err="1"/>
              <a:t>và</a:t>
            </a:r>
            <a:r>
              <a:rPr lang="en-US" dirty="0"/>
              <a:t> </a:t>
            </a:r>
            <a:r>
              <a:rPr lang="en-US" dirty="0" err="1"/>
              <a:t>nhẹ</a:t>
            </a:r>
            <a:r>
              <a:rPr lang="en-US" dirty="0"/>
              <a:t> </a:t>
            </a:r>
            <a:r>
              <a:rPr lang="en-US" dirty="0" err="1"/>
              <a:t>cân</a:t>
            </a:r>
            <a:endParaRPr lang="en-US" dirty="0"/>
          </a:p>
          <a:p>
            <a:endParaRPr lang="en-US" dirty="0"/>
          </a:p>
        </p:txBody>
      </p:sp>
    </p:spTree>
    <p:extLst>
      <p:ext uri="{BB962C8B-B14F-4D97-AF65-F5344CB8AC3E}">
        <p14:creationId xmlns:p14="http://schemas.microsoft.com/office/powerpoint/2010/main" val="3572622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1094720" cy="1346253"/>
          </a:xfrm>
        </p:spPr>
        <p:txBody>
          <a:bodyPr/>
          <a:lstStyle/>
          <a:p>
            <a:r>
              <a:rPr lang="en-US"/>
              <a:t>PHẦN </a:t>
            </a:r>
            <a:r>
              <a:rPr lang="en-US" smtClean="0"/>
              <a:t>II</a:t>
            </a:r>
            <a:r>
              <a:rPr lang="vi-VN" smtClean="0"/>
              <a:t> - NHÓM </a:t>
            </a:r>
            <a:r>
              <a:rPr lang="vi-VN" dirty="0"/>
              <a:t>THAI KỲ NGUY CƠ </a:t>
            </a:r>
            <a:r>
              <a:rPr lang="vi-VN"/>
              <a:t>CAO LIÊN </a:t>
            </a:r>
            <a:r>
              <a:rPr lang="vi-VN" dirty="0"/>
              <a:t>QUAN CƠ ĐỊA THAI PHỤ</a:t>
            </a:r>
            <a:endParaRPr lang="en-US" dirty="0"/>
          </a:p>
        </p:txBody>
      </p:sp>
      <p:sp>
        <p:nvSpPr>
          <p:cNvPr id="3" name="Content Placeholder 2"/>
          <p:cNvSpPr>
            <a:spLocks noGrp="1"/>
          </p:cNvSpPr>
          <p:nvPr>
            <p:ph idx="1"/>
          </p:nvPr>
        </p:nvSpPr>
        <p:spPr/>
        <p:txBody>
          <a:bodyPr/>
          <a:lstStyle/>
          <a:p>
            <a:r>
              <a:rPr lang="en-US" dirty="0" err="1"/>
              <a:t>Thuốc</a:t>
            </a:r>
            <a:r>
              <a:rPr lang="en-US" dirty="0"/>
              <a:t> </a:t>
            </a:r>
            <a:r>
              <a:rPr lang="en-US" dirty="0" err="1"/>
              <a:t>lá</a:t>
            </a:r>
            <a:r>
              <a:rPr lang="en-US" dirty="0"/>
              <a:t>, </a:t>
            </a:r>
            <a:r>
              <a:rPr lang="en-US" dirty="0" err="1"/>
              <a:t>rượu</a:t>
            </a:r>
            <a:r>
              <a:rPr lang="en-US" dirty="0"/>
              <a:t> </a:t>
            </a:r>
            <a:r>
              <a:rPr lang="en-US" dirty="0" err="1"/>
              <a:t>bia</a:t>
            </a:r>
            <a:r>
              <a:rPr lang="en-US" dirty="0"/>
              <a:t> </a:t>
            </a:r>
            <a:r>
              <a:rPr lang="en-US" dirty="0" err="1"/>
              <a:t>và</a:t>
            </a:r>
            <a:r>
              <a:rPr lang="en-US" dirty="0"/>
              <a:t> </a:t>
            </a:r>
            <a:r>
              <a:rPr lang="en-US" dirty="0" err="1"/>
              <a:t>môi</a:t>
            </a:r>
            <a:r>
              <a:rPr lang="en-US" dirty="0"/>
              <a:t> </a:t>
            </a:r>
            <a:r>
              <a:rPr lang="en-US" dirty="0" err="1"/>
              <a:t>trường</a:t>
            </a:r>
            <a:r>
              <a:rPr lang="en-US" dirty="0"/>
              <a:t> </a:t>
            </a:r>
            <a:r>
              <a:rPr lang="en-US" dirty="0" err="1"/>
              <a:t>sống</a:t>
            </a:r>
            <a:endParaRPr lang="en-US" dirty="0"/>
          </a:p>
          <a:p>
            <a:r>
              <a:rPr lang="en-US" dirty="0" err="1"/>
              <a:t>Trầm</a:t>
            </a:r>
            <a:r>
              <a:rPr lang="en-US" dirty="0"/>
              <a:t> </a:t>
            </a:r>
            <a:r>
              <a:rPr lang="en-US" dirty="0" err="1"/>
              <a:t>cảm</a:t>
            </a:r>
            <a:endParaRPr lang="en-US" dirty="0"/>
          </a:p>
          <a:p>
            <a:r>
              <a:rPr lang="en-US" dirty="0" err="1"/>
              <a:t>Tiếp</a:t>
            </a:r>
            <a:r>
              <a:rPr lang="en-US" dirty="0"/>
              <a:t> </a:t>
            </a:r>
            <a:r>
              <a:rPr lang="en-US" dirty="0" err="1"/>
              <a:t>xúc</a:t>
            </a:r>
            <a:r>
              <a:rPr lang="en-US" dirty="0"/>
              <a:t> </a:t>
            </a:r>
            <a:r>
              <a:rPr lang="en-US" dirty="0" err="1"/>
              <a:t>tia</a:t>
            </a:r>
            <a:r>
              <a:rPr lang="en-US" dirty="0"/>
              <a:t> </a:t>
            </a:r>
            <a:r>
              <a:rPr lang="en-US" dirty="0" err="1"/>
              <a:t>xạ</a:t>
            </a:r>
            <a:endParaRPr lang="en-US" dirty="0"/>
          </a:p>
        </p:txBody>
      </p:sp>
    </p:spTree>
    <p:extLst>
      <p:ext uri="{BB962C8B-B14F-4D97-AF65-F5344CB8AC3E}">
        <p14:creationId xmlns:p14="http://schemas.microsoft.com/office/powerpoint/2010/main" val="5749165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rgbClr val="FF0000"/>
                </a:solidFill>
              </a:rPr>
              <a:t>Bất</a:t>
            </a:r>
            <a:r>
              <a:rPr lang="en-US" b="1" dirty="0">
                <a:solidFill>
                  <a:srgbClr val="FF0000"/>
                </a:solidFill>
              </a:rPr>
              <a:t> </a:t>
            </a:r>
            <a:r>
              <a:rPr lang="en-US" b="1" dirty="0" err="1">
                <a:solidFill>
                  <a:srgbClr val="FF0000"/>
                </a:solidFill>
              </a:rPr>
              <a:t>thường</a:t>
            </a:r>
            <a:r>
              <a:rPr lang="en-US" b="1" dirty="0">
                <a:solidFill>
                  <a:srgbClr val="FF0000"/>
                </a:solidFill>
              </a:rPr>
              <a:t> NST</a:t>
            </a:r>
          </a:p>
        </p:txBody>
      </p:sp>
      <p:sp>
        <p:nvSpPr>
          <p:cNvPr id="3" name="Content Placeholder 2"/>
          <p:cNvSpPr>
            <a:spLocks noGrp="1"/>
          </p:cNvSpPr>
          <p:nvPr>
            <p:ph idx="1"/>
          </p:nvPr>
        </p:nvSpPr>
        <p:spPr/>
        <p:txBody>
          <a:bodyPr/>
          <a:lstStyle/>
          <a:p>
            <a:r>
              <a:rPr lang="en-US" dirty="0" err="1"/>
              <a:t>Tầm</a:t>
            </a:r>
            <a:r>
              <a:rPr lang="en-US" dirty="0"/>
              <a:t> </a:t>
            </a:r>
            <a:r>
              <a:rPr lang="en-US" dirty="0" err="1"/>
              <a:t>soát</a:t>
            </a:r>
            <a:endParaRPr lang="en-US" dirty="0"/>
          </a:p>
          <a:p>
            <a:r>
              <a:rPr lang="en-US" dirty="0" err="1"/>
              <a:t>Chẩn</a:t>
            </a:r>
            <a:r>
              <a:rPr lang="en-US" dirty="0"/>
              <a:t> </a:t>
            </a:r>
            <a:r>
              <a:rPr lang="en-US" dirty="0" err="1"/>
              <a:t>đoán</a:t>
            </a:r>
            <a:endParaRPr lang="en-US" dirty="0"/>
          </a:p>
          <a:p>
            <a:r>
              <a:rPr lang="en-US" dirty="0" err="1"/>
              <a:t>Tư</a:t>
            </a:r>
            <a:r>
              <a:rPr lang="en-US" dirty="0"/>
              <a:t> </a:t>
            </a:r>
            <a:r>
              <a:rPr lang="en-US" dirty="0" err="1"/>
              <a:t>vấn</a:t>
            </a:r>
            <a:endParaRPr lang="en-US" dirty="0"/>
          </a:p>
        </p:txBody>
      </p:sp>
    </p:spTree>
    <p:extLst>
      <p:ext uri="{BB962C8B-B14F-4D97-AF65-F5344CB8AC3E}">
        <p14:creationId xmlns:p14="http://schemas.microsoft.com/office/powerpoint/2010/main" val="21429014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Tam </a:t>
            </a:r>
            <a:r>
              <a:rPr lang="en-US" dirty="0" err="1"/>
              <a:t>cá</a:t>
            </a:r>
            <a:r>
              <a:rPr lang="en-US" dirty="0"/>
              <a:t> </a:t>
            </a:r>
            <a:r>
              <a:rPr lang="en-US" dirty="0" err="1"/>
              <a:t>nguyệt</a:t>
            </a:r>
            <a:r>
              <a:rPr lang="en-US" dirty="0"/>
              <a:t> I</a:t>
            </a:r>
          </a:p>
        </p:txBody>
      </p:sp>
      <p:sp>
        <p:nvSpPr>
          <p:cNvPr id="3" name="Content Placeholder 2"/>
          <p:cNvSpPr>
            <a:spLocks noGrp="1"/>
          </p:cNvSpPr>
          <p:nvPr>
            <p:ph idx="1"/>
          </p:nvPr>
        </p:nvSpPr>
        <p:spPr/>
        <p:txBody>
          <a:bodyPr/>
          <a:lstStyle/>
          <a:p>
            <a:r>
              <a:rPr lang="en-US" dirty="0" err="1"/>
              <a:t>Thực</a:t>
            </a:r>
            <a:r>
              <a:rPr lang="en-US" dirty="0"/>
              <a:t> </a:t>
            </a:r>
            <a:r>
              <a:rPr lang="en-US" dirty="0" err="1"/>
              <a:t>hiện</a:t>
            </a:r>
            <a:r>
              <a:rPr lang="en-US" dirty="0"/>
              <a:t> </a:t>
            </a:r>
            <a:r>
              <a:rPr lang="en-US" dirty="0" err="1"/>
              <a:t>giữ</a:t>
            </a:r>
            <a:r>
              <a:rPr lang="en-US" dirty="0"/>
              <a:t> </a:t>
            </a:r>
            <a:r>
              <a:rPr lang="en-US" dirty="0" err="1"/>
              <a:t>tuần</a:t>
            </a:r>
            <a:r>
              <a:rPr lang="en-US" dirty="0"/>
              <a:t> 11 </a:t>
            </a:r>
            <a:r>
              <a:rPr lang="en-US" dirty="0" err="1"/>
              <a:t>và</a:t>
            </a:r>
            <a:r>
              <a:rPr lang="en-US" dirty="0"/>
              <a:t> </a:t>
            </a:r>
            <a:r>
              <a:rPr lang="en-US" dirty="0" err="1"/>
              <a:t>tuần</a:t>
            </a:r>
            <a:r>
              <a:rPr lang="en-US" dirty="0"/>
              <a:t> 14</a:t>
            </a:r>
          </a:p>
          <a:p>
            <a:r>
              <a:rPr lang="en-US" dirty="0" err="1"/>
              <a:t>Kết</a:t>
            </a:r>
            <a:r>
              <a:rPr lang="en-US" dirty="0"/>
              <a:t> </a:t>
            </a:r>
            <a:r>
              <a:rPr lang="en-US" dirty="0" err="1"/>
              <a:t>hợp</a:t>
            </a:r>
            <a:r>
              <a:rPr lang="en-US" dirty="0"/>
              <a:t> beta </a:t>
            </a:r>
            <a:r>
              <a:rPr lang="en-US" dirty="0" err="1"/>
              <a:t>hCG</a:t>
            </a:r>
            <a:r>
              <a:rPr lang="en-US" dirty="0"/>
              <a:t> , PAPP-A </a:t>
            </a:r>
            <a:r>
              <a:rPr lang="en-US" dirty="0" err="1"/>
              <a:t>huyết</a:t>
            </a:r>
            <a:r>
              <a:rPr lang="en-US" dirty="0"/>
              <a:t> </a:t>
            </a:r>
            <a:r>
              <a:rPr lang="en-US" dirty="0" err="1"/>
              <a:t>thanh</a:t>
            </a:r>
            <a:r>
              <a:rPr lang="en-US" dirty="0"/>
              <a:t> </a:t>
            </a:r>
            <a:r>
              <a:rPr lang="en-US" dirty="0" err="1"/>
              <a:t>và</a:t>
            </a:r>
            <a:r>
              <a:rPr lang="en-US" dirty="0"/>
              <a:t> </a:t>
            </a:r>
            <a:r>
              <a:rPr lang="en-US" dirty="0" err="1"/>
              <a:t>siêu</a:t>
            </a:r>
            <a:r>
              <a:rPr lang="en-US" dirty="0"/>
              <a:t> </a:t>
            </a:r>
            <a:r>
              <a:rPr lang="en-US" dirty="0" err="1"/>
              <a:t>âm</a:t>
            </a:r>
            <a:r>
              <a:rPr lang="en-US" dirty="0"/>
              <a:t> </a:t>
            </a:r>
            <a:r>
              <a:rPr lang="en-US" dirty="0" err="1"/>
              <a:t>đo</a:t>
            </a:r>
            <a:r>
              <a:rPr lang="en-US" dirty="0"/>
              <a:t> </a:t>
            </a:r>
            <a:r>
              <a:rPr lang="en-US" dirty="0" err="1"/>
              <a:t>độ</a:t>
            </a:r>
            <a:r>
              <a:rPr lang="en-US" dirty="0"/>
              <a:t> </a:t>
            </a:r>
            <a:r>
              <a:rPr lang="en-US" dirty="0" err="1"/>
              <a:t>mờ</a:t>
            </a:r>
            <a:r>
              <a:rPr lang="en-US" dirty="0"/>
              <a:t> da </a:t>
            </a:r>
            <a:r>
              <a:rPr lang="en-US" dirty="0" err="1"/>
              <a:t>gáy</a:t>
            </a:r>
            <a:r>
              <a:rPr lang="en-US" dirty="0"/>
              <a:t> (NT)</a:t>
            </a:r>
          </a:p>
          <a:p>
            <a:r>
              <a:rPr lang="en-US" dirty="0"/>
              <a:t>PAPP-A </a:t>
            </a:r>
            <a:r>
              <a:rPr lang="en-US" dirty="0" err="1"/>
              <a:t>giảm</a:t>
            </a:r>
            <a:r>
              <a:rPr lang="en-US" dirty="0"/>
              <a:t>			Trisomy 21	</a:t>
            </a:r>
          </a:p>
          <a:p>
            <a:r>
              <a:rPr lang="en-US" dirty="0"/>
              <a:t>Beta </a:t>
            </a:r>
            <a:r>
              <a:rPr lang="en-US" dirty="0" err="1"/>
              <a:t>hCG</a:t>
            </a:r>
            <a:r>
              <a:rPr lang="en-US" dirty="0"/>
              <a:t> </a:t>
            </a:r>
            <a:r>
              <a:rPr lang="en-US" dirty="0" err="1"/>
              <a:t>và</a:t>
            </a:r>
            <a:r>
              <a:rPr lang="en-US" dirty="0"/>
              <a:t> NT tang</a:t>
            </a:r>
          </a:p>
          <a:p>
            <a:r>
              <a:rPr lang="en-US" dirty="0"/>
              <a:t>DR &gt; 80% </a:t>
            </a:r>
            <a:r>
              <a:rPr lang="en-US" dirty="0" err="1"/>
              <a:t>và</a:t>
            </a:r>
            <a:r>
              <a:rPr lang="en-US" dirty="0"/>
              <a:t> FPR=5%			</a:t>
            </a:r>
          </a:p>
        </p:txBody>
      </p:sp>
      <p:sp>
        <p:nvSpPr>
          <p:cNvPr id="4" name="Right Brace 3"/>
          <p:cNvSpPr/>
          <p:nvPr/>
        </p:nvSpPr>
        <p:spPr>
          <a:xfrm>
            <a:off x="4404360" y="3276600"/>
            <a:ext cx="350520" cy="8534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89446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Tam </a:t>
            </a:r>
            <a:r>
              <a:rPr lang="en-US" dirty="0" err="1"/>
              <a:t>cá</a:t>
            </a:r>
            <a:r>
              <a:rPr lang="en-US" dirty="0"/>
              <a:t> </a:t>
            </a:r>
            <a:r>
              <a:rPr lang="en-US" dirty="0" err="1"/>
              <a:t>nguyệt</a:t>
            </a:r>
            <a:r>
              <a:rPr lang="en-US" dirty="0"/>
              <a:t> II</a:t>
            </a:r>
            <a:br>
              <a:rPr lang="en-US" dirty="0"/>
            </a:br>
            <a:endParaRPr lang="en-US" dirty="0"/>
          </a:p>
        </p:txBody>
      </p:sp>
      <p:sp>
        <p:nvSpPr>
          <p:cNvPr id="3" name="Content Placeholder 2"/>
          <p:cNvSpPr>
            <a:spLocks noGrp="1"/>
          </p:cNvSpPr>
          <p:nvPr>
            <p:ph idx="1"/>
          </p:nvPr>
        </p:nvSpPr>
        <p:spPr/>
        <p:txBody>
          <a:bodyPr/>
          <a:lstStyle/>
          <a:p>
            <a:r>
              <a:rPr lang="en-US" dirty="0" err="1"/>
              <a:t>Tripple</a:t>
            </a:r>
            <a:r>
              <a:rPr lang="en-US" dirty="0"/>
              <a:t> test : AFB, uE</a:t>
            </a:r>
            <a:r>
              <a:rPr lang="en-US" baseline="-25000" dirty="0"/>
              <a:t>3, </a:t>
            </a:r>
            <a:r>
              <a:rPr lang="en-US" dirty="0"/>
              <a:t> </a:t>
            </a:r>
            <a:r>
              <a:rPr lang="en-US" dirty="0" err="1"/>
              <a:t>hCG</a:t>
            </a:r>
            <a:r>
              <a:rPr lang="en-US" dirty="0"/>
              <a:t> </a:t>
            </a:r>
          </a:p>
          <a:p>
            <a:r>
              <a:rPr lang="en-US" dirty="0"/>
              <a:t>Down: AFB uE3 </a:t>
            </a:r>
            <a:r>
              <a:rPr lang="en-US" dirty="0" err="1"/>
              <a:t>giảm</a:t>
            </a:r>
            <a:r>
              <a:rPr lang="en-US" dirty="0"/>
              <a:t>, </a:t>
            </a:r>
            <a:r>
              <a:rPr lang="en-US" dirty="0" err="1"/>
              <a:t>hCG</a:t>
            </a:r>
            <a:r>
              <a:rPr lang="en-US" dirty="0"/>
              <a:t> </a:t>
            </a:r>
            <a:r>
              <a:rPr lang="en-US" dirty="0" err="1"/>
              <a:t>tăng</a:t>
            </a:r>
            <a:r>
              <a:rPr lang="en-US" dirty="0"/>
              <a:t> </a:t>
            </a:r>
          </a:p>
          <a:p>
            <a:r>
              <a:rPr lang="en-US" dirty="0"/>
              <a:t>Trisomy 18: </a:t>
            </a:r>
            <a:r>
              <a:rPr lang="en-US" dirty="0" err="1"/>
              <a:t>cả</a:t>
            </a:r>
            <a:r>
              <a:rPr lang="en-US" dirty="0"/>
              <a:t> 3 </a:t>
            </a:r>
            <a:r>
              <a:rPr lang="en-US" dirty="0" err="1"/>
              <a:t>đều</a:t>
            </a:r>
            <a:r>
              <a:rPr lang="en-US" dirty="0"/>
              <a:t> </a:t>
            </a:r>
            <a:r>
              <a:rPr lang="en-US" dirty="0" err="1"/>
              <a:t>giảm</a:t>
            </a:r>
            <a:r>
              <a:rPr lang="en-US" dirty="0"/>
              <a:t>  so </a:t>
            </a:r>
            <a:r>
              <a:rPr lang="en-US" dirty="0" err="1"/>
              <a:t>với</a:t>
            </a:r>
            <a:r>
              <a:rPr lang="en-US" dirty="0"/>
              <a:t> </a:t>
            </a:r>
            <a:r>
              <a:rPr lang="en-US" dirty="0" err="1"/>
              <a:t>ngưỡng</a:t>
            </a:r>
            <a:endParaRPr lang="en-US" dirty="0"/>
          </a:p>
          <a:p>
            <a:r>
              <a:rPr lang="en-US" dirty="0" err="1"/>
              <a:t>Ví</a:t>
            </a:r>
            <a:r>
              <a:rPr lang="en-US" dirty="0"/>
              <a:t> </a:t>
            </a:r>
            <a:r>
              <a:rPr lang="en-US" dirty="0" err="1"/>
              <a:t>dụ</a:t>
            </a:r>
            <a:r>
              <a:rPr lang="en-US" dirty="0"/>
              <a:t>: AFB: 0,6 </a:t>
            </a:r>
            <a:r>
              <a:rPr lang="en-US" dirty="0" err="1"/>
              <a:t>MoM</a:t>
            </a:r>
            <a:r>
              <a:rPr lang="en-US" dirty="0"/>
              <a:t>, </a:t>
            </a:r>
            <a:r>
              <a:rPr lang="en-US" dirty="0" err="1"/>
              <a:t>tức</a:t>
            </a:r>
            <a:r>
              <a:rPr lang="en-US" dirty="0"/>
              <a:t> </a:t>
            </a:r>
            <a:r>
              <a:rPr lang="en-US" dirty="0" err="1"/>
              <a:t>là</a:t>
            </a:r>
            <a:r>
              <a:rPr lang="en-US" dirty="0"/>
              <a:t> AFB </a:t>
            </a:r>
            <a:r>
              <a:rPr lang="en-US" dirty="0" err="1"/>
              <a:t>dưới</a:t>
            </a:r>
            <a:r>
              <a:rPr lang="en-US" dirty="0"/>
              <a:t> 0,6 </a:t>
            </a:r>
            <a:r>
              <a:rPr lang="en-US" dirty="0" err="1"/>
              <a:t>lần</a:t>
            </a:r>
            <a:r>
              <a:rPr lang="en-US" dirty="0"/>
              <a:t> </a:t>
            </a:r>
            <a:r>
              <a:rPr lang="en-US" dirty="0" err="1"/>
              <a:t>sốtrung</a:t>
            </a:r>
            <a:r>
              <a:rPr lang="en-US" dirty="0"/>
              <a:t> </a:t>
            </a:r>
            <a:r>
              <a:rPr lang="en-US" dirty="0" err="1"/>
              <a:t>vị</a:t>
            </a:r>
            <a:r>
              <a:rPr lang="en-US" dirty="0"/>
              <a:t> </a:t>
            </a:r>
            <a:r>
              <a:rPr lang="en-US" dirty="0" err="1"/>
              <a:t>thì</a:t>
            </a:r>
            <a:r>
              <a:rPr lang="en-US" dirty="0"/>
              <a:t> </a:t>
            </a:r>
            <a:r>
              <a:rPr lang="en-US" dirty="0" err="1"/>
              <a:t>được</a:t>
            </a:r>
            <a:r>
              <a:rPr lang="en-US" dirty="0"/>
              <a:t> </a:t>
            </a:r>
            <a:r>
              <a:rPr lang="en-US" dirty="0" err="1"/>
              <a:t>tính</a:t>
            </a:r>
            <a:r>
              <a:rPr lang="en-US" dirty="0"/>
              <a:t> </a:t>
            </a:r>
            <a:r>
              <a:rPr lang="en-US" dirty="0" err="1"/>
              <a:t>là</a:t>
            </a:r>
            <a:r>
              <a:rPr lang="en-US" dirty="0"/>
              <a:t> </a:t>
            </a:r>
            <a:r>
              <a:rPr lang="en-US" dirty="0" err="1"/>
              <a:t>dưới</a:t>
            </a:r>
            <a:r>
              <a:rPr lang="en-US" dirty="0"/>
              <a:t> </a:t>
            </a:r>
            <a:r>
              <a:rPr lang="en-US" dirty="0" err="1"/>
              <a:t>ngưỡng</a:t>
            </a:r>
            <a:r>
              <a:rPr lang="en-US" dirty="0"/>
              <a:t> (multiple of median)</a:t>
            </a:r>
          </a:p>
          <a:p>
            <a:r>
              <a:rPr lang="en-US" dirty="0" err="1"/>
              <a:t>hCG</a:t>
            </a:r>
            <a:r>
              <a:rPr lang="en-US" dirty="0"/>
              <a:t>: 0,55 </a:t>
            </a:r>
            <a:r>
              <a:rPr lang="en-US" dirty="0" err="1"/>
              <a:t>MoM</a:t>
            </a:r>
            <a:r>
              <a:rPr lang="en-US" dirty="0"/>
              <a:t>. uE</a:t>
            </a:r>
            <a:r>
              <a:rPr lang="en-US" baseline="-25000" dirty="0"/>
              <a:t>3 </a:t>
            </a:r>
            <a:r>
              <a:rPr lang="en-US" dirty="0"/>
              <a:t> : 0,5 </a:t>
            </a:r>
            <a:r>
              <a:rPr lang="en-US" dirty="0" err="1"/>
              <a:t>MoM</a:t>
            </a:r>
            <a:r>
              <a:rPr lang="en-US" baseline="-25000" dirty="0"/>
              <a:t> </a:t>
            </a:r>
            <a:endParaRPr lang="en-US" dirty="0"/>
          </a:p>
          <a:p>
            <a:endParaRPr lang="en-US" dirty="0"/>
          </a:p>
        </p:txBody>
      </p:sp>
    </p:spTree>
    <p:extLst>
      <p:ext uri="{BB962C8B-B14F-4D97-AF65-F5344CB8AC3E}">
        <p14:creationId xmlns:p14="http://schemas.microsoft.com/office/powerpoint/2010/main" val="3104551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NỘI DUNG CHUYÊN ĐỀ</a:t>
            </a:r>
          </a:p>
        </p:txBody>
      </p:sp>
      <p:sp>
        <p:nvSpPr>
          <p:cNvPr id="3" name="Content Placeholder 2"/>
          <p:cNvSpPr>
            <a:spLocks noGrp="1"/>
          </p:cNvSpPr>
          <p:nvPr>
            <p:ph idx="1"/>
          </p:nvPr>
        </p:nvSpPr>
        <p:spPr>
          <a:xfrm>
            <a:off x="1097280" y="1737360"/>
            <a:ext cx="10683240" cy="4830763"/>
          </a:xfrm>
        </p:spPr>
        <p:txBody>
          <a:bodyPr>
            <a:normAutofit/>
          </a:bodyPr>
          <a:lstStyle/>
          <a:p>
            <a:pPr marL="0" indent="0" algn="just">
              <a:buNone/>
            </a:pPr>
            <a:r>
              <a:rPr lang="en-US" dirty="0">
                <a:solidFill>
                  <a:schemeClr val="tx1"/>
                </a:solidFill>
              </a:rPr>
              <a:t>I – TỔNG QUAN </a:t>
            </a:r>
          </a:p>
          <a:p>
            <a:pPr marL="0" indent="0" algn="just">
              <a:buNone/>
            </a:pPr>
            <a:r>
              <a:rPr lang="en-US" dirty="0">
                <a:solidFill>
                  <a:schemeClr val="tx1"/>
                </a:solidFill>
              </a:rPr>
              <a:t>II - </a:t>
            </a:r>
            <a:r>
              <a:rPr lang="vi-VN" dirty="0">
                <a:solidFill>
                  <a:schemeClr val="tx1"/>
                </a:solidFill>
              </a:rPr>
              <a:t>NHÓM THAI </a:t>
            </a:r>
            <a:r>
              <a:rPr lang="en-US" dirty="0">
                <a:solidFill>
                  <a:schemeClr val="tx1"/>
                </a:solidFill>
              </a:rPr>
              <a:t>KỲ</a:t>
            </a:r>
            <a:r>
              <a:rPr lang="vi-VN" dirty="0">
                <a:solidFill>
                  <a:schemeClr val="tx1"/>
                </a:solidFill>
              </a:rPr>
              <a:t> NGUY CƠ CAO LIÊN QUAN CƠ ĐỊA THAI PHỤ</a:t>
            </a:r>
          </a:p>
          <a:p>
            <a:pPr marL="0" indent="0" algn="just">
              <a:buNone/>
            </a:pPr>
            <a:r>
              <a:rPr lang="vi-VN" dirty="0">
                <a:solidFill>
                  <a:schemeClr val="tx1"/>
                </a:solidFill>
              </a:rPr>
              <a:t>III - NHÓM THAI </a:t>
            </a:r>
            <a:r>
              <a:rPr lang="en-US" dirty="0">
                <a:solidFill>
                  <a:schemeClr val="tx1"/>
                </a:solidFill>
              </a:rPr>
              <a:t>KỲ</a:t>
            </a:r>
            <a:r>
              <a:rPr lang="vi-VN" dirty="0">
                <a:solidFill>
                  <a:schemeClr val="tx1"/>
                </a:solidFill>
              </a:rPr>
              <a:t> NGUY CƠ CAO LIÊN QUAN BỆNH LÝ CỦA MẸ TRƯỚC THAI K</a:t>
            </a:r>
            <a:r>
              <a:rPr lang="en-US" dirty="0">
                <a:solidFill>
                  <a:schemeClr val="tx1"/>
                </a:solidFill>
              </a:rPr>
              <a:t>Ỳ</a:t>
            </a:r>
            <a:endParaRPr lang="vi-VN" dirty="0">
              <a:solidFill>
                <a:schemeClr val="tx1"/>
              </a:solidFill>
            </a:endParaRPr>
          </a:p>
          <a:p>
            <a:pPr marL="0" indent="0" algn="just">
              <a:buNone/>
            </a:pPr>
            <a:r>
              <a:rPr lang="vi-VN" dirty="0">
                <a:solidFill>
                  <a:schemeClr val="tx1"/>
                </a:solidFill>
              </a:rPr>
              <a:t>IV - NHÓM THAI KỲ NGUY CƠ CAO CÓ TIỀN SỬ THAI SẢN NẶNG NỀ</a:t>
            </a:r>
          </a:p>
          <a:p>
            <a:pPr marL="0" indent="0" algn="just">
              <a:buNone/>
            </a:pPr>
            <a:r>
              <a:rPr lang="vi-VN" dirty="0">
                <a:solidFill>
                  <a:schemeClr val="tx1"/>
                </a:solidFill>
              </a:rPr>
              <a:t>V - NHÓM THAI KỲ NGUY CƠ CAO LIÊN QUAN ĐẾN YẾU TỐ XÃ HỘI</a:t>
            </a:r>
          </a:p>
          <a:p>
            <a:pPr marL="0" indent="0" algn="just">
              <a:buNone/>
            </a:pPr>
            <a:r>
              <a:rPr lang="vi-VN" dirty="0">
                <a:solidFill>
                  <a:schemeClr val="tx1"/>
                </a:solidFill>
              </a:rPr>
              <a:t>VI - NHÓM THAI KỲ NGUY CƠ CAO LIÊN QUAN CÁC YẾU TỐ BẤT THƯỜNG TRONG THAI </a:t>
            </a:r>
            <a:r>
              <a:rPr lang="vi-VN">
                <a:solidFill>
                  <a:schemeClr val="tx1"/>
                </a:solidFill>
              </a:rPr>
              <a:t>KỲ </a:t>
            </a:r>
            <a:r>
              <a:rPr lang="vi-VN" smtClean="0">
                <a:solidFill>
                  <a:schemeClr val="tx1"/>
                </a:solidFill>
              </a:rPr>
              <a:t>NÀY</a:t>
            </a:r>
          </a:p>
          <a:p>
            <a:pPr marL="0" indent="0" algn="just">
              <a:buNone/>
            </a:pPr>
            <a:r>
              <a:rPr lang="vi-VN" smtClean="0">
                <a:solidFill>
                  <a:schemeClr val="tx1"/>
                </a:solidFill>
              </a:rPr>
              <a:t>VII – NHAU TIỀN ĐẠO</a:t>
            </a:r>
            <a:endParaRPr lang="vi-VN" dirty="0">
              <a:solidFill>
                <a:schemeClr val="tx1"/>
              </a:solidFill>
            </a:endParaRPr>
          </a:p>
          <a:p>
            <a:pPr marL="0" indent="0" algn="just">
              <a:buNone/>
            </a:pPr>
            <a:r>
              <a:rPr lang="vi-VN" dirty="0">
                <a:solidFill>
                  <a:schemeClr val="tx1"/>
                </a:solidFill>
              </a:rPr>
              <a:t>VII – CASE LÂM SÀNG</a:t>
            </a:r>
          </a:p>
          <a:p>
            <a:pPr marL="0" indent="0">
              <a:buNone/>
            </a:pPr>
            <a:endParaRPr lang="en-US" sz="2300" dirty="0">
              <a:solidFill>
                <a:prstClr val="white">
                  <a:lumMod val="50000"/>
                </a:prst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021140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Kết</a:t>
            </a:r>
            <a:r>
              <a:rPr lang="en-US" dirty="0"/>
              <a:t> </a:t>
            </a:r>
            <a:r>
              <a:rPr lang="en-US" dirty="0" err="1"/>
              <a:t>hợp</a:t>
            </a:r>
            <a:r>
              <a:rPr lang="en-US" dirty="0"/>
              <a:t> TCN I </a:t>
            </a:r>
            <a:r>
              <a:rPr lang="en-US" dirty="0" err="1"/>
              <a:t>và</a:t>
            </a:r>
            <a:r>
              <a:rPr lang="en-US" dirty="0"/>
              <a:t> II</a:t>
            </a:r>
          </a:p>
        </p:txBody>
      </p:sp>
      <p:pic>
        <p:nvPicPr>
          <p:cNvPr id="4" name="Content Placeholder 3"/>
          <p:cNvPicPr>
            <a:picLocks noGrp="1" noChangeAspect="1"/>
          </p:cNvPicPr>
          <p:nvPr>
            <p:ph idx="1"/>
          </p:nvPr>
        </p:nvPicPr>
        <p:blipFill>
          <a:blip r:embed="rId3"/>
          <a:stretch>
            <a:fillRect/>
          </a:stretch>
        </p:blipFill>
        <p:spPr>
          <a:xfrm>
            <a:off x="1579016" y="1705928"/>
            <a:ext cx="8514381" cy="3186112"/>
          </a:xfrm>
          <a:prstGeom prst="rect">
            <a:avLst/>
          </a:prstGeom>
        </p:spPr>
      </p:pic>
    </p:spTree>
    <p:extLst>
      <p:ext uri="{BB962C8B-B14F-4D97-AF65-F5344CB8AC3E}">
        <p14:creationId xmlns:p14="http://schemas.microsoft.com/office/powerpoint/2010/main" val="11063384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Kết</a:t>
            </a:r>
            <a:r>
              <a:rPr lang="en-US" dirty="0"/>
              <a:t> </a:t>
            </a:r>
            <a:r>
              <a:rPr lang="en-US" dirty="0" err="1"/>
              <a:t>hợp</a:t>
            </a:r>
            <a:r>
              <a:rPr lang="en-US" dirty="0"/>
              <a:t> TCN I </a:t>
            </a:r>
            <a:r>
              <a:rPr lang="en-US" dirty="0" err="1"/>
              <a:t>và</a:t>
            </a:r>
            <a:r>
              <a:rPr lang="en-US" dirty="0"/>
              <a:t> II</a:t>
            </a:r>
          </a:p>
        </p:txBody>
      </p:sp>
      <p:pic>
        <p:nvPicPr>
          <p:cNvPr id="4" name="Content Placeholder 3"/>
          <p:cNvPicPr>
            <a:picLocks noGrp="1" noChangeAspect="1"/>
          </p:cNvPicPr>
          <p:nvPr>
            <p:ph idx="1"/>
          </p:nvPr>
        </p:nvPicPr>
        <p:blipFill>
          <a:blip r:embed="rId3"/>
          <a:stretch>
            <a:fillRect/>
          </a:stretch>
        </p:blipFill>
        <p:spPr>
          <a:xfrm>
            <a:off x="1482485" y="2093532"/>
            <a:ext cx="8264911" cy="1868868"/>
          </a:xfrm>
          <a:prstGeom prst="rect">
            <a:avLst/>
          </a:prstGeom>
        </p:spPr>
      </p:pic>
    </p:spTree>
    <p:extLst>
      <p:ext uri="{BB962C8B-B14F-4D97-AF65-F5344CB8AC3E}">
        <p14:creationId xmlns:p14="http://schemas.microsoft.com/office/powerpoint/2010/main" val="5821412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Siêu</a:t>
            </a:r>
            <a:r>
              <a:rPr lang="en-US" dirty="0"/>
              <a:t> </a:t>
            </a:r>
            <a:r>
              <a:rPr lang="en-US" dirty="0" err="1"/>
              <a:t>âm</a:t>
            </a:r>
            <a:r>
              <a:rPr lang="en-US" dirty="0"/>
              <a:t>	</a:t>
            </a:r>
          </a:p>
        </p:txBody>
      </p:sp>
      <p:sp>
        <p:nvSpPr>
          <p:cNvPr id="3" name="Content Placeholder 2"/>
          <p:cNvSpPr>
            <a:spLocks noGrp="1"/>
          </p:cNvSpPr>
          <p:nvPr>
            <p:ph idx="1"/>
          </p:nvPr>
        </p:nvSpPr>
        <p:spPr/>
        <p:txBody>
          <a:bodyPr/>
          <a:lstStyle/>
          <a:p>
            <a:r>
              <a:rPr lang="en-US" dirty="0"/>
              <a:t>Ở TCN II, </a:t>
            </a:r>
            <a:r>
              <a:rPr lang="en-US" dirty="0" err="1"/>
              <a:t>các</a:t>
            </a:r>
            <a:r>
              <a:rPr lang="en-US" dirty="0"/>
              <a:t> soft marker </a:t>
            </a:r>
            <a:r>
              <a:rPr lang="en-US" dirty="0" err="1"/>
              <a:t>được</a:t>
            </a:r>
            <a:r>
              <a:rPr lang="en-US" dirty="0"/>
              <a:t> </a:t>
            </a:r>
            <a:r>
              <a:rPr lang="en-US" dirty="0" err="1"/>
              <a:t>sử</a:t>
            </a:r>
            <a:r>
              <a:rPr lang="en-US" dirty="0"/>
              <a:t> </a:t>
            </a:r>
            <a:r>
              <a:rPr lang="en-US" dirty="0" err="1"/>
              <a:t>dụng</a:t>
            </a:r>
            <a:r>
              <a:rPr lang="en-US" dirty="0"/>
              <a:t> </a:t>
            </a:r>
            <a:r>
              <a:rPr lang="en-US" dirty="0" err="1"/>
              <a:t>để</a:t>
            </a:r>
            <a:r>
              <a:rPr lang="en-US" dirty="0"/>
              <a:t> </a:t>
            </a:r>
            <a:r>
              <a:rPr lang="en-US" dirty="0" err="1"/>
              <a:t>hiệu</a:t>
            </a:r>
            <a:r>
              <a:rPr lang="en-US" dirty="0"/>
              <a:t> </a:t>
            </a:r>
            <a:r>
              <a:rPr lang="en-US" dirty="0" err="1"/>
              <a:t>chỉnh</a:t>
            </a:r>
            <a:r>
              <a:rPr lang="en-US" dirty="0"/>
              <a:t> </a:t>
            </a:r>
            <a:r>
              <a:rPr lang="en-US" dirty="0" err="1"/>
              <a:t>nguy</a:t>
            </a:r>
            <a:r>
              <a:rPr lang="en-US" dirty="0"/>
              <a:t> </a:t>
            </a:r>
            <a:r>
              <a:rPr lang="en-US" dirty="0" err="1"/>
              <a:t>cơ</a:t>
            </a:r>
            <a:endParaRPr lang="en-US" dirty="0"/>
          </a:p>
          <a:p>
            <a:r>
              <a:rPr lang="en-US" dirty="0" err="1"/>
              <a:t>Khi</a:t>
            </a:r>
            <a:r>
              <a:rPr lang="en-US" dirty="0"/>
              <a:t> </a:t>
            </a:r>
            <a:r>
              <a:rPr lang="en-US" dirty="0" err="1"/>
              <a:t>có</a:t>
            </a:r>
            <a:r>
              <a:rPr lang="en-US" dirty="0"/>
              <a:t> 1 </a:t>
            </a:r>
            <a:r>
              <a:rPr lang="en-US" dirty="0" err="1"/>
              <a:t>chỉ</a:t>
            </a:r>
            <a:r>
              <a:rPr lang="en-US" dirty="0"/>
              <a:t> </a:t>
            </a:r>
            <a:r>
              <a:rPr lang="en-US" dirty="0" err="1"/>
              <a:t>báo</a:t>
            </a:r>
            <a:r>
              <a:rPr lang="en-US" dirty="0"/>
              <a:t> </a:t>
            </a:r>
            <a:r>
              <a:rPr lang="en-US" dirty="0" err="1"/>
              <a:t>nhất</a:t>
            </a:r>
            <a:r>
              <a:rPr lang="en-US" dirty="0"/>
              <a:t> </a:t>
            </a:r>
            <a:r>
              <a:rPr lang="en-US" dirty="0" err="1"/>
              <a:t>định</a:t>
            </a:r>
            <a:r>
              <a:rPr lang="en-US" dirty="0"/>
              <a:t>, </a:t>
            </a:r>
            <a:r>
              <a:rPr lang="en-US" dirty="0" err="1"/>
              <a:t>cần</a:t>
            </a:r>
            <a:r>
              <a:rPr lang="en-US" dirty="0"/>
              <a:t> </a:t>
            </a:r>
            <a:r>
              <a:rPr lang="en-US" dirty="0" err="1"/>
              <a:t>tính</a:t>
            </a:r>
            <a:r>
              <a:rPr lang="en-US" dirty="0"/>
              <a:t> </a:t>
            </a:r>
            <a:r>
              <a:rPr lang="en-US" dirty="0" err="1"/>
              <a:t>cả</a:t>
            </a:r>
            <a:r>
              <a:rPr lang="en-US" dirty="0"/>
              <a:t> </a:t>
            </a:r>
            <a:r>
              <a:rPr lang="en-US" dirty="0" err="1"/>
              <a:t>những</a:t>
            </a:r>
            <a:r>
              <a:rPr lang="en-US" dirty="0"/>
              <a:t> </a:t>
            </a:r>
            <a:r>
              <a:rPr lang="en-US" dirty="0" err="1"/>
              <a:t>khả</a:t>
            </a:r>
            <a:r>
              <a:rPr lang="en-US" dirty="0"/>
              <a:t> </a:t>
            </a:r>
            <a:r>
              <a:rPr lang="en-US" dirty="0" err="1"/>
              <a:t>dĩ</a:t>
            </a:r>
            <a:r>
              <a:rPr lang="en-US" dirty="0"/>
              <a:t> </a:t>
            </a:r>
            <a:r>
              <a:rPr lang="en-US" dirty="0" err="1"/>
              <a:t>âm</a:t>
            </a:r>
            <a:r>
              <a:rPr lang="en-US" dirty="0"/>
              <a:t> </a:t>
            </a:r>
            <a:r>
              <a:rPr lang="en-US" dirty="0" err="1"/>
              <a:t>của</a:t>
            </a:r>
            <a:r>
              <a:rPr lang="en-US" dirty="0"/>
              <a:t> </a:t>
            </a:r>
            <a:r>
              <a:rPr lang="en-US" dirty="0" err="1"/>
              <a:t>những</a:t>
            </a:r>
            <a:r>
              <a:rPr lang="en-US" dirty="0"/>
              <a:t> </a:t>
            </a:r>
            <a:r>
              <a:rPr lang="en-US" dirty="0" err="1"/>
              <a:t>chỉ</a:t>
            </a:r>
            <a:r>
              <a:rPr lang="en-US" dirty="0"/>
              <a:t> </a:t>
            </a:r>
            <a:r>
              <a:rPr lang="en-US" dirty="0" err="1"/>
              <a:t>báo</a:t>
            </a:r>
            <a:r>
              <a:rPr lang="en-US" dirty="0"/>
              <a:t> </a:t>
            </a:r>
            <a:r>
              <a:rPr lang="en-US" dirty="0" err="1"/>
              <a:t>khác</a:t>
            </a:r>
            <a:endParaRPr lang="en-US" dirty="0"/>
          </a:p>
          <a:p>
            <a:r>
              <a:rPr lang="en-US" dirty="0" err="1"/>
              <a:t>Dễ</a:t>
            </a:r>
            <a:r>
              <a:rPr lang="en-US" dirty="0"/>
              <a:t> </a:t>
            </a:r>
            <a:r>
              <a:rPr lang="en-US" dirty="0" err="1"/>
              <a:t>gây</a:t>
            </a:r>
            <a:r>
              <a:rPr lang="en-US" dirty="0"/>
              <a:t> lo </a:t>
            </a:r>
            <a:r>
              <a:rPr lang="en-US" dirty="0" err="1"/>
              <a:t>lắng</a:t>
            </a:r>
            <a:r>
              <a:rPr lang="en-US" dirty="0"/>
              <a:t> </a:t>
            </a:r>
            <a:r>
              <a:rPr lang="en-US" dirty="0" err="1"/>
              <a:t>cho</a:t>
            </a:r>
            <a:r>
              <a:rPr lang="en-US" dirty="0"/>
              <a:t> </a:t>
            </a:r>
            <a:r>
              <a:rPr lang="en-US" dirty="0" err="1"/>
              <a:t>thai</a:t>
            </a:r>
            <a:r>
              <a:rPr lang="en-US" dirty="0"/>
              <a:t> </a:t>
            </a:r>
            <a:r>
              <a:rPr lang="en-US" dirty="0" err="1"/>
              <a:t>phụ</a:t>
            </a:r>
            <a:r>
              <a:rPr lang="en-US" dirty="0"/>
              <a:t> </a:t>
            </a:r>
            <a:r>
              <a:rPr lang="en-US" dirty="0" err="1"/>
              <a:t>và</a:t>
            </a:r>
            <a:r>
              <a:rPr lang="en-US" dirty="0"/>
              <a:t> </a:t>
            </a:r>
            <a:r>
              <a:rPr lang="en-US" dirty="0" err="1"/>
              <a:t>người</a:t>
            </a:r>
            <a:r>
              <a:rPr lang="en-US" dirty="0"/>
              <a:t> </a:t>
            </a:r>
            <a:r>
              <a:rPr lang="en-US" dirty="0" err="1"/>
              <a:t>nhà</a:t>
            </a:r>
            <a:r>
              <a:rPr lang="en-US" dirty="0"/>
              <a:t> </a:t>
            </a:r>
            <a:r>
              <a:rPr lang="en-US" dirty="0" err="1"/>
              <a:t>khi</a:t>
            </a:r>
            <a:r>
              <a:rPr lang="en-US" dirty="0"/>
              <a:t> </a:t>
            </a:r>
            <a:r>
              <a:rPr lang="en-US" dirty="0" err="1"/>
              <a:t>xuất</a:t>
            </a:r>
            <a:r>
              <a:rPr lang="en-US" dirty="0"/>
              <a:t> </a:t>
            </a:r>
            <a:r>
              <a:rPr lang="en-US" dirty="0" err="1"/>
              <a:t>hiện</a:t>
            </a:r>
            <a:r>
              <a:rPr lang="en-US" dirty="0"/>
              <a:t> soft marker</a:t>
            </a:r>
          </a:p>
          <a:p>
            <a:r>
              <a:rPr lang="en-US" dirty="0" err="1"/>
              <a:t>Cần</a:t>
            </a:r>
            <a:r>
              <a:rPr lang="en-US" dirty="0"/>
              <a:t> 1 </a:t>
            </a:r>
            <a:r>
              <a:rPr lang="en-US" dirty="0" err="1"/>
              <a:t>chiến</a:t>
            </a:r>
            <a:r>
              <a:rPr lang="en-US" dirty="0"/>
              <a:t> </a:t>
            </a:r>
            <a:r>
              <a:rPr lang="en-US" dirty="0" err="1"/>
              <a:t>lược</a:t>
            </a:r>
            <a:r>
              <a:rPr lang="en-US" dirty="0"/>
              <a:t> </a:t>
            </a:r>
            <a:r>
              <a:rPr lang="en-US" dirty="0" err="1"/>
              <a:t>thích</a:t>
            </a:r>
            <a:r>
              <a:rPr lang="en-US" dirty="0"/>
              <a:t> </a:t>
            </a:r>
            <a:r>
              <a:rPr lang="en-US" dirty="0" err="1"/>
              <a:t>hợp</a:t>
            </a:r>
            <a:r>
              <a:rPr lang="en-US" dirty="0"/>
              <a:t> </a:t>
            </a:r>
            <a:r>
              <a:rPr lang="en-US" dirty="0" err="1"/>
              <a:t>để</a:t>
            </a:r>
            <a:r>
              <a:rPr lang="en-US" dirty="0"/>
              <a:t> </a:t>
            </a:r>
            <a:r>
              <a:rPr lang="en-US" dirty="0" err="1"/>
              <a:t>đánh</a:t>
            </a:r>
            <a:r>
              <a:rPr lang="en-US" dirty="0"/>
              <a:t> </a:t>
            </a:r>
            <a:r>
              <a:rPr lang="en-US" dirty="0" err="1"/>
              <a:t>giá</a:t>
            </a:r>
            <a:r>
              <a:rPr lang="en-US" dirty="0"/>
              <a:t> </a:t>
            </a:r>
            <a:r>
              <a:rPr lang="en-US" dirty="0" err="1"/>
              <a:t>những</a:t>
            </a:r>
            <a:r>
              <a:rPr lang="en-US" dirty="0"/>
              <a:t> </a:t>
            </a:r>
            <a:r>
              <a:rPr lang="en-US" dirty="0" err="1"/>
              <a:t>dấu</a:t>
            </a:r>
            <a:r>
              <a:rPr lang="en-US" dirty="0"/>
              <a:t> </a:t>
            </a:r>
            <a:r>
              <a:rPr lang="en-US" dirty="0" err="1"/>
              <a:t>chỉ</a:t>
            </a:r>
            <a:r>
              <a:rPr lang="en-US" dirty="0"/>
              <a:t> </a:t>
            </a:r>
            <a:r>
              <a:rPr lang="en-US" dirty="0" err="1"/>
              <a:t>khác</a:t>
            </a:r>
            <a:r>
              <a:rPr lang="en-US" dirty="0"/>
              <a:t> ở </a:t>
            </a:r>
            <a:r>
              <a:rPr lang="en-US" dirty="0" err="1"/>
              <a:t>những</a:t>
            </a:r>
            <a:r>
              <a:rPr lang="en-US" dirty="0"/>
              <a:t> test </a:t>
            </a:r>
            <a:r>
              <a:rPr lang="en-US" dirty="0" err="1"/>
              <a:t>tầm</a:t>
            </a:r>
            <a:r>
              <a:rPr lang="en-US" dirty="0"/>
              <a:t> </a:t>
            </a:r>
            <a:r>
              <a:rPr lang="en-US" dirty="0" err="1"/>
              <a:t>soát</a:t>
            </a:r>
            <a:r>
              <a:rPr lang="en-US" dirty="0"/>
              <a:t> </a:t>
            </a:r>
            <a:r>
              <a:rPr lang="en-US" dirty="0" err="1"/>
              <a:t>khác</a:t>
            </a:r>
            <a:r>
              <a:rPr lang="en-US" dirty="0"/>
              <a:t> </a:t>
            </a:r>
            <a:r>
              <a:rPr lang="en-US" dirty="0" err="1"/>
              <a:t>như</a:t>
            </a:r>
            <a:r>
              <a:rPr lang="en-US" dirty="0"/>
              <a:t> NIPT</a:t>
            </a:r>
          </a:p>
        </p:txBody>
      </p:sp>
    </p:spTree>
    <p:extLst>
      <p:ext uri="{BB962C8B-B14F-4D97-AF65-F5344CB8AC3E}">
        <p14:creationId xmlns:p14="http://schemas.microsoft.com/office/powerpoint/2010/main" val="34228007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Cell free DNA</a:t>
            </a:r>
          </a:p>
        </p:txBody>
      </p:sp>
      <p:sp>
        <p:nvSpPr>
          <p:cNvPr id="3" name="Content Placeholder 2"/>
          <p:cNvSpPr>
            <a:spLocks noGrp="1"/>
          </p:cNvSpPr>
          <p:nvPr>
            <p:ph idx="1"/>
          </p:nvPr>
        </p:nvSpPr>
        <p:spPr/>
        <p:txBody>
          <a:bodyPr/>
          <a:lstStyle/>
          <a:p>
            <a:r>
              <a:rPr lang="en-US" dirty="0" err="1"/>
              <a:t>Trong</a:t>
            </a:r>
            <a:r>
              <a:rPr lang="en-US" dirty="0"/>
              <a:t> </a:t>
            </a:r>
            <a:r>
              <a:rPr lang="en-US" dirty="0" err="1"/>
              <a:t>huyết</a:t>
            </a:r>
            <a:r>
              <a:rPr lang="en-US" dirty="0"/>
              <a:t> </a:t>
            </a:r>
            <a:r>
              <a:rPr lang="en-US" dirty="0" err="1"/>
              <a:t>tương</a:t>
            </a:r>
            <a:r>
              <a:rPr lang="en-US" dirty="0"/>
              <a:t> </a:t>
            </a:r>
            <a:r>
              <a:rPr lang="en-US" dirty="0" err="1"/>
              <a:t>của</a:t>
            </a:r>
            <a:r>
              <a:rPr lang="en-US" dirty="0"/>
              <a:t> </a:t>
            </a:r>
            <a:r>
              <a:rPr lang="en-US" dirty="0" err="1"/>
              <a:t>mẹ</a:t>
            </a:r>
            <a:r>
              <a:rPr lang="en-US" dirty="0"/>
              <a:t> </a:t>
            </a:r>
            <a:r>
              <a:rPr lang="en-US" dirty="0" err="1"/>
              <a:t>có</a:t>
            </a:r>
            <a:r>
              <a:rPr lang="en-US" dirty="0"/>
              <a:t> </a:t>
            </a:r>
            <a:r>
              <a:rPr lang="en-US" dirty="0" err="1"/>
              <a:t>những</a:t>
            </a:r>
            <a:r>
              <a:rPr lang="en-US" dirty="0"/>
              <a:t> </a:t>
            </a:r>
            <a:r>
              <a:rPr lang="en-US" dirty="0" err="1"/>
              <a:t>mảnh</a:t>
            </a:r>
            <a:r>
              <a:rPr lang="en-US" dirty="0"/>
              <a:t> </a:t>
            </a:r>
            <a:r>
              <a:rPr lang="en-US" dirty="0" err="1"/>
              <a:t>vỡ</a:t>
            </a:r>
            <a:r>
              <a:rPr lang="en-US" dirty="0"/>
              <a:t> </a:t>
            </a:r>
            <a:r>
              <a:rPr lang="en-US" dirty="0" err="1"/>
              <a:t>tế</a:t>
            </a:r>
            <a:r>
              <a:rPr lang="en-US" dirty="0"/>
              <a:t> </a:t>
            </a:r>
            <a:r>
              <a:rPr lang="en-US" dirty="0" err="1"/>
              <a:t>bào</a:t>
            </a:r>
            <a:r>
              <a:rPr lang="en-US" dirty="0"/>
              <a:t> </a:t>
            </a:r>
            <a:r>
              <a:rPr lang="en-US" dirty="0" err="1"/>
              <a:t>mẹ</a:t>
            </a:r>
            <a:r>
              <a:rPr lang="en-US" dirty="0"/>
              <a:t> </a:t>
            </a:r>
            <a:r>
              <a:rPr lang="en-US" dirty="0" err="1"/>
              <a:t>và</a:t>
            </a:r>
            <a:r>
              <a:rPr lang="en-US" dirty="0"/>
              <a:t> </a:t>
            </a:r>
            <a:r>
              <a:rPr lang="en-US" dirty="0" err="1"/>
              <a:t>thai</a:t>
            </a:r>
            <a:r>
              <a:rPr lang="en-US" dirty="0"/>
              <a:t> </a:t>
            </a:r>
            <a:r>
              <a:rPr lang="en-US" dirty="0" err="1"/>
              <a:t>và</a:t>
            </a:r>
            <a:r>
              <a:rPr lang="en-US" dirty="0"/>
              <a:t> do </a:t>
            </a:r>
            <a:r>
              <a:rPr lang="en-US" dirty="0" err="1"/>
              <a:t>đó</a:t>
            </a:r>
            <a:r>
              <a:rPr lang="en-US" dirty="0"/>
              <a:t> </a:t>
            </a:r>
            <a:r>
              <a:rPr lang="en-US" dirty="0" err="1"/>
              <a:t>chứa</a:t>
            </a:r>
            <a:r>
              <a:rPr lang="en-US" dirty="0"/>
              <a:t> </a:t>
            </a:r>
            <a:r>
              <a:rPr lang="en-US" dirty="0" err="1"/>
              <a:t>các</a:t>
            </a:r>
            <a:r>
              <a:rPr lang="en-US" dirty="0"/>
              <a:t> DNA </a:t>
            </a:r>
            <a:r>
              <a:rPr lang="en-US" dirty="0" err="1"/>
              <a:t>ngoại</a:t>
            </a:r>
            <a:r>
              <a:rPr lang="en-US" dirty="0"/>
              <a:t> </a:t>
            </a:r>
            <a:r>
              <a:rPr lang="en-US" dirty="0" err="1"/>
              <a:t>tế</a:t>
            </a:r>
            <a:r>
              <a:rPr lang="en-US" dirty="0"/>
              <a:t> </a:t>
            </a:r>
            <a:r>
              <a:rPr lang="en-US" dirty="0" err="1"/>
              <a:t>bào</a:t>
            </a:r>
            <a:r>
              <a:rPr lang="en-US" dirty="0"/>
              <a:t> </a:t>
            </a:r>
            <a:r>
              <a:rPr lang="en-US" dirty="0" err="1"/>
              <a:t>của</a:t>
            </a:r>
            <a:r>
              <a:rPr lang="en-US" dirty="0"/>
              <a:t> </a:t>
            </a:r>
            <a:r>
              <a:rPr lang="en-US" dirty="0" err="1"/>
              <a:t>cả</a:t>
            </a:r>
            <a:r>
              <a:rPr lang="en-US" dirty="0"/>
              <a:t> </a:t>
            </a:r>
            <a:r>
              <a:rPr lang="en-US" dirty="0" err="1"/>
              <a:t>mẹ</a:t>
            </a:r>
            <a:r>
              <a:rPr lang="en-US" dirty="0"/>
              <a:t> </a:t>
            </a:r>
            <a:r>
              <a:rPr lang="en-US" dirty="0" err="1"/>
              <a:t>và</a:t>
            </a:r>
            <a:r>
              <a:rPr lang="en-US" dirty="0"/>
              <a:t> </a:t>
            </a:r>
            <a:r>
              <a:rPr lang="en-US" dirty="0" err="1"/>
              <a:t>thai</a:t>
            </a:r>
            <a:endParaRPr lang="en-US" dirty="0"/>
          </a:p>
          <a:p>
            <a:r>
              <a:rPr lang="en-US" dirty="0" err="1"/>
              <a:t>Tính</a:t>
            </a:r>
            <a:r>
              <a:rPr lang="en-US" dirty="0"/>
              <a:t> </a:t>
            </a:r>
            <a:r>
              <a:rPr lang="en-US" dirty="0" err="1"/>
              <a:t>tổng</a:t>
            </a:r>
            <a:r>
              <a:rPr lang="en-US" dirty="0"/>
              <a:t> </a:t>
            </a:r>
            <a:r>
              <a:rPr lang="en-US" dirty="0" err="1"/>
              <a:t>số</a:t>
            </a:r>
            <a:r>
              <a:rPr lang="en-US" dirty="0"/>
              <a:t> </a:t>
            </a:r>
            <a:r>
              <a:rPr lang="en-US" dirty="0" err="1"/>
              <a:t>lượng</a:t>
            </a:r>
            <a:r>
              <a:rPr lang="en-US" dirty="0"/>
              <a:t> </a:t>
            </a:r>
            <a:r>
              <a:rPr lang="en-US" dirty="0" err="1"/>
              <a:t>của</a:t>
            </a:r>
            <a:r>
              <a:rPr lang="en-US" dirty="0"/>
              <a:t> NST 18, 21, 13 , X. </a:t>
            </a:r>
            <a:r>
              <a:rPr lang="en-US" dirty="0" err="1"/>
              <a:t>Nếu</a:t>
            </a:r>
            <a:r>
              <a:rPr lang="en-US" dirty="0"/>
              <a:t> </a:t>
            </a:r>
            <a:r>
              <a:rPr lang="en-US" dirty="0" err="1"/>
              <a:t>có</a:t>
            </a:r>
            <a:r>
              <a:rPr lang="en-US" dirty="0"/>
              <a:t> </a:t>
            </a:r>
            <a:r>
              <a:rPr lang="en-US" dirty="0" err="1"/>
              <a:t>số</a:t>
            </a:r>
            <a:r>
              <a:rPr lang="en-US" dirty="0"/>
              <a:t> </a:t>
            </a:r>
            <a:r>
              <a:rPr lang="en-US" dirty="0" err="1"/>
              <a:t>lượng</a:t>
            </a:r>
            <a:r>
              <a:rPr lang="en-US" dirty="0"/>
              <a:t> </a:t>
            </a:r>
            <a:r>
              <a:rPr lang="en-US" dirty="0" err="1"/>
              <a:t>bất</a:t>
            </a:r>
            <a:r>
              <a:rPr lang="en-US" dirty="0"/>
              <a:t> </a:t>
            </a:r>
            <a:r>
              <a:rPr lang="en-US" dirty="0" err="1"/>
              <a:t>thường</a:t>
            </a:r>
            <a:r>
              <a:rPr lang="en-US" dirty="0"/>
              <a:t> </a:t>
            </a:r>
            <a:r>
              <a:rPr lang="en-US" dirty="0" err="1"/>
              <a:t>các</a:t>
            </a:r>
            <a:r>
              <a:rPr lang="en-US" dirty="0"/>
              <a:t> NST </a:t>
            </a:r>
            <a:r>
              <a:rPr lang="en-US" dirty="0" err="1"/>
              <a:t>này</a:t>
            </a:r>
            <a:r>
              <a:rPr lang="en-US" dirty="0"/>
              <a:t> </a:t>
            </a:r>
            <a:r>
              <a:rPr lang="en-US" dirty="0" err="1"/>
              <a:t>trong</a:t>
            </a:r>
            <a:r>
              <a:rPr lang="en-US" dirty="0"/>
              <a:t> </a:t>
            </a:r>
            <a:r>
              <a:rPr lang="en-US" dirty="0" err="1"/>
              <a:t>máu</a:t>
            </a:r>
            <a:r>
              <a:rPr lang="en-US" dirty="0"/>
              <a:t> </a:t>
            </a:r>
            <a:r>
              <a:rPr lang="en-US" dirty="0" err="1"/>
              <a:t>mẹ</a:t>
            </a:r>
            <a:r>
              <a:rPr lang="en-US" dirty="0"/>
              <a:t>, </a:t>
            </a:r>
            <a:r>
              <a:rPr lang="en-US" dirty="0" err="1"/>
              <a:t>thai</a:t>
            </a:r>
            <a:r>
              <a:rPr lang="en-US" dirty="0"/>
              <a:t> </a:t>
            </a:r>
            <a:r>
              <a:rPr lang="en-US" dirty="0" err="1"/>
              <a:t>nhi</a:t>
            </a:r>
            <a:r>
              <a:rPr lang="en-US" dirty="0"/>
              <a:t> </a:t>
            </a:r>
            <a:r>
              <a:rPr lang="en-US" dirty="0" err="1"/>
              <a:t>có</a:t>
            </a:r>
            <a:r>
              <a:rPr lang="en-US" dirty="0"/>
              <a:t> </a:t>
            </a:r>
            <a:r>
              <a:rPr lang="en-US" dirty="0" err="1"/>
              <a:t>nguy</a:t>
            </a:r>
            <a:r>
              <a:rPr lang="en-US" dirty="0"/>
              <a:t> </a:t>
            </a:r>
            <a:r>
              <a:rPr lang="en-US" dirty="0" err="1"/>
              <a:t>cơ</a:t>
            </a:r>
            <a:r>
              <a:rPr lang="en-US" dirty="0"/>
              <a:t> </a:t>
            </a:r>
            <a:r>
              <a:rPr lang="en-US" dirty="0" err="1"/>
              <a:t>lệch</a:t>
            </a:r>
            <a:r>
              <a:rPr lang="en-US" dirty="0"/>
              <a:t> </a:t>
            </a:r>
            <a:r>
              <a:rPr lang="en-US" dirty="0" err="1"/>
              <a:t>bội</a:t>
            </a:r>
            <a:r>
              <a:rPr lang="en-US" dirty="0"/>
              <a:t>.</a:t>
            </a:r>
          </a:p>
          <a:p>
            <a:r>
              <a:rPr lang="en-US" dirty="0"/>
              <a:t>DR </a:t>
            </a:r>
            <a:r>
              <a:rPr lang="en-US" dirty="0" err="1"/>
              <a:t>gần</a:t>
            </a:r>
            <a:r>
              <a:rPr lang="en-US" dirty="0"/>
              <a:t> 99%, FPR &lt;1%</a:t>
            </a:r>
          </a:p>
          <a:p>
            <a:r>
              <a:rPr lang="en-US" dirty="0" err="1"/>
              <a:t>Không</a:t>
            </a:r>
            <a:r>
              <a:rPr lang="en-US" dirty="0"/>
              <a:t> </a:t>
            </a:r>
            <a:r>
              <a:rPr lang="en-US" dirty="0" err="1"/>
              <a:t>được</a:t>
            </a:r>
            <a:r>
              <a:rPr lang="en-US" dirty="0"/>
              <a:t> </a:t>
            </a:r>
            <a:r>
              <a:rPr lang="en-US" dirty="0" err="1"/>
              <a:t>khuyến</a:t>
            </a:r>
            <a:r>
              <a:rPr lang="en-US" dirty="0"/>
              <a:t> </a:t>
            </a:r>
            <a:r>
              <a:rPr lang="en-US" dirty="0" err="1"/>
              <a:t>cáo</a:t>
            </a:r>
            <a:r>
              <a:rPr lang="en-US" dirty="0"/>
              <a:t> </a:t>
            </a:r>
            <a:r>
              <a:rPr lang="en-US" dirty="0" err="1"/>
              <a:t>là</a:t>
            </a:r>
            <a:r>
              <a:rPr lang="en-US" dirty="0"/>
              <a:t> 1 test </a:t>
            </a:r>
            <a:r>
              <a:rPr lang="en-US" dirty="0" err="1"/>
              <a:t>chẩn</a:t>
            </a:r>
            <a:r>
              <a:rPr lang="en-US" dirty="0"/>
              <a:t> </a:t>
            </a:r>
            <a:r>
              <a:rPr lang="en-US" dirty="0" err="1"/>
              <a:t>đoán</a:t>
            </a:r>
            <a:r>
              <a:rPr lang="en-US" dirty="0"/>
              <a:t> do </a:t>
            </a:r>
            <a:r>
              <a:rPr lang="en-US" dirty="0" err="1"/>
              <a:t>có</a:t>
            </a:r>
            <a:r>
              <a:rPr lang="en-US" dirty="0"/>
              <a:t> 1 </a:t>
            </a:r>
            <a:r>
              <a:rPr lang="en-US" dirty="0" err="1"/>
              <a:t>số</a:t>
            </a:r>
            <a:r>
              <a:rPr lang="en-US" dirty="0"/>
              <a:t> </a:t>
            </a:r>
            <a:r>
              <a:rPr lang="en-US" dirty="0" err="1"/>
              <a:t>giới</a:t>
            </a:r>
            <a:r>
              <a:rPr lang="en-US" dirty="0"/>
              <a:t> </a:t>
            </a:r>
            <a:r>
              <a:rPr lang="en-US" dirty="0" err="1"/>
              <a:t>hạn</a:t>
            </a:r>
            <a:endParaRPr lang="en-US" dirty="0"/>
          </a:p>
          <a:p>
            <a:pPr marL="0" indent="0">
              <a:buNone/>
            </a:pPr>
            <a:endParaRPr lang="en-US" dirty="0"/>
          </a:p>
        </p:txBody>
      </p:sp>
    </p:spTree>
    <p:extLst>
      <p:ext uri="{BB962C8B-B14F-4D97-AF65-F5344CB8AC3E}">
        <p14:creationId xmlns:p14="http://schemas.microsoft.com/office/powerpoint/2010/main" val="34581249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Tầm</a:t>
            </a:r>
            <a:r>
              <a:rPr lang="en-US" dirty="0"/>
              <a:t> </a:t>
            </a:r>
            <a:r>
              <a:rPr lang="en-US" dirty="0" err="1"/>
              <a:t>soát</a:t>
            </a:r>
            <a:r>
              <a:rPr lang="en-US" dirty="0"/>
              <a:t> </a:t>
            </a:r>
            <a:r>
              <a:rPr lang="en-US" dirty="0" err="1"/>
              <a:t>lệch</a:t>
            </a:r>
            <a:r>
              <a:rPr lang="en-US" dirty="0"/>
              <a:t> </a:t>
            </a:r>
            <a:r>
              <a:rPr lang="en-US" dirty="0" err="1"/>
              <a:t>bội</a:t>
            </a:r>
            <a:r>
              <a:rPr lang="en-US" dirty="0"/>
              <a:t> </a:t>
            </a:r>
            <a:r>
              <a:rPr lang="en-US" dirty="0" err="1"/>
              <a:t>cho</a:t>
            </a:r>
            <a:r>
              <a:rPr lang="en-US" dirty="0"/>
              <a:t> </a:t>
            </a:r>
            <a:r>
              <a:rPr lang="en-US" dirty="0" err="1"/>
              <a:t>đa</a:t>
            </a:r>
            <a:r>
              <a:rPr lang="en-US" dirty="0"/>
              <a:t> </a:t>
            </a:r>
            <a:r>
              <a:rPr lang="en-US" dirty="0" err="1"/>
              <a:t>thai</a:t>
            </a:r>
            <a:endParaRPr lang="en-US" dirty="0"/>
          </a:p>
        </p:txBody>
      </p:sp>
      <p:sp>
        <p:nvSpPr>
          <p:cNvPr id="3" name="Content Placeholder 2"/>
          <p:cNvSpPr>
            <a:spLocks noGrp="1"/>
          </p:cNvSpPr>
          <p:nvPr>
            <p:ph idx="1"/>
          </p:nvPr>
        </p:nvSpPr>
        <p:spPr/>
        <p:txBody>
          <a:bodyPr/>
          <a:lstStyle/>
          <a:p>
            <a:r>
              <a:rPr lang="en-US" dirty="0" err="1"/>
              <a:t>Tầm</a:t>
            </a:r>
            <a:r>
              <a:rPr lang="en-US" dirty="0"/>
              <a:t> </a:t>
            </a:r>
            <a:r>
              <a:rPr lang="en-US" dirty="0" err="1"/>
              <a:t>soát</a:t>
            </a:r>
            <a:r>
              <a:rPr lang="en-US" dirty="0"/>
              <a:t> </a:t>
            </a:r>
            <a:r>
              <a:rPr lang="en-US" dirty="0" err="1"/>
              <a:t>bằng</a:t>
            </a:r>
            <a:r>
              <a:rPr lang="en-US" dirty="0"/>
              <a:t> </a:t>
            </a:r>
            <a:r>
              <a:rPr lang="en-US" dirty="0" err="1"/>
              <a:t>dấu</a:t>
            </a:r>
            <a:r>
              <a:rPr lang="en-US" dirty="0"/>
              <a:t>  </a:t>
            </a:r>
            <a:r>
              <a:rPr lang="en-US" dirty="0" err="1"/>
              <a:t>chỉ</a:t>
            </a:r>
            <a:r>
              <a:rPr lang="en-US" dirty="0"/>
              <a:t> </a:t>
            </a:r>
            <a:r>
              <a:rPr lang="en-US" dirty="0" err="1"/>
              <a:t>huyết</a:t>
            </a:r>
            <a:r>
              <a:rPr lang="en-US" dirty="0"/>
              <a:t> </a:t>
            </a:r>
            <a:r>
              <a:rPr lang="en-US" dirty="0" err="1"/>
              <a:t>thanh</a:t>
            </a:r>
            <a:r>
              <a:rPr lang="en-US" dirty="0"/>
              <a:t> </a:t>
            </a:r>
            <a:r>
              <a:rPr lang="en-US" dirty="0" err="1"/>
              <a:t>ít</a:t>
            </a:r>
            <a:r>
              <a:rPr lang="en-US" dirty="0"/>
              <a:t> </a:t>
            </a:r>
            <a:r>
              <a:rPr lang="en-US" dirty="0" err="1"/>
              <a:t>nhạy</a:t>
            </a:r>
            <a:r>
              <a:rPr lang="en-US" dirty="0"/>
              <a:t> </a:t>
            </a:r>
            <a:r>
              <a:rPr lang="en-US" dirty="0" err="1"/>
              <a:t>hơn</a:t>
            </a:r>
            <a:r>
              <a:rPr lang="en-US" dirty="0"/>
              <a:t> ở song </a:t>
            </a:r>
            <a:r>
              <a:rPr lang="en-US" dirty="0" err="1"/>
              <a:t>thai</a:t>
            </a:r>
            <a:r>
              <a:rPr lang="en-US" dirty="0"/>
              <a:t> so </a:t>
            </a:r>
            <a:r>
              <a:rPr lang="en-US" dirty="0" err="1"/>
              <a:t>với</a:t>
            </a:r>
            <a:r>
              <a:rPr lang="en-US" dirty="0"/>
              <a:t> </a:t>
            </a:r>
            <a:r>
              <a:rPr lang="en-US" dirty="0" err="1"/>
              <a:t>đơn</a:t>
            </a:r>
            <a:r>
              <a:rPr lang="en-US" dirty="0"/>
              <a:t> </a:t>
            </a:r>
            <a:r>
              <a:rPr lang="en-US" dirty="0" err="1"/>
              <a:t>thai</a:t>
            </a:r>
            <a:r>
              <a:rPr lang="en-US" dirty="0"/>
              <a:t>  </a:t>
            </a:r>
            <a:r>
              <a:rPr lang="en-US" dirty="0">
                <a:sym typeface="Wingdings" panose="05000000000000000000" pitchFamily="2" charset="2"/>
              </a:rPr>
              <a:t> </a:t>
            </a:r>
            <a:r>
              <a:rPr lang="en-US" dirty="0" err="1">
                <a:sym typeface="Wingdings" panose="05000000000000000000" pitchFamily="2" charset="2"/>
              </a:rPr>
              <a:t>cần</a:t>
            </a:r>
            <a:r>
              <a:rPr lang="en-US" dirty="0">
                <a:sym typeface="Wingdings" panose="05000000000000000000" pitchFamily="2" charset="2"/>
              </a:rPr>
              <a:t> </a:t>
            </a:r>
            <a:r>
              <a:rPr lang="en-US" dirty="0" err="1">
                <a:sym typeface="Wingdings" panose="05000000000000000000" pitchFamily="2" charset="2"/>
              </a:rPr>
              <a:t>tư</a:t>
            </a:r>
            <a:r>
              <a:rPr lang="en-US" dirty="0">
                <a:sym typeface="Wingdings" panose="05000000000000000000" pitchFamily="2" charset="2"/>
              </a:rPr>
              <a:t> </a:t>
            </a:r>
            <a:r>
              <a:rPr lang="en-US" dirty="0" err="1">
                <a:sym typeface="Wingdings" panose="05000000000000000000" pitchFamily="2" charset="2"/>
              </a:rPr>
              <a:t>vấn</a:t>
            </a:r>
            <a:r>
              <a:rPr lang="en-US" dirty="0">
                <a:sym typeface="Wingdings" panose="05000000000000000000" pitchFamily="2" charset="2"/>
              </a:rPr>
              <a:t> </a:t>
            </a:r>
            <a:r>
              <a:rPr lang="en-US" dirty="0" err="1">
                <a:sym typeface="Wingdings" panose="05000000000000000000" pitchFamily="2" charset="2"/>
              </a:rPr>
              <a:t>cho</a:t>
            </a:r>
            <a:r>
              <a:rPr lang="en-US" dirty="0">
                <a:sym typeface="Wingdings" panose="05000000000000000000" pitchFamily="2" charset="2"/>
              </a:rPr>
              <a:t> </a:t>
            </a:r>
            <a:r>
              <a:rPr lang="en-US" dirty="0" err="1">
                <a:sym typeface="Wingdings" panose="05000000000000000000" pitchFamily="2" charset="2"/>
              </a:rPr>
              <a:t>thai</a:t>
            </a:r>
            <a:r>
              <a:rPr lang="en-US" dirty="0">
                <a:sym typeface="Wingdings" panose="05000000000000000000" pitchFamily="2" charset="2"/>
              </a:rPr>
              <a:t> </a:t>
            </a:r>
            <a:r>
              <a:rPr lang="en-US" dirty="0" err="1">
                <a:sym typeface="Wingdings" panose="05000000000000000000" pitchFamily="2" charset="2"/>
              </a:rPr>
              <a:t>phụ</a:t>
            </a:r>
            <a:r>
              <a:rPr lang="en-US" dirty="0">
                <a:sym typeface="Wingdings" panose="05000000000000000000" pitchFamily="2" charset="2"/>
              </a:rPr>
              <a:t> </a:t>
            </a:r>
            <a:r>
              <a:rPr lang="en-US" dirty="0" err="1">
                <a:sym typeface="Wingdings" panose="05000000000000000000" pitchFamily="2" charset="2"/>
              </a:rPr>
              <a:t>biết</a:t>
            </a:r>
            <a:r>
              <a:rPr lang="en-US" dirty="0">
                <a:sym typeface="Wingdings" panose="05000000000000000000" pitchFamily="2" charset="2"/>
              </a:rPr>
              <a:t> </a:t>
            </a:r>
            <a:r>
              <a:rPr lang="en-US" dirty="0" err="1">
                <a:sym typeface="Wingdings" panose="05000000000000000000" pitchFamily="2" charset="2"/>
              </a:rPr>
              <a:t>về</a:t>
            </a:r>
            <a:r>
              <a:rPr lang="en-US" dirty="0">
                <a:sym typeface="Wingdings" panose="05000000000000000000" pitchFamily="2" charset="2"/>
              </a:rPr>
              <a:t> </a:t>
            </a:r>
            <a:r>
              <a:rPr lang="en-US" dirty="0" err="1">
                <a:sym typeface="Wingdings" panose="05000000000000000000" pitchFamily="2" charset="2"/>
              </a:rPr>
              <a:t>tỉ</a:t>
            </a:r>
            <a:r>
              <a:rPr lang="en-US" dirty="0">
                <a:sym typeface="Wingdings" panose="05000000000000000000" pitchFamily="2" charset="2"/>
              </a:rPr>
              <a:t> </a:t>
            </a:r>
            <a:r>
              <a:rPr lang="en-US" dirty="0" err="1">
                <a:sym typeface="Wingdings" panose="05000000000000000000" pitchFamily="2" charset="2"/>
              </a:rPr>
              <a:t>lệ</a:t>
            </a:r>
            <a:r>
              <a:rPr lang="en-US" dirty="0">
                <a:sym typeface="Wingdings" panose="05000000000000000000" pitchFamily="2" charset="2"/>
              </a:rPr>
              <a:t> </a:t>
            </a:r>
            <a:r>
              <a:rPr lang="en-US" dirty="0" err="1">
                <a:sym typeface="Wingdings" panose="05000000000000000000" pitchFamily="2" charset="2"/>
              </a:rPr>
              <a:t>phát</a:t>
            </a:r>
            <a:r>
              <a:rPr lang="en-US" dirty="0">
                <a:sym typeface="Wingdings" panose="05000000000000000000" pitchFamily="2" charset="2"/>
              </a:rPr>
              <a:t> </a:t>
            </a:r>
            <a:r>
              <a:rPr lang="en-US" dirty="0" err="1">
                <a:sym typeface="Wingdings" panose="05000000000000000000" pitchFamily="2" charset="2"/>
              </a:rPr>
              <a:t>hiện</a:t>
            </a:r>
            <a:r>
              <a:rPr lang="en-US" dirty="0">
                <a:sym typeface="Wingdings" panose="05000000000000000000" pitchFamily="2" charset="2"/>
              </a:rPr>
              <a:t> </a:t>
            </a:r>
            <a:r>
              <a:rPr lang="en-US" dirty="0" err="1">
                <a:sym typeface="Wingdings" panose="05000000000000000000" pitchFamily="2" charset="2"/>
              </a:rPr>
              <a:t>thấp</a:t>
            </a:r>
            <a:r>
              <a:rPr lang="en-US" dirty="0">
                <a:sym typeface="Wingdings" panose="05000000000000000000" pitchFamily="2" charset="2"/>
              </a:rPr>
              <a:t> </a:t>
            </a:r>
            <a:r>
              <a:rPr lang="en-US" dirty="0" err="1">
                <a:sym typeface="Wingdings" panose="05000000000000000000" pitchFamily="2" charset="2"/>
              </a:rPr>
              <a:t>hơn</a:t>
            </a:r>
            <a:r>
              <a:rPr lang="en-US" dirty="0">
                <a:sym typeface="Wingdings" panose="05000000000000000000" pitchFamily="2" charset="2"/>
              </a:rPr>
              <a:t> </a:t>
            </a:r>
            <a:r>
              <a:rPr lang="en-US" dirty="0" err="1">
                <a:sym typeface="Wingdings" panose="05000000000000000000" pitchFamily="2" charset="2"/>
              </a:rPr>
              <a:t>này</a:t>
            </a:r>
            <a:endParaRPr lang="en-US" dirty="0">
              <a:sym typeface="Wingdings" panose="05000000000000000000" pitchFamily="2" charset="2"/>
            </a:endParaRPr>
          </a:p>
          <a:p>
            <a:r>
              <a:rPr lang="en-US" dirty="0"/>
              <a:t>1 </a:t>
            </a:r>
            <a:r>
              <a:rPr lang="en-US" dirty="0" err="1"/>
              <a:t>số</a:t>
            </a:r>
            <a:r>
              <a:rPr lang="en-US" dirty="0"/>
              <a:t> </a:t>
            </a:r>
            <a:r>
              <a:rPr lang="en-US" dirty="0" err="1"/>
              <a:t>nghiên</a:t>
            </a:r>
            <a:r>
              <a:rPr lang="en-US" dirty="0"/>
              <a:t> </a:t>
            </a:r>
            <a:r>
              <a:rPr lang="en-US" dirty="0" err="1"/>
              <a:t>cứu</a:t>
            </a:r>
            <a:r>
              <a:rPr lang="en-US" dirty="0"/>
              <a:t> </a:t>
            </a:r>
            <a:r>
              <a:rPr lang="en-US" dirty="0" err="1"/>
              <a:t>gợi</a:t>
            </a:r>
            <a:r>
              <a:rPr lang="en-US" dirty="0"/>
              <a:t> ý </a:t>
            </a:r>
            <a:r>
              <a:rPr lang="en-US" dirty="0" err="1"/>
              <a:t>rằng</a:t>
            </a:r>
            <a:r>
              <a:rPr lang="en-US" dirty="0"/>
              <a:t> </a:t>
            </a:r>
            <a:r>
              <a:rPr lang="en-US" dirty="0" err="1"/>
              <a:t>cfDNA</a:t>
            </a:r>
            <a:r>
              <a:rPr lang="en-US" dirty="0"/>
              <a:t> </a:t>
            </a:r>
            <a:r>
              <a:rPr lang="en-US" dirty="0" err="1"/>
              <a:t>có</a:t>
            </a:r>
            <a:r>
              <a:rPr lang="en-US" dirty="0"/>
              <a:t> </a:t>
            </a:r>
            <a:r>
              <a:rPr lang="en-US" dirty="0" err="1"/>
              <a:t>độ</a:t>
            </a:r>
            <a:r>
              <a:rPr lang="en-US" dirty="0"/>
              <a:t> </a:t>
            </a:r>
            <a:r>
              <a:rPr lang="en-US" dirty="0" err="1"/>
              <a:t>nhạy</a:t>
            </a:r>
            <a:r>
              <a:rPr lang="en-US" dirty="0"/>
              <a:t> </a:t>
            </a:r>
            <a:r>
              <a:rPr lang="en-US" dirty="0" err="1"/>
              <a:t>và</a:t>
            </a:r>
            <a:r>
              <a:rPr lang="en-US" dirty="0"/>
              <a:t> </a:t>
            </a:r>
            <a:r>
              <a:rPr lang="en-US" dirty="0" err="1"/>
              <a:t>độ</a:t>
            </a:r>
            <a:r>
              <a:rPr lang="en-US" dirty="0"/>
              <a:t> </a:t>
            </a:r>
            <a:r>
              <a:rPr lang="en-US" dirty="0" err="1"/>
              <a:t>đặc</a:t>
            </a:r>
            <a:r>
              <a:rPr lang="en-US" dirty="0"/>
              <a:t> </a:t>
            </a:r>
            <a:r>
              <a:rPr lang="en-US" dirty="0" err="1"/>
              <a:t>hiệu</a:t>
            </a:r>
            <a:r>
              <a:rPr lang="en-US" dirty="0"/>
              <a:t> </a:t>
            </a:r>
            <a:r>
              <a:rPr lang="en-US" dirty="0" err="1"/>
              <a:t>tương</a:t>
            </a:r>
            <a:r>
              <a:rPr lang="en-US" dirty="0"/>
              <a:t> </a:t>
            </a:r>
            <a:r>
              <a:rPr lang="en-US" dirty="0" err="1"/>
              <a:t>đương</a:t>
            </a:r>
            <a:r>
              <a:rPr lang="en-US" dirty="0"/>
              <a:t> </a:t>
            </a:r>
            <a:r>
              <a:rPr lang="en-US" dirty="0" err="1"/>
              <a:t>đơn</a:t>
            </a:r>
            <a:r>
              <a:rPr lang="en-US" dirty="0"/>
              <a:t> </a:t>
            </a:r>
            <a:r>
              <a:rPr lang="en-US" dirty="0" err="1"/>
              <a:t>thai</a:t>
            </a:r>
            <a:endParaRPr lang="en-US" dirty="0"/>
          </a:p>
        </p:txBody>
      </p:sp>
    </p:spTree>
    <p:extLst>
      <p:ext uri="{BB962C8B-B14F-4D97-AF65-F5344CB8AC3E}">
        <p14:creationId xmlns:p14="http://schemas.microsoft.com/office/powerpoint/2010/main" val="3890295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t>
            </a:r>
            <a:r>
              <a:rPr lang="en-US" dirty="0" err="1"/>
              <a:t>xâm</a:t>
            </a:r>
            <a:r>
              <a:rPr lang="en-US" dirty="0"/>
              <a:t> </a:t>
            </a:r>
            <a:r>
              <a:rPr lang="en-US" dirty="0" err="1"/>
              <a:t>lấn</a:t>
            </a:r>
            <a:r>
              <a:rPr lang="en-US" dirty="0"/>
              <a:t> </a:t>
            </a:r>
            <a:r>
              <a:rPr lang="en-US" dirty="0" err="1"/>
              <a:t>chẩn</a:t>
            </a:r>
            <a:r>
              <a:rPr lang="en-US" dirty="0"/>
              <a:t> </a:t>
            </a:r>
            <a:r>
              <a:rPr lang="en-US" dirty="0" err="1"/>
              <a:t>đoán</a:t>
            </a:r>
            <a:r>
              <a:rPr lang="en-US" dirty="0"/>
              <a:t> </a:t>
            </a:r>
            <a:r>
              <a:rPr lang="en-US" dirty="0" err="1"/>
              <a:t>lệch</a:t>
            </a:r>
            <a:r>
              <a:rPr lang="en-US" dirty="0"/>
              <a:t> </a:t>
            </a:r>
            <a:r>
              <a:rPr lang="en-US" dirty="0" err="1"/>
              <a:t>bội</a:t>
            </a:r>
            <a:endParaRPr lang="en-US" dirty="0"/>
          </a:p>
        </p:txBody>
      </p:sp>
      <p:sp>
        <p:nvSpPr>
          <p:cNvPr id="3" name="Content Placeholder 2"/>
          <p:cNvSpPr>
            <a:spLocks noGrp="1"/>
          </p:cNvSpPr>
          <p:nvPr>
            <p:ph idx="1"/>
          </p:nvPr>
        </p:nvSpPr>
        <p:spPr/>
        <p:txBody>
          <a:bodyPr/>
          <a:lstStyle/>
          <a:p>
            <a:r>
              <a:rPr lang="en-US" dirty="0" err="1"/>
              <a:t>Sinh</a:t>
            </a:r>
            <a:r>
              <a:rPr lang="en-US" dirty="0"/>
              <a:t> </a:t>
            </a:r>
            <a:r>
              <a:rPr lang="en-US" dirty="0" err="1"/>
              <a:t>thiết</a:t>
            </a:r>
            <a:r>
              <a:rPr lang="en-US" dirty="0"/>
              <a:t> </a:t>
            </a:r>
            <a:r>
              <a:rPr lang="en-US" dirty="0" err="1"/>
              <a:t>gai</a:t>
            </a:r>
            <a:r>
              <a:rPr lang="en-US" dirty="0"/>
              <a:t> </a:t>
            </a:r>
            <a:r>
              <a:rPr lang="en-US" dirty="0" err="1"/>
              <a:t>nhau</a:t>
            </a:r>
            <a:endParaRPr lang="en-US" dirty="0"/>
          </a:p>
          <a:p>
            <a:r>
              <a:rPr lang="en-US" dirty="0" err="1"/>
              <a:t>Chọc</a:t>
            </a:r>
            <a:r>
              <a:rPr lang="en-US" dirty="0"/>
              <a:t> </a:t>
            </a:r>
            <a:r>
              <a:rPr lang="en-US" dirty="0" err="1"/>
              <a:t>dò</a:t>
            </a:r>
            <a:r>
              <a:rPr lang="en-US" dirty="0"/>
              <a:t> </a:t>
            </a:r>
            <a:r>
              <a:rPr lang="en-US" dirty="0" err="1"/>
              <a:t>ối</a:t>
            </a:r>
            <a:endParaRPr lang="en-US" dirty="0"/>
          </a:p>
          <a:p>
            <a:r>
              <a:rPr lang="en-US" dirty="0" err="1"/>
              <a:t>Chọc</a:t>
            </a:r>
            <a:r>
              <a:rPr lang="en-US" dirty="0"/>
              <a:t> </a:t>
            </a:r>
            <a:r>
              <a:rPr lang="en-US" dirty="0" err="1"/>
              <a:t>dò</a:t>
            </a:r>
            <a:r>
              <a:rPr lang="en-US" dirty="0"/>
              <a:t> </a:t>
            </a:r>
            <a:r>
              <a:rPr lang="en-US" dirty="0" err="1"/>
              <a:t>máu</a:t>
            </a:r>
            <a:r>
              <a:rPr lang="en-US" dirty="0"/>
              <a:t> </a:t>
            </a:r>
            <a:r>
              <a:rPr lang="en-US" dirty="0" err="1"/>
              <a:t>cuống</a:t>
            </a:r>
            <a:r>
              <a:rPr lang="en-US" dirty="0"/>
              <a:t> </a:t>
            </a:r>
            <a:r>
              <a:rPr lang="en-US" dirty="0" err="1"/>
              <a:t>rốn</a:t>
            </a:r>
            <a:endParaRPr lang="en-US" dirty="0"/>
          </a:p>
        </p:txBody>
      </p:sp>
    </p:spTree>
    <p:extLst>
      <p:ext uri="{BB962C8B-B14F-4D97-AF65-F5344CB8AC3E}">
        <p14:creationId xmlns:p14="http://schemas.microsoft.com/office/powerpoint/2010/main" val="31897212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Sinh</a:t>
            </a:r>
            <a:r>
              <a:rPr lang="en-US" dirty="0"/>
              <a:t> </a:t>
            </a:r>
            <a:r>
              <a:rPr lang="en-US" dirty="0" err="1"/>
              <a:t>thiết</a:t>
            </a:r>
            <a:r>
              <a:rPr lang="en-US" dirty="0"/>
              <a:t> </a:t>
            </a:r>
            <a:r>
              <a:rPr lang="en-US" dirty="0" err="1"/>
              <a:t>gai</a:t>
            </a:r>
            <a:r>
              <a:rPr lang="en-US" dirty="0"/>
              <a:t> </a:t>
            </a:r>
            <a:r>
              <a:rPr lang="en-US" dirty="0" err="1"/>
              <a:t>nhau</a:t>
            </a:r>
            <a:r>
              <a:rPr lang="en-US" dirty="0"/>
              <a:t>	</a:t>
            </a:r>
          </a:p>
        </p:txBody>
      </p:sp>
      <p:sp>
        <p:nvSpPr>
          <p:cNvPr id="3" name="Content Placeholder 2"/>
          <p:cNvSpPr>
            <a:spLocks noGrp="1"/>
          </p:cNvSpPr>
          <p:nvPr>
            <p:ph idx="1"/>
          </p:nvPr>
        </p:nvSpPr>
        <p:spPr/>
        <p:txBody>
          <a:bodyPr/>
          <a:lstStyle/>
          <a:p>
            <a:r>
              <a:rPr lang="en-US" dirty="0" err="1"/>
              <a:t>Thực</a:t>
            </a:r>
            <a:r>
              <a:rPr lang="en-US" dirty="0"/>
              <a:t> </a:t>
            </a:r>
            <a:r>
              <a:rPr lang="en-US" dirty="0" err="1"/>
              <a:t>hiện</a:t>
            </a:r>
            <a:r>
              <a:rPr lang="en-US" dirty="0"/>
              <a:t> </a:t>
            </a:r>
            <a:r>
              <a:rPr lang="en-US" dirty="0" err="1"/>
              <a:t>giữa</a:t>
            </a:r>
            <a:r>
              <a:rPr lang="en-US" dirty="0"/>
              <a:t> </a:t>
            </a:r>
            <a:r>
              <a:rPr lang="en-US" dirty="0" err="1"/>
              <a:t>tuần</a:t>
            </a:r>
            <a:r>
              <a:rPr lang="en-US" dirty="0"/>
              <a:t> 10 </a:t>
            </a:r>
            <a:r>
              <a:rPr lang="en-US" dirty="0" err="1"/>
              <a:t>và</a:t>
            </a:r>
            <a:r>
              <a:rPr lang="en-US" dirty="0"/>
              <a:t> </a:t>
            </a:r>
            <a:r>
              <a:rPr lang="en-US" dirty="0" err="1"/>
              <a:t>tuần</a:t>
            </a:r>
            <a:r>
              <a:rPr lang="en-US" dirty="0"/>
              <a:t> 13</a:t>
            </a:r>
          </a:p>
          <a:p>
            <a:r>
              <a:rPr lang="en-US" dirty="0"/>
              <a:t>Qua </a:t>
            </a:r>
            <a:r>
              <a:rPr lang="en-US" dirty="0" err="1"/>
              <a:t>ngã</a:t>
            </a:r>
            <a:r>
              <a:rPr lang="en-US" dirty="0"/>
              <a:t> </a:t>
            </a:r>
            <a:r>
              <a:rPr lang="en-US" dirty="0" err="1"/>
              <a:t>âm</a:t>
            </a:r>
            <a:r>
              <a:rPr lang="en-US" dirty="0"/>
              <a:t> </a:t>
            </a:r>
            <a:r>
              <a:rPr lang="en-US" dirty="0" err="1"/>
              <a:t>đạo</a:t>
            </a:r>
            <a:r>
              <a:rPr lang="en-US" dirty="0"/>
              <a:t> </a:t>
            </a:r>
            <a:r>
              <a:rPr lang="en-US" dirty="0" err="1"/>
              <a:t>hoặc</a:t>
            </a:r>
            <a:r>
              <a:rPr lang="en-US" dirty="0"/>
              <a:t> qua </a:t>
            </a:r>
            <a:r>
              <a:rPr lang="en-US" dirty="0" err="1"/>
              <a:t>ngã</a:t>
            </a:r>
            <a:r>
              <a:rPr lang="en-US" dirty="0"/>
              <a:t> </a:t>
            </a:r>
            <a:r>
              <a:rPr lang="en-US" dirty="0" err="1"/>
              <a:t>bụng</a:t>
            </a:r>
            <a:endParaRPr lang="en-US" dirty="0"/>
          </a:p>
          <a:p>
            <a:r>
              <a:rPr lang="en-US" dirty="0" err="1"/>
              <a:t>Biến</a:t>
            </a:r>
            <a:r>
              <a:rPr lang="en-US" dirty="0"/>
              <a:t> </a:t>
            </a:r>
            <a:r>
              <a:rPr lang="en-US" dirty="0" err="1"/>
              <a:t>chứng</a:t>
            </a:r>
            <a:r>
              <a:rPr lang="en-US" dirty="0"/>
              <a:t>: </a:t>
            </a:r>
            <a:r>
              <a:rPr lang="en-US" dirty="0" err="1"/>
              <a:t>mất</a:t>
            </a:r>
            <a:r>
              <a:rPr lang="en-US" dirty="0"/>
              <a:t> </a:t>
            </a:r>
            <a:r>
              <a:rPr lang="en-US" dirty="0" err="1"/>
              <a:t>thai</a:t>
            </a:r>
            <a:r>
              <a:rPr lang="en-US" dirty="0"/>
              <a:t> (2%), </a:t>
            </a:r>
            <a:r>
              <a:rPr lang="en-US" dirty="0" err="1"/>
              <a:t>vỡ</a:t>
            </a:r>
            <a:r>
              <a:rPr lang="en-US" dirty="0"/>
              <a:t> </a:t>
            </a:r>
            <a:r>
              <a:rPr lang="en-US" dirty="0" err="1"/>
              <a:t>ối</a:t>
            </a:r>
            <a:r>
              <a:rPr lang="en-US" dirty="0"/>
              <a:t>, </a:t>
            </a:r>
            <a:r>
              <a:rPr lang="en-US" dirty="0" err="1"/>
              <a:t>nhiễm</a:t>
            </a:r>
            <a:r>
              <a:rPr lang="en-US" dirty="0"/>
              <a:t> </a:t>
            </a:r>
            <a:r>
              <a:rPr lang="en-US" dirty="0" err="1"/>
              <a:t>trùng</a:t>
            </a:r>
            <a:r>
              <a:rPr lang="en-US" dirty="0"/>
              <a:t>, </a:t>
            </a:r>
            <a:r>
              <a:rPr lang="en-US" dirty="0" err="1"/>
              <a:t>chảy</a:t>
            </a:r>
            <a:r>
              <a:rPr lang="en-US" dirty="0"/>
              <a:t> </a:t>
            </a:r>
            <a:r>
              <a:rPr lang="en-US" dirty="0" err="1"/>
              <a:t>máu</a:t>
            </a:r>
            <a:endParaRPr lang="en-US" dirty="0"/>
          </a:p>
          <a:p>
            <a:r>
              <a:rPr lang="en-US" dirty="0"/>
              <a:t>Song </a:t>
            </a:r>
            <a:r>
              <a:rPr lang="en-US" dirty="0" err="1"/>
              <a:t>thai</a:t>
            </a:r>
            <a:r>
              <a:rPr lang="en-US" dirty="0"/>
              <a:t>: </a:t>
            </a:r>
            <a:r>
              <a:rPr lang="en-US" dirty="0" err="1"/>
              <a:t>nếu</a:t>
            </a:r>
            <a:r>
              <a:rPr lang="en-US" dirty="0"/>
              <a:t> </a:t>
            </a:r>
            <a:r>
              <a:rPr lang="en-US" dirty="0" err="1"/>
              <a:t>chung</a:t>
            </a:r>
            <a:r>
              <a:rPr lang="en-US" dirty="0"/>
              <a:t> 1 </a:t>
            </a:r>
            <a:r>
              <a:rPr lang="en-US" dirty="0" err="1"/>
              <a:t>bánh</a:t>
            </a:r>
            <a:r>
              <a:rPr lang="en-US" dirty="0"/>
              <a:t> </a:t>
            </a:r>
            <a:r>
              <a:rPr lang="en-US" dirty="0" err="1"/>
              <a:t>nhau</a:t>
            </a:r>
            <a:r>
              <a:rPr lang="en-US" dirty="0"/>
              <a:t> </a:t>
            </a:r>
            <a:r>
              <a:rPr lang="en-US" dirty="0" err="1"/>
              <a:t>thì</a:t>
            </a:r>
            <a:r>
              <a:rPr lang="en-US" dirty="0"/>
              <a:t> </a:t>
            </a:r>
            <a:r>
              <a:rPr lang="en-US" dirty="0" err="1"/>
              <a:t>chỉ</a:t>
            </a:r>
            <a:r>
              <a:rPr lang="en-US" dirty="0"/>
              <a:t> </a:t>
            </a:r>
            <a:r>
              <a:rPr lang="en-US" dirty="0" err="1"/>
              <a:t>lấy</a:t>
            </a:r>
            <a:r>
              <a:rPr lang="en-US" dirty="0"/>
              <a:t> 1 </a:t>
            </a:r>
            <a:r>
              <a:rPr lang="en-US" dirty="0" err="1"/>
              <a:t>mẫu</a:t>
            </a:r>
            <a:r>
              <a:rPr lang="en-US" dirty="0"/>
              <a:t>, </a:t>
            </a:r>
            <a:r>
              <a:rPr lang="en-US" dirty="0" err="1"/>
              <a:t>khác</a:t>
            </a:r>
            <a:r>
              <a:rPr lang="en-US" dirty="0"/>
              <a:t> </a:t>
            </a:r>
            <a:r>
              <a:rPr lang="en-US" dirty="0" err="1"/>
              <a:t>bánh</a:t>
            </a:r>
            <a:r>
              <a:rPr lang="en-US" dirty="0"/>
              <a:t> </a:t>
            </a:r>
            <a:r>
              <a:rPr lang="en-US" dirty="0" err="1"/>
              <a:t>nhau</a:t>
            </a:r>
            <a:r>
              <a:rPr lang="en-US" dirty="0"/>
              <a:t> </a:t>
            </a:r>
            <a:r>
              <a:rPr lang="en-US" dirty="0" err="1"/>
              <a:t>thì</a:t>
            </a:r>
            <a:r>
              <a:rPr lang="en-US" dirty="0"/>
              <a:t> </a:t>
            </a:r>
            <a:r>
              <a:rPr lang="en-US" dirty="0" err="1"/>
              <a:t>lấy</a:t>
            </a:r>
            <a:r>
              <a:rPr lang="en-US" dirty="0"/>
              <a:t> 2 </a:t>
            </a:r>
            <a:r>
              <a:rPr lang="en-US" dirty="0" err="1"/>
              <a:t>mẫu</a:t>
            </a:r>
            <a:endParaRPr lang="en-US" dirty="0"/>
          </a:p>
        </p:txBody>
      </p:sp>
    </p:spTree>
    <p:extLst>
      <p:ext uri="{BB962C8B-B14F-4D97-AF65-F5344CB8AC3E}">
        <p14:creationId xmlns:p14="http://schemas.microsoft.com/office/powerpoint/2010/main" val="12050908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Chọc</a:t>
            </a:r>
            <a:r>
              <a:rPr lang="en-US" dirty="0"/>
              <a:t> </a:t>
            </a:r>
            <a:r>
              <a:rPr lang="en-US" dirty="0" err="1"/>
              <a:t>dò</a:t>
            </a:r>
            <a:r>
              <a:rPr lang="en-US" dirty="0"/>
              <a:t> </a:t>
            </a:r>
            <a:r>
              <a:rPr lang="en-US" dirty="0" err="1"/>
              <a:t>ối</a:t>
            </a:r>
            <a:endParaRPr lang="en-US" dirty="0"/>
          </a:p>
        </p:txBody>
      </p:sp>
      <p:sp>
        <p:nvSpPr>
          <p:cNvPr id="3" name="Content Placeholder 2"/>
          <p:cNvSpPr>
            <a:spLocks noGrp="1"/>
          </p:cNvSpPr>
          <p:nvPr>
            <p:ph idx="1"/>
          </p:nvPr>
        </p:nvSpPr>
        <p:spPr/>
        <p:txBody>
          <a:bodyPr/>
          <a:lstStyle/>
          <a:p>
            <a:r>
              <a:rPr lang="en-US" dirty="0" err="1"/>
              <a:t>Thực</a:t>
            </a:r>
            <a:r>
              <a:rPr lang="en-US" dirty="0"/>
              <a:t> </a:t>
            </a:r>
            <a:r>
              <a:rPr lang="en-US" dirty="0" err="1"/>
              <a:t>hiện</a:t>
            </a:r>
            <a:r>
              <a:rPr lang="en-US" dirty="0"/>
              <a:t> </a:t>
            </a:r>
            <a:r>
              <a:rPr lang="en-US" dirty="0" err="1"/>
              <a:t>sau</a:t>
            </a:r>
            <a:r>
              <a:rPr lang="en-US" dirty="0"/>
              <a:t> </a:t>
            </a:r>
            <a:r>
              <a:rPr lang="en-US" dirty="0" err="1"/>
              <a:t>tuần</a:t>
            </a:r>
            <a:r>
              <a:rPr lang="en-US" dirty="0"/>
              <a:t> 15</a:t>
            </a:r>
          </a:p>
          <a:p>
            <a:r>
              <a:rPr lang="en-US" dirty="0" err="1"/>
              <a:t>Thực</a:t>
            </a:r>
            <a:r>
              <a:rPr lang="en-US" dirty="0"/>
              <a:t> </a:t>
            </a:r>
            <a:r>
              <a:rPr lang="en-US" dirty="0" err="1"/>
              <a:t>sự</a:t>
            </a:r>
            <a:r>
              <a:rPr lang="en-US" dirty="0"/>
              <a:t> </a:t>
            </a:r>
            <a:r>
              <a:rPr lang="en-US" dirty="0" err="1"/>
              <a:t>khảo</a:t>
            </a:r>
            <a:r>
              <a:rPr lang="en-US" dirty="0"/>
              <a:t> </a:t>
            </a:r>
            <a:r>
              <a:rPr lang="en-US" dirty="0" err="1"/>
              <a:t>sát</a:t>
            </a:r>
            <a:r>
              <a:rPr lang="en-US" dirty="0"/>
              <a:t> </a:t>
            </a:r>
            <a:r>
              <a:rPr lang="en-US" dirty="0" err="1"/>
              <a:t>bộ</a:t>
            </a:r>
            <a:r>
              <a:rPr lang="en-US" dirty="0"/>
              <a:t> NST  </a:t>
            </a:r>
            <a:r>
              <a:rPr lang="en-US" dirty="0" err="1"/>
              <a:t>thai</a:t>
            </a:r>
            <a:r>
              <a:rPr lang="en-US" dirty="0"/>
              <a:t> </a:t>
            </a:r>
            <a:r>
              <a:rPr lang="en-US" dirty="0" err="1"/>
              <a:t>nhi</a:t>
            </a:r>
            <a:endParaRPr lang="en-US" dirty="0"/>
          </a:p>
          <a:p>
            <a:r>
              <a:rPr lang="en-US" dirty="0" err="1"/>
              <a:t>Biến</a:t>
            </a:r>
            <a:r>
              <a:rPr lang="en-US" dirty="0"/>
              <a:t> </a:t>
            </a:r>
            <a:r>
              <a:rPr lang="en-US" dirty="0" err="1"/>
              <a:t>chứng</a:t>
            </a:r>
            <a:r>
              <a:rPr lang="en-US" dirty="0"/>
              <a:t>: </a:t>
            </a:r>
            <a:r>
              <a:rPr lang="en-US" dirty="0" err="1"/>
              <a:t>mất</a:t>
            </a:r>
            <a:r>
              <a:rPr lang="en-US" dirty="0"/>
              <a:t> </a:t>
            </a:r>
            <a:r>
              <a:rPr lang="en-US" dirty="0" err="1"/>
              <a:t>thai</a:t>
            </a:r>
            <a:r>
              <a:rPr lang="en-US" dirty="0"/>
              <a:t> (1%), </a:t>
            </a:r>
            <a:r>
              <a:rPr lang="en-US" dirty="0" err="1"/>
              <a:t>màng</a:t>
            </a:r>
            <a:r>
              <a:rPr lang="en-US" dirty="0"/>
              <a:t> </a:t>
            </a:r>
            <a:r>
              <a:rPr lang="en-US" dirty="0" err="1"/>
              <a:t>ối</a:t>
            </a:r>
            <a:r>
              <a:rPr lang="en-US" dirty="0"/>
              <a:t> </a:t>
            </a:r>
            <a:r>
              <a:rPr lang="en-US" dirty="0" err="1"/>
              <a:t>vỡ</a:t>
            </a:r>
            <a:r>
              <a:rPr lang="en-US" dirty="0"/>
              <a:t> non, </a:t>
            </a:r>
            <a:r>
              <a:rPr lang="en-US" dirty="0" err="1"/>
              <a:t>sanh</a:t>
            </a:r>
            <a:r>
              <a:rPr lang="en-US" dirty="0"/>
              <a:t> non, </a:t>
            </a:r>
            <a:r>
              <a:rPr lang="en-US" dirty="0" err="1"/>
              <a:t>chạm</a:t>
            </a:r>
            <a:r>
              <a:rPr lang="en-US" dirty="0"/>
              <a:t> </a:t>
            </a:r>
            <a:r>
              <a:rPr lang="en-US" dirty="0" err="1"/>
              <a:t>thương</a:t>
            </a:r>
            <a:r>
              <a:rPr lang="en-US" dirty="0"/>
              <a:t> </a:t>
            </a:r>
            <a:r>
              <a:rPr lang="en-US" dirty="0" err="1"/>
              <a:t>mẹ</a:t>
            </a:r>
            <a:r>
              <a:rPr lang="en-US" dirty="0"/>
              <a:t> </a:t>
            </a:r>
            <a:r>
              <a:rPr lang="en-US" dirty="0" err="1"/>
              <a:t>và</a:t>
            </a:r>
            <a:r>
              <a:rPr lang="en-US" dirty="0"/>
              <a:t> </a:t>
            </a:r>
            <a:r>
              <a:rPr lang="en-US" dirty="0" err="1"/>
              <a:t>các</a:t>
            </a:r>
            <a:r>
              <a:rPr lang="en-US" dirty="0"/>
              <a:t> </a:t>
            </a:r>
            <a:r>
              <a:rPr lang="en-US" dirty="0" err="1"/>
              <a:t>cơ</a:t>
            </a:r>
            <a:r>
              <a:rPr lang="en-US" dirty="0"/>
              <a:t> </a:t>
            </a:r>
            <a:r>
              <a:rPr lang="en-US" dirty="0" err="1"/>
              <a:t>quan</a:t>
            </a:r>
            <a:r>
              <a:rPr lang="en-US" dirty="0"/>
              <a:t> </a:t>
            </a:r>
            <a:r>
              <a:rPr lang="en-US" dirty="0" err="1"/>
              <a:t>của</a:t>
            </a:r>
            <a:r>
              <a:rPr lang="en-US" dirty="0"/>
              <a:t> </a:t>
            </a:r>
            <a:r>
              <a:rPr lang="en-US" dirty="0" err="1"/>
              <a:t>thai</a:t>
            </a:r>
            <a:r>
              <a:rPr lang="en-US" dirty="0"/>
              <a:t> </a:t>
            </a:r>
            <a:r>
              <a:rPr lang="en-US" dirty="0" err="1"/>
              <a:t>nhi</a:t>
            </a:r>
            <a:endParaRPr lang="en-US" dirty="0"/>
          </a:p>
          <a:p>
            <a:r>
              <a:rPr lang="en-US" dirty="0" err="1"/>
              <a:t>Hạn</a:t>
            </a:r>
            <a:r>
              <a:rPr lang="en-US" dirty="0"/>
              <a:t> </a:t>
            </a:r>
            <a:r>
              <a:rPr lang="en-US" dirty="0" err="1"/>
              <a:t>chế</a:t>
            </a:r>
            <a:r>
              <a:rPr lang="en-US" dirty="0"/>
              <a:t> </a:t>
            </a:r>
            <a:r>
              <a:rPr lang="en-US" dirty="0" err="1"/>
              <a:t>cử</a:t>
            </a:r>
            <a:r>
              <a:rPr lang="en-US" dirty="0"/>
              <a:t> </a:t>
            </a:r>
            <a:r>
              <a:rPr lang="en-US" dirty="0" err="1"/>
              <a:t>động</a:t>
            </a:r>
            <a:r>
              <a:rPr lang="en-US" dirty="0"/>
              <a:t> </a:t>
            </a:r>
            <a:r>
              <a:rPr lang="en-US" dirty="0" err="1"/>
              <a:t>mạnh</a:t>
            </a:r>
            <a:r>
              <a:rPr lang="en-US" dirty="0"/>
              <a:t> 24-48h </a:t>
            </a:r>
            <a:r>
              <a:rPr lang="en-US" dirty="0" err="1"/>
              <a:t>sau</a:t>
            </a:r>
            <a:r>
              <a:rPr lang="en-US" dirty="0"/>
              <a:t> </a:t>
            </a:r>
            <a:r>
              <a:rPr lang="en-US" dirty="0" err="1"/>
              <a:t>thủ</a:t>
            </a:r>
            <a:r>
              <a:rPr lang="en-US" dirty="0"/>
              <a:t> </a:t>
            </a:r>
            <a:r>
              <a:rPr lang="en-US" dirty="0" err="1"/>
              <a:t>thuật</a:t>
            </a:r>
            <a:endParaRPr lang="en-US" dirty="0"/>
          </a:p>
        </p:txBody>
      </p:sp>
    </p:spTree>
    <p:extLst>
      <p:ext uri="{BB962C8B-B14F-4D97-AF65-F5344CB8AC3E}">
        <p14:creationId xmlns:p14="http://schemas.microsoft.com/office/powerpoint/2010/main" val="22702987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Chọc</a:t>
            </a:r>
            <a:r>
              <a:rPr lang="en-US" dirty="0"/>
              <a:t> </a:t>
            </a:r>
            <a:r>
              <a:rPr lang="en-US" dirty="0" err="1"/>
              <a:t>dò</a:t>
            </a:r>
            <a:r>
              <a:rPr lang="en-US" dirty="0"/>
              <a:t> </a:t>
            </a:r>
            <a:r>
              <a:rPr lang="en-US" dirty="0" err="1"/>
              <a:t>máu</a:t>
            </a:r>
            <a:r>
              <a:rPr lang="en-US" dirty="0"/>
              <a:t> </a:t>
            </a:r>
            <a:r>
              <a:rPr lang="en-US" dirty="0" err="1"/>
              <a:t>cuống</a:t>
            </a:r>
            <a:r>
              <a:rPr lang="en-US" dirty="0"/>
              <a:t> </a:t>
            </a:r>
            <a:r>
              <a:rPr lang="en-US" dirty="0" err="1"/>
              <a:t>rốn</a:t>
            </a:r>
            <a:endParaRPr lang="en-US" dirty="0"/>
          </a:p>
        </p:txBody>
      </p:sp>
      <p:sp>
        <p:nvSpPr>
          <p:cNvPr id="3" name="Content Placeholder 2"/>
          <p:cNvSpPr>
            <a:spLocks noGrp="1"/>
          </p:cNvSpPr>
          <p:nvPr>
            <p:ph idx="1"/>
          </p:nvPr>
        </p:nvSpPr>
        <p:spPr/>
        <p:txBody>
          <a:bodyPr/>
          <a:lstStyle/>
          <a:p>
            <a:r>
              <a:rPr lang="en-US" dirty="0" err="1"/>
              <a:t>Lấy</a:t>
            </a:r>
            <a:r>
              <a:rPr lang="en-US" dirty="0"/>
              <a:t> </a:t>
            </a:r>
            <a:r>
              <a:rPr lang="en-US" dirty="0" err="1"/>
              <a:t>máu</a:t>
            </a:r>
            <a:r>
              <a:rPr lang="en-US" dirty="0"/>
              <a:t> </a:t>
            </a:r>
            <a:r>
              <a:rPr lang="en-US" dirty="0" err="1"/>
              <a:t>thai</a:t>
            </a:r>
            <a:r>
              <a:rPr lang="en-US" dirty="0"/>
              <a:t> </a:t>
            </a:r>
            <a:r>
              <a:rPr lang="en-US" dirty="0" err="1"/>
              <a:t>nhi</a:t>
            </a:r>
            <a:r>
              <a:rPr lang="en-US" dirty="0"/>
              <a:t> </a:t>
            </a:r>
            <a:r>
              <a:rPr lang="en-US" dirty="0" err="1"/>
              <a:t>nhằm</a:t>
            </a:r>
            <a:r>
              <a:rPr lang="en-US" dirty="0"/>
              <a:t> </a:t>
            </a:r>
            <a:r>
              <a:rPr lang="en-US" dirty="0" err="1"/>
              <a:t>đánh</a:t>
            </a:r>
            <a:r>
              <a:rPr lang="en-US" dirty="0"/>
              <a:t> </a:t>
            </a:r>
            <a:r>
              <a:rPr lang="en-US" dirty="0" err="1"/>
              <a:t>giá</a:t>
            </a:r>
            <a:r>
              <a:rPr lang="en-US" dirty="0"/>
              <a:t> </a:t>
            </a:r>
            <a:r>
              <a:rPr lang="en-US" dirty="0" err="1"/>
              <a:t>bộ</a:t>
            </a:r>
            <a:r>
              <a:rPr lang="en-US" dirty="0"/>
              <a:t> NST</a:t>
            </a:r>
          </a:p>
          <a:p>
            <a:r>
              <a:rPr lang="en-US" dirty="0" err="1"/>
              <a:t>Thực</a:t>
            </a:r>
            <a:r>
              <a:rPr lang="en-US" dirty="0"/>
              <a:t> </a:t>
            </a:r>
            <a:r>
              <a:rPr lang="en-US" dirty="0" err="1"/>
              <a:t>hiện</a:t>
            </a:r>
            <a:r>
              <a:rPr lang="en-US" dirty="0"/>
              <a:t> </a:t>
            </a:r>
            <a:r>
              <a:rPr lang="en-US" dirty="0" err="1"/>
              <a:t>từ</a:t>
            </a:r>
            <a:r>
              <a:rPr lang="en-US" dirty="0"/>
              <a:t> </a:t>
            </a:r>
            <a:r>
              <a:rPr lang="en-US" dirty="0" err="1"/>
              <a:t>tuần</a:t>
            </a:r>
            <a:r>
              <a:rPr lang="en-US" dirty="0"/>
              <a:t> 18</a:t>
            </a:r>
          </a:p>
          <a:p>
            <a:r>
              <a:rPr lang="en-US" dirty="0" err="1"/>
              <a:t>Biến</a:t>
            </a:r>
            <a:r>
              <a:rPr lang="en-US" dirty="0"/>
              <a:t> </a:t>
            </a:r>
            <a:r>
              <a:rPr lang="en-US" dirty="0" err="1"/>
              <a:t>chứng</a:t>
            </a:r>
            <a:r>
              <a:rPr lang="en-US" dirty="0"/>
              <a:t>: </a:t>
            </a:r>
            <a:r>
              <a:rPr lang="en-US" dirty="0" err="1"/>
              <a:t>nhịp</a:t>
            </a:r>
            <a:r>
              <a:rPr lang="en-US" dirty="0"/>
              <a:t> </a:t>
            </a:r>
            <a:r>
              <a:rPr lang="en-US" dirty="0" err="1"/>
              <a:t>tim</a:t>
            </a:r>
            <a:r>
              <a:rPr lang="en-US" dirty="0"/>
              <a:t> </a:t>
            </a:r>
            <a:r>
              <a:rPr lang="en-US" dirty="0" err="1"/>
              <a:t>thai</a:t>
            </a:r>
            <a:r>
              <a:rPr lang="en-US" dirty="0"/>
              <a:t> </a:t>
            </a:r>
            <a:r>
              <a:rPr lang="en-US" dirty="0" err="1"/>
              <a:t>chậm</a:t>
            </a:r>
            <a:r>
              <a:rPr lang="en-US" dirty="0"/>
              <a:t>, </a:t>
            </a:r>
            <a:r>
              <a:rPr lang="en-US" dirty="0" err="1"/>
              <a:t>nhiễm</a:t>
            </a:r>
            <a:r>
              <a:rPr lang="en-US" dirty="0"/>
              <a:t> </a:t>
            </a:r>
            <a:r>
              <a:rPr lang="en-US" dirty="0" err="1"/>
              <a:t>trùng</a:t>
            </a:r>
            <a:endParaRPr lang="en-US" dirty="0"/>
          </a:p>
          <a:p>
            <a:r>
              <a:rPr lang="en-US" dirty="0" err="1"/>
              <a:t>Vai</a:t>
            </a:r>
            <a:r>
              <a:rPr lang="en-US" dirty="0"/>
              <a:t> </a:t>
            </a:r>
            <a:r>
              <a:rPr lang="en-US" dirty="0" err="1"/>
              <a:t>trò</a:t>
            </a:r>
            <a:r>
              <a:rPr lang="en-US" dirty="0"/>
              <a:t> </a:t>
            </a:r>
            <a:r>
              <a:rPr lang="en-US" dirty="0" err="1"/>
              <a:t>chẩn</a:t>
            </a:r>
            <a:r>
              <a:rPr lang="en-US" dirty="0"/>
              <a:t> </a:t>
            </a:r>
            <a:r>
              <a:rPr lang="en-US" dirty="0" err="1"/>
              <a:t>đoán</a:t>
            </a:r>
            <a:r>
              <a:rPr lang="en-US" dirty="0"/>
              <a:t> </a:t>
            </a:r>
            <a:r>
              <a:rPr lang="en-US" dirty="0" err="1"/>
              <a:t>lệch</a:t>
            </a:r>
            <a:r>
              <a:rPr lang="en-US" dirty="0"/>
              <a:t> </a:t>
            </a:r>
            <a:r>
              <a:rPr lang="en-US" dirty="0" err="1"/>
              <a:t>bội</a:t>
            </a:r>
            <a:r>
              <a:rPr lang="en-US" dirty="0"/>
              <a:t> </a:t>
            </a:r>
            <a:r>
              <a:rPr lang="en-US" dirty="0" err="1"/>
              <a:t>ngày</a:t>
            </a:r>
            <a:r>
              <a:rPr lang="en-US" dirty="0"/>
              <a:t> nay </a:t>
            </a:r>
            <a:r>
              <a:rPr lang="en-US" dirty="0" err="1"/>
              <a:t>giảm</a:t>
            </a:r>
            <a:r>
              <a:rPr lang="en-US" dirty="0"/>
              <a:t> so </a:t>
            </a:r>
            <a:r>
              <a:rPr lang="en-US" dirty="0" err="1"/>
              <a:t>với</a:t>
            </a:r>
            <a:r>
              <a:rPr lang="en-US" dirty="0"/>
              <a:t> </a:t>
            </a:r>
            <a:r>
              <a:rPr lang="en-US" dirty="0" err="1"/>
              <a:t>sinh</a:t>
            </a:r>
            <a:r>
              <a:rPr lang="en-US" dirty="0"/>
              <a:t> </a:t>
            </a:r>
            <a:r>
              <a:rPr lang="en-US" dirty="0" err="1"/>
              <a:t>thiết</a:t>
            </a:r>
            <a:r>
              <a:rPr lang="en-US" dirty="0"/>
              <a:t> </a:t>
            </a:r>
            <a:r>
              <a:rPr lang="en-US" dirty="0" err="1"/>
              <a:t>gai</a:t>
            </a:r>
            <a:r>
              <a:rPr lang="en-US" dirty="0"/>
              <a:t> </a:t>
            </a:r>
            <a:r>
              <a:rPr lang="en-US" dirty="0" err="1"/>
              <a:t>nhau</a:t>
            </a:r>
            <a:r>
              <a:rPr lang="en-US" dirty="0"/>
              <a:t> </a:t>
            </a:r>
            <a:r>
              <a:rPr lang="en-US" dirty="0" err="1"/>
              <a:t>vì</a:t>
            </a:r>
            <a:r>
              <a:rPr lang="en-US" dirty="0"/>
              <a:t> </a:t>
            </a:r>
            <a:r>
              <a:rPr lang="en-US" dirty="0" err="1"/>
              <a:t>sinh</a:t>
            </a:r>
            <a:r>
              <a:rPr lang="en-US" dirty="0"/>
              <a:t> </a:t>
            </a:r>
            <a:r>
              <a:rPr lang="en-US" dirty="0" err="1"/>
              <a:t>thiết</a:t>
            </a:r>
            <a:r>
              <a:rPr lang="en-US" dirty="0"/>
              <a:t> </a:t>
            </a:r>
            <a:r>
              <a:rPr lang="en-US" dirty="0" err="1"/>
              <a:t>gai</a:t>
            </a:r>
            <a:r>
              <a:rPr lang="en-US" dirty="0"/>
              <a:t> </a:t>
            </a:r>
            <a:r>
              <a:rPr lang="en-US" dirty="0" err="1"/>
              <a:t>nhau</a:t>
            </a:r>
            <a:r>
              <a:rPr lang="en-US" dirty="0"/>
              <a:t> </a:t>
            </a:r>
            <a:r>
              <a:rPr lang="en-US" dirty="0" err="1"/>
              <a:t>thực</a:t>
            </a:r>
            <a:r>
              <a:rPr lang="en-US" dirty="0"/>
              <a:t> </a:t>
            </a:r>
            <a:r>
              <a:rPr lang="en-US" dirty="0" err="1"/>
              <a:t>hiện</a:t>
            </a:r>
            <a:r>
              <a:rPr lang="en-US" dirty="0"/>
              <a:t> </a:t>
            </a:r>
            <a:r>
              <a:rPr lang="en-US" dirty="0" err="1"/>
              <a:t>nhanh</a:t>
            </a:r>
            <a:r>
              <a:rPr lang="en-US" dirty="0"/>
              <a:t> </a:t>
            </a:r>
            <a:r>
              <a:rPr lang="en-US" dirty="0" err="1"/>
              <a:t>hơn</a:t>
            </a:r>
            <a:r>
              <a:rPr lang="en-US" dirty="0"/>
              <a:t>, an </a:t>
            </a:r>
            <a:r>
              <a:rPr lang="en-US" dirty="0" err="1"/>
              <a:t>toàn</a:t>
            </a:r>
            <a:r>
              <a:rPr lang="en-US" dirty="0"/>
              <a:t> </a:t>
            </a:r>
            <a:r>
              <a:rPr lang="en-US" dirty="0" err="1"/>
              <a:t>hơn</a:t>
            </a:r>
            <a:r>
              <a:rPr lang="en-US" dirty="0"/>
              <a:t>, </a:t>
            </a:r>
            <a:r>
              <a:rPr lang="en-US" dirty="0" err="1"/>
              <a:t>dễ</a:t>
            </a:r>
            <a:r>
              <a:rPr lang="en-US" dirty="0"/>
              <a:t> </a:t>
            </a:r>
            <a:r>
              <a:rPr lang="en-US" dirty="0" err="1"/>
              <a:t>dàng</a:t>
            </a:r>
            <a:r>
              <a:rPr lang="en-US" dirty="0"/>
              <a:t> </a:t>
            </a:r>
            <a:r>
              <a:rPr lang="en-US" dirty="0" err="1"/>
              <a:t>hơn</a:t>
            </a:r>
            <a:r>
              <a:rPr lang="en-US" dirty="0"/>
              <a:t>.</a:t>
            </a:r>
          </a:p>
          <a:p>
            <a:r>
              <a:rPr lang="en-US" dirty="0" err="1"/>
              <a:t>Có</a:t>
            </a:r>
            <a:r>
              <a:rPr lang="en-US" dirty="0"/>
              <a:t> </a:t>
            </a:r>
            <a:r>
              <a:rPr lang="en-US" dirty="0" err="1"/>
              <a:t>vai</a:t>
            </a:r>
            <a:r>
              <a:rPr lang="en-US" dirty="0"/>
              <a:t> </a:t>
            </a:r>
            <a:r>
              <a:rPr lang="en-US" dirty="0" err="1"/>
              <a:t>trò</a:t>
            </a:r>
            <a:r>
              <a:rPr lang="en-US" dirty="0"/>
              <a:t> </a:t>
            </a:r>
            <a:r>
              <a:rPr lang="en-US" dirty="0" err="1"/>
              <a:t>đánh</a:t>
            </a:r>
            <a:r>
              <a:rPr lang="en-US" dirty="0"/>
              <a:t> </a:t>
            </a:r>
            <a:r>
              <a:rPr lang="en-US" dirty="0" err="1"/>
              <a:t>giá</a:t>
            </a:r>
            <a:r>
              <a:rPr lang="en-US" dirty="0"/>
              <a:t> </a:t>
            </a:r>
            <a:r>
              <a:rPr lang="en-US" dirty="0" err="1"/>
              <a:t>thiếu</a:t>
            </a:r>
            <a:r>
              <a:rPr lang="en-US" dirty="0"/>
              <a:t> </a:t>
            </a:r>
            <a:r>
              <a:rPr lang="en-US" dirty="0" err="1"/>
              <a:t>máu</a:t>
            </a:r>
            <a:r>
              <a:rPr lang="en-US" dirty="0"/>
              <a:t> </a:t>
            </a:r>
            <a:r>
              <a:rPr lang="en-US" dirty="0" err="1"/>
              <a:t>thai</a:t>
            </a:r>
            <a:r>
              <a:rPr lang="en-US" dirty="0"/>
              <a:t> do </a:t>
            </a:r>
            <a:r>
              <a:rPr lang="en-US" dirty="0" err="1"/>
              <a:t>nguyên</a:t>
            </a:r>
            <a:r>
              <a:rPr lang="en-US" dirty="0"/>
              <a:t> </a:t>
            </a:r>
            <a:r>
              <a:rPr lang="en-US" dirty="0" err="1"/>
              <a:t>nhân</a:t>
            </a:r>
            <a:r>
              <a:rPr lang="en-US" dirty="0"/>
              <a:t> RH, </a:t>
            </a:r>
            <a:r>
              <a:rPr lang="en-US" dirty="0" err="1"/>
              <a:t>Hemophillia</a:t>
            </a:r>
            <a:r>
              <a:rPr lang="en-US" dirty="0"/>
              <a:t> A, hemophilia B </a:t>
            </a:r>
            <a:r>
              <a:rPr lang="en-US" dirty="0" err="1"/>
              <a:t>và</a:t>
            </a:r>
            <a:r>
              <a:rPr lang="en-US" dirty="0"/>
              <a:t> </a:t>
            </a:r>
            <a:r>
              <a:rPr lang="en-US" dirty="0" err="1"/>
              <a:t>bệnh</a:t>
            </a:r>
            <a:r>
              <a:rPr lang="en-US" dirty="0"/>
              <a:t> von </a:t>
            </a:r>
            <a:r>
              <a:rPr lang="en-US" dirty="0" err="1"/>
              <a:t>Willebrand</a:t>
            </a:r>
            <a:r>
              <a:rPr lang="en-US" dirty="0"/>
              <a:t>.</a:t>
            </a:r>
          </a:p>
        </p:txBody>
      </p:sp>
    </p:spTree>
    <p:extLst>
      <p:ext uri="{BB962C8B-B14F-4D97-AF65-F5344CB8AC3E}">
        <p14:creationId xmlns:p14="http://schemas.microsoft.com/office/powerpoint/2010/main" val="11518761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Tóm</a:t>
            </a:r>
            <a:r>
              <a:rPr lang="en-US" dirty="0"/>
              <a:t> </a:t>
            </a:r>
            <a:r>
              <a:rPr lang="en-US" dirty="0" err="1"/>
              <a:t>lại</a:t>
            </a:r>
            <a:endParaRPr lang="en-US" dirty="0"/>
          </a:p>
        </p:txBody>
      </p:sp>
      <p:sp>
        <p:nvSpPr>
          <p:cNvPr id="3" name="Content Placeholder 2"/>
          <p:cNvSpPr>
            <a:spLocks noGrp="1"/>
          </p:cNvSpPr>
          <p:nvPr>
            <p:ph idx="1"/>
          </p:nvPr>
        </p:nvSpPr>
        <p:spPr/>
        <p:txBody>
          <a:bodyPr>
            <a:normAutofit lnSpcReduction="10000"/>
          </a:bodyPr>
          <a:lstStyle/>
          <a:p>
            <a:r>
              <a:rPr lang="en-US" dirty="0"/>
              <a:t>Test </a:t>
            </a:r>
            <a:r>
              <a:rPr lang="en-US" dirty="0" err="1"/>
              <a:t>tầm</a:t>
            </a:r>
            <a:r>
              <a:rPr lang="en-US" dirty="0"/>
              <a:t> </a:t>
            </a:r>
            <a:r>
              <a:rPr lang="en-US" dirty="0" err="1"/>
              <a:t>soát</a:t>
            </a:r>
            <a:r>
              <a:rPr lang="en-US" dirty="0"/>
              <a:t> </a:t>
            </a:r>
            <a:r>
              <a:rPr lang="en-US" dirty="0" err="1"/>
              <a:t>nên</a:t>
            </a:r>
            <a:r>
              <a:rPr lang="en-US" dirty="0"/>
              <a:t> </a:t>
            </a:r>
            <a:r>
              <a:rPr lang="en-US" dirty="0" err="1"/>
              <a:t>được</a:t>
            </a:r>
            <a:r>
              <a:rPr lang="en-US" dirty="0"/>
              <a:t> </a:t>
            </a:r>
            <a:r>
              <a:rPr lang="en-US" dirty="0" err="1"/>
              <a:t>thực</a:t>
            </a:r>
            <a:r>
              <a:rPr lang="en-US" dirty="0"/>
              <a:t> </a:t>
            </a:r>
            <a:r>
              <a:rPr lang="en-US" dirty="0" err="1"/>
              <a:t>hiện</a:t>
            </a:r>
            <a:r>
              <a:rPr lang="en-US" dirty="0"/>
              <a:t> ở </a:t>
            </a:r>
            <a:r>
              <a:rPr lang="en-US" dirty="0" err="1"/>
              <a:t>mọi</a:t>
            </a:r>
            <a:r>
              <a:rPr lang="en-US" dirty="0"/>
              <a:t> </a:t>
            </a:r>
            <a:r>
              <a:rPr lang="en-US" dirty="0" err="1"/>
              <a:t>lứa</a:t>
            </a:r>
            <a:r>
              <a:rPr lang="en-US" dirty="0"/>
              <a:t> </a:t>
            </a:r>
            <a:r>
              <a:rPr lang="en-US" dirty="0" err="1"/>
              <a:t>tuổi</a:t>
            </a:r>
            <a:endParaRPr lang="en-US" dirty="0"/>
          </a:p>
          <a:p>
            <a:r>
              <a:rPr lang="en-US" dirty="0"/>
              <a:t>Combined test ở TCN I </a:t>
            </a:r>
            <a:r>
              <a:rPr lang="en-US" dirty="0" err="1"/>
              <a:t>có</a:t>
            </a:r>
            <a:r>
              <a:rPr lang="en-US" dirty="0"/>
              <a:t> DR=85% </a:t>
            </a:r>
            <a:r>
              <a:rPr lang="en-US" dirty="0" err="1"/>
              <a:t>và</a:t>
            </a:r>
            <a:r>
              <a:rPr lang="en-US" dirty="0"/>
              <a:t> FPR=5%</a:t>
            </a:r>
          </a:p>
          <a:p>
            <a:r>
              <a:rPr lang="en-US" dirty="0" err="1"/>
              <a:t>Tripple</a:t>
            </a:r>
            <a:r>
              <a:rPr lang="en-US" dirty="0"/>
              <a:t> test </a:t>
            </a:r>
            <a:r>
              <a:rPr lang="en-US" dirty="0" err="1"/>
              <a:t>kết</a:t>
            </a:r>
            <a:r>
              <a:rPr lang="en-US" dirty="0"/>
              <a:t> </a:t>
            </a:r>
            <a:r>
              <a:rPr lang="en-US" dirty="0" err="1"/>
              <a:t>hợp</a:t>
            </a:r>
            <a:r>
              <a:rPr lang="en-US" dirty="0"/>
              <a:t> </a:t>
            </a:r>
            <a:r>
              <a:rPr lang="en-US" dirty="0" err="1"/>
              <a:t>vs</a:t>
            </a:r>
            <a:r>
              <a:rPr lang="en-US" dirty="0"/>
              <a:t> combined test </a:t>
            </a:r>
            <a:r>
              <a:rPr lang="en-US" dirty="0" err="1"/>
              <a:t>nâng</a:t>
            </a:r>
            <a:r>
              <a:rPr lang="en-US" dirty="0"/>
              <a:t> DR </a:t>
            </a:r>
            <a:r>
              <a:rPr lang="en-US" dirty="0" err="1"/>
              <a:t>lên</a:t>
            </a:r>
            <a:r>
              <a:rPr lang="en-US" dirty="0"/>
              <a:t> 95%</a:t>
            </a:r>
          </a:p>
          <a:p>
            <a:r>
              <a:rPr lang="en-US" dirty="0" err="1"/>
              <a:t>Đối</a:t>
            </a:r>
            <a:r>
              <a:rPr lang="en-US" dirty="0"/>
              <a:t> </a:t>
            </a:r>
            <a:r>
              <a:rPr lang="en-US" dirty="0" err="1"/>
              <a:t>với</a:t>
            </a:r>
            <a:r>
              <a:rPr lang="en-US" dirty="0"/>
              <a:t> </a:t>
            </a:r>
            <a:r>
              <a:rPr lang="en-US" dirty="0" err="1"/>
              <a:t>thai</a:t>
            </a:r>
            <a:r>
              <a:rPr lang="en-US" dirty="0"/>
              <a:t> </a:t>
            </a:r>
            <a:r>
              <a:rPr lang="en-US" dirty="0" err="1"/>
              <a:t>phụ</a:t>
            </a:r>
            <a:r>
              <a:rPr lang="en-US" dirty="0"/>
              <a:t> </a:t>
            </a:r>
            <a:r>
              <a:rPr lang="en-US" dirty="0" err="1"/>
              <a:t>có</a:t>
            </a:r>
            <a:r>
              <a:rPr lang="en-US" dirty="0"/>
              <a:t> </a:t>
            </a:r>
            <a:r>
              <a:rPr lang="en-US" dirty="0" err="1"/>
              <a:t>ytnc</a:t>
            </a:r>
            <a:r>
              <a:rPr lang="en-US" dirty="0"/>
              <a:t> </a:t>
            </a:r>
            <a:r>
              <a:rPr lang="en-US" dirty="0" err="1"/>
              <a:t>cao</a:t>
            </a:r>
            <a:r>
              <a:rPr lang="en-US" dirty="0"/>
              <a:t> </a:t>
            </a:r>
            <a:r>
              <a:rPr lang="en-US" dirty="0" err="1"/>
              <a:t>vs</a:t>
            </a:r>
            <a:r>
              <a:rPr lang="en-US" dirty="0"/>
              <a:t> trisomy 21, </a:t>
            </a:r>
            <a:r>
              <a:rPr lang="en-US" dirty="0" err="1"/>
              <a:t>cfDNA</a:t>
            </a:r>
            <a:r>
              <a:rPr lang="en-US" dirty="0"/>
              <a:t> </a:t>
            </a:r>
            <a:r>
              <a:rPr lang="en-US" dirty="0" err="1"/>
              <a:t>có</a:t>
            </a:r>
            <a:r>
              <a:rPr lang="en-US" dirty="0"/>
              <a:t> </a:t>
            </a:r>
            <a:r>
              <a:rPr lang="en-US" dirty="0" err="1"/>
              <a:t>thể</a:t>
            </a:r>
            <a:r>
              <a:rPr lang="en-US" dirty="0"/>
              <a:t> </a:t>
            </a:r>
            <a:r>
              <a:rPr lang="en-US" dirty="0" err="1"/>
              <a:t>làm</a:t>
            </a:r>
            <a:r>
              <a:rPr lang="en-US" dirty="0"/>
              <a:t> </a:t>
            </a:r>
            <a:r>
              <a:rPr lang="en-US" dirty="0" err="1"/>
              <a:t>sớm</a:t>
            </a:r>
            <a:r>
              <a:rPr lang="en-US" dirty="0"/>
              <a:t> </a:t>
            </a:r>
            <a:r>
              <a:rPr lang="en-US" dirty="0" err="1"/>
              <a:t>từ</a:t>
            </a:r>
            <a:r>
              <a:rPr lang="en-US" dirty="0"/>
              <a:t> </a:t>
            </a:r>
            <a:r>
              <a:rPr lang="en-US" dirty="0" err="1"/>
              <a:t>tuần</a:t>
            </a:r>
            <a:r>
              <a:rPr lang="en-US" dirty="0"/>
              <a:t> 10 </a:t>
            </a:r>
            <a:r>
              <a:rPr lang="en-US" dirty="0" err="1"/>
              <a:t>và</a:t>
            </a:r>
            <a:r>
              <a:rPr lang="en-US" dirty="0"/>
              <a:t> </a:t>
            </a:r>
            <a:r>
              <a:rPr lang="en-US" dirty="0" err="1"/>
              <a:t>có</a:t>
            </a:r>
            <a:r>
              <a:rPr lang="en-US" dirty="0"/>
              <a:t> DR </a:t>
            </a:r>
            <a:r>
              <a:rPr lang="en-US" dirty="0" err="1"/>
              <a:t>lên</a:t>
            </a:r>
            <a:r>
              <a:rPr lang="en-US" dirty="0"/>
              <a:t> </a:t>
            </a:r>
            <a:r>
              <a:rPr lang="en-US" dirty="0" err="1"/>
              <a:t>đến</a:t>
            </a:r>
            <a:r>
              <a:rPr lang="en-US" dirty="0"/>
              <a:t> 99%, </a:t>
            </a:r>
            <a:r>
              <a:rPr lang="en-US" dirty="0" err="1"/>
              <a:t>tuy</a:t>
            </a:r>
            <a:r>
              <a:rPr lang="en-US" dirty="0"/>
              <a:t> </a:t>
            </a:r>
            <a:r>
              <a:rPr lang="en-US" dirty="0" err="1"/>
              <a:t>nhiên</a:t>
            </a:r>
            <a:r>
              <a:rPr lang="en-US" dirty="0"/>
              <a:t> </a:t>
            </a:r>
            <a:r>
              <a:rPr lang="en-US" dirty="0" err="1"/>
              <a:t>đây</a:t>
            </a:r>
            <a:r>
              <a:rPr lang="en-US" dirty="0"/>
              <a:t> </a:t>
            </a:r>
            <a:r>
              <a:rPr lang="en-US" dirty="0" err="1"/>
              <a:t>không</a:t>
            </a:r>
            <a:r>
              <a:rPr lang="en-US" dirty="0"/>
              <a:t> </a:t>
            </a:r>
            <a:r>
              <a:rPr lang="en-US" dirty="0" err="1"/>
              <a:t>phải</a:t>
            </a:r>
            <a:r>
              <a:rPr lang="en-US" dirty="0"/>
              <a:t> </a:t>
            </a:r>
            <a:r>
              <a:rPr lang="en-US" dirty="0" err="1"/>
              <a:t>là</a:t>
            </a:r>
            <a:r>
              <a:rPr lang="en-US" dirty="0"/>
              <a:t> 1 test </a:t>
            </a:r>
            <a:r>
              <a:rPr lang="en-US" dirty="0" err="1"/>
              <a:t>chẩn</a:t>
            </a:r>
            <a:r>
              <a:rPr lang="en-US" dirty="0"/>
              <a:t> </a:t>
            </a:r>
            <a:r>
              <a:rPr lang="en-US" dirty="0" err="1"/>
              <a:t>đoán</a:t>
            </a:r>
            <a:endParaRPr lang="en-US" dirty="0"/>
          </a:p>
          <a:p>
            <a:r>
              <a:rPr lang="en-US" dirty="0"/>
              <a:t>CVS </a:t>
            </a:r>
            <a:r>
              <a:rPr lang="en-US" dirty="0" err="1"/>
              <a:t>là</a:t>
            </a:r>
            <a:r>
              <a:rPr lang="en-US" dirty="0"/>
              <a:t> test </a:t>
            </a:r>
            <a:r>
              <a:rPr lang="en-US" dirty="0" err="1"/>
              <a:t>chẩn</a:t>
            </a:r>
            <a:r>
              <a:rPr lang="en-US" dirty="0"/>
              <a:t> </a:t>
            </a:r>
            <a:r>
              <a:rPr lang="en-US" dirty="0" err="1"/>
              <a:t>đoán</a:t>
            </a:r>
            <a:r>
              <a:rPr lang="en-US" dirty="0"/>
              <a:t> </a:t>
            </a:r>
            <a:r>
              <a:rPr lang="en-US" dirty="0" err="1"/>
              <a:t>được</a:t>
            </a:r>
            <a:r>
              <a:rPr lang="en-US" dirty="0"/>
              <a:t> </a:t>
            </a:r>
            <a:r>
              <a:rPr lang="en-US" dirty="0" err="1"/>
              <a:t>thực</a:t>
            </a:r>
            <a:r>
              <a:rPr lang="en-US" dirty="0"/>
              <a:t> </a:t>
            </a:r>
            <a:r>
              <a:rPr lang="en-US" dirty="0" err="1"/>
              <a:t>hiện</a:t>
            </a:r>
            <a:r>
              <a:rPr lang="en-US" dirty="0"/>
              <a:t> </a:t>
            </a:r>
            <a:r>
              <a:rPr lang="en-US" dirty="0" err="1"/>
              <a:t>sớm</a:t>
            </a:r>
            <a:r>
              <a:rPr lang="en-US" dirty="0"/>
              <a:t> ở TCN I. </a:t>
            </a:r>
            <a:r>
              <a:rPr lang="en-US" dirty="0" err="1"/>
              <a:t>Tuy</a:t>
            </a:r>
            <a:r>
              <a:rPr lang="en-US" dirty="0"/>
              <a:t> </a:t>
            </a:r>
            <a:r>
              <a:rPr lang="en-US" dirty="0" err="1"/>
              <a:t>nhiên</a:t>
            </a:r>
            <a:r>
              <a:rPr lang="en-US" dirty="0"/>
              <a:t>, </a:t>
            </a:r>
            <a:r>
              <a:rPr lang="en-US" dirty="0" err="1"/>
              <a:t>chọc</a:t>
            </a:r>
            <a:r>
              <a:rPr lang="en-US" dirty="0"/>
              <a:t> </a:t>
            </a:r>
            <a:r>
              <a:rPr lang="en-US" dirty="0" err="1"/>
              <a:t>ối</a:t>
            </a:r>
            <a:r>
              <a:rPr lang="en-US" dirty="0"/>
              <a:t> </a:t>
            </a:r>
            <a:r>
              <a:rPr lang="en-US" dirty="0" err="1"/>
              <a:t>mới</a:t>
            </a:r>
            <a:r>
              <a:rPr lang="en-US" dirty="0"/>
              <a:t> </a:t>
            </a:r>
            <a:r>
              <a:rPr lang="en-US" dirty="0" err="1"/>
              <a:t>thực</a:t>
            </a:r>
            <a:r>
              <a:rPr lang="en-US" dirty="0"/>
              <a:t> </a:t>
            </a:r>
            <a:r>
              <a:rPr lang="en-US" dirty="0" err="1"/>
              <a:t>sự</a:t>
            </a:r>
            <a:r>
              <a:rPr lang="en-US" dirty="0"/>
              <a:t> </a:t>
            </a:r>
            <a:r>
              <a:rPr lang="en-US" dirty="0" err="1"/>
              <a:t>khảo</a:t>
            </a:r>
            <a:r>
              <a:rPr lang="en-US" dirty="0"/>
              <a:t> </a:t>
            </a:r>
            <a:r>
              <a:rPr lang="en-US" dirty="0" err="1"/>
              <a:t>sát</a:t>
            </a:r>
            <a:r>
              <a:rPr lang="en-US" dirty="0"/>
              <a:t> </a:t>
            </a:r>
            <a:r>
              <a:rPr lang="en-US" dirty="0" err="1"/>
              <a:t>bộ</a:t>
            </a:r>
            <a:r>
              <a:rPr lang="en-US" dirty="0"/>
              <a:t> NST </a:t>
            </a:r>
            <a:r>
              <a:rPr lang="en-US" dirty="0" err="1"/>
              <a:t>thai</a:t>
            </a:r>
            <a:r>
              <a:rPr lang="en-US" dirty="0"/>
              <a:t> </a:t>
            </a:r>
            <a:r>
              <a:rPr lang="en-US" dirty="0" err="1"/>
              <a:t>nhi</a:t>
            </a:r>
            <a:r>
              <a:rPr lang="en-US" dirty="0"/>
              <a:t>. </a:t>
            </a:r>
            <a:r>
              <a:rPr lang="en-US" dirty="0" err="1"/>
              <a:t>Cả</a:t>
            </a:r>
            <a:r>
              <a:rPr lang="en-US" dirty="0"/>
              <a:t> 2 </a:t>
            </a:r>
            <a:r>
              <a:rPr lang="en-US" dirty="0" err="1"/>
              <a:t>có</a:t>
            </a:r>
            <a:r>
              <a:rPr lang="en-US" dirty="0"/>
              <a:t> </a:t>
            </a:r>
            <a:r>
              <a:rPr lang="en-US" dirty="0" err="1"/>
              <a:t>tỷ</a:t>
            </a:r>
            <a:r>
              <a:rPr lang="en-US" dirty="0"/>
              <a:t> </a:t>
            </a:r>
            <a:r>
              <a:rPr lang="en-US" dirty="0" err="1"/>
              <a:t>lệ</a:t>
            </a:r>
            <a:r>
              <a:rPr lang="en-US" dirty="0"/>
              <a:t> </a:t>
            </a:r>
            <a:r>
              <a:rPr lang="en-US" dirty="0" err="1"/>
              <a:t>mất</a:t>
            </a:r>
            <a:r>
              <a:rPr lang="en-US" dirty="0"/>
              <a:t> </a:t>
            </a:r>
            <a:r>
              <a:rPr lang="en-US" dirty="0" err="1"/>
              <a:t>thai</a:t>
            </a:r>
            <a:r>
              <a:rPr lang="en-US" dirty="0"/>
              <a:t> </a:t>
            </a:r>
            <a:r>
              <a:rPr lang="en-US" dirty="0" err="1"/>
              <a:t>tương</a:t>
            </a:r>
            <a:r>
              <a:rPr lang="en-US" dirty="0"/>
              <a:t> </a:t>
            </a:r>
            <a:r>
              <a:rPr lang="en-US" dirty="0" err="1"/>
              <a:t>đương</a:t>
            </a:r>
            <a:r>
              <a:rPr lang="en-US" dirty="0"/>
              <a:t> </a:t>
            </a:r>
            <a:r>
              <a:rPr lang="en-US" dirty="0" err="1"/>
              <a:t>nhau</a:t>
            </a:r>
            <a:r>
              <a:rPr lang="en-US" dirty="0"/>
              <a:t> ( 1/300 </a:t>
            </a:r>
            <a:r>
              <a:rPr lang="en-US" dirty="0" err="1"/>
              <a:t>đến</a:t>
            </a:r>
            <a:r>
              <a:rPr lang="en-US" dirty="0"/>
              <a:t> 1/500)</a:t>
            </a:r>
          </a:p>
          <a:p>
            <a:r>
              <a:rPr lang="en-US" dirty="0"/>
              <a:t>Test </a:t>
            </a:r>
            <a:r>
              <a:rPr lang="en-US" dirty="0" err="1"/>
              <a:t>xâm</a:t>
            </a:r>
            <a:r>
              <a:rPr lang="en-US" dirty="0"/>
              <a:t> </a:t>
            </a:r>
            <a:r>
              <a:rPr lang="en-US" dirty="0" err="1"/>
              <a:t>lấn</a:t>
            </a:r>
            <a:r>
              <a:rPr lang="en-US" dirty="0"/>
              <a:t> </a:t>
            </a:r>
            <a:r>
              <a:rPr lang="en-US" dirty="0" err="1"/>
              <a:t>chẩn</a:t>
            </a:r>
            <a:r>
              <a:rPr lang="en-US" dirty="0"/>
              <a:t> </a:t>
            </a:r>
            <a:r>
              <a:rPr lang="en-US" dirty="0" err="1"/>
              <a:t>đoán</a:t>
            </a:r>
            <a:r>
              <a:rPr lang="en-US" dirty="0"/>
              <a:t> </a:t>
            </a:r>
            <a:r>
              <a:rPr lang="en-US" dirty="0" err="1"/>
              <a:t>lệch</a:t>
            </a:r>
            <a:r>
              <a:rPr lang="en-US" dirty="0"/>
              <a:t> </a:t>
            </a:r>
            <a:r>
              <a:rPr lang="en-US" dirty="0" err="1"/>
              <a:t>bội</a:t>
            </a:r>
            <a:r>
              <a:rPr lang="en-US" dirty="0"/>
              <a:t> </a:t>
            </a:r>
            <a:r>
              <a:rPr lang="en-US" dirty="0" err="1"/>
              <a:t>được</a:t>
            </a:r>
            <a:r>
              <a:rPr lang="en-US" dirty="0"/>
              <a:t> </a:t>
            </a:r>
            <a:r>
              <a:rPr lang="en-US" dirty="0" err="1"/>
              <a:t>tư</a:t>
            </a:r>
            <a:r>
              <a:rPr lang="en-US" dirty="0"/>
              <a:t> </a:t>
            </a:r>
            <a:r>
              <a:rPr lang="en-US" dirty="0" err="1"/>
              <a:t>vấn</a:t>
            </a:r>
            <a:r>
              <a:rPr lang="en-US" dirty="0"/>
              <a:t> </a:t>
            </a:r>
            <a:r>
              <a:rPr lang="en-US" dirty="0" err="1"/>
              <a:t>thực</a:t>
            </a:r>
            <a:r>
              <a:rPr lang="en-US" dirty="0"/>
              <a:t> </a:t>
            </a:r>
            <a:r>
              <a:rPr lang="en-US" dirty="0" err="1"/>
              <a:t>hiện</a:t>
            </a:r>
            <a:r>
              <a:rPr lang="en-US" dirty="0"/>
              <a:t> </a:t>
            </a:r>
            <a:r>
              <a:rPr lang="en-US" dirty="0" err="1"/>
              <a:t>cho</a:t>
            </a:r>
            <a:r>
              <a:rPr lang="en-US" dirty="0"/>
              <a:t> </a:t>
            </a:r>
            <a:r>
              <a:rPr lang="en-US" dirty="0" err="1"/>
              <a:t>những</a:t>
            </a:r>
            <a:r>
              <a:rPr lang="en-US" dirty="0"/>
              <a:t> </a:t>
            </a:r>
            <a:r>
              <a:rPr lang="en-US" dirty="0" err="1"/>
              <a:t>thai</a:t>
            </a:r>
            <a:r>
              <a:rPr lang="en-US" dirty="0"/>
              <a:t> </a:t>
            </a:r>
            <a:r>
              <a:rPr lang="en-US" dirty="0" err="1"/>
              <a:t>phụ</a:t>
            </a:r>
            <a:r>
              <a:rPr lang="en-US" dirty="0"/>
              <a:t> </a:t>
            </a:r>
            <a:r>
              <a:rPr lang="en-US" dirty="0" err="1"/>
              <a:t>có</a:t>
            </a:r>
            <a:r>
              <a:rPr lang="en-US" dirty="0"/>
              <a:t> </a:t>
            </a:r>
            <a:r>
              <a:rPr lang="en-US" dirty="0" err="1"/>
              <a:t>yếu</a:t>
            </a:r>
            <a:r>
              <a:rPr lang="en-US" dirty="0"/>
              <a:t> </a:t>
            </a:r>
            <a:r>
              <a:rPr lang="en-US" dirty="0" err="1"/>
              <a:t>tố</a:t>
            </a:r>
            <a:r>
              <a:rPr lang="en-US" dirty="0"/>
              <a:t> </a:t>
            </a:r>
            <a:r>
              <a:rPr lang="en-US" dirty="0" err="1"/>
              <a:t>nguy</a:t>
            </a:r>
            <a:r>
              <a:rPr lang="en-US" dirty="0"/>
              <a:t> </a:t>
            </a:r>
            <a:r>
              <a:rPr lang="en-US" dirty="0" err="1"/>
              <a:t>cơ</a:t>
            </a:r>
            <a:r>
              <a:rPr lang="en-US" dirty="0"/>
              <a:t> </a:t>
            </a:r>
            <a:r>
              <a:rPr lang="en-US" dirty="0" err="1"/>
              <a:t>cao</a:t>
            </a:r>
            <a:r>
              <a:rPr lang="en-US" dirty="0"/>
              <a:t> </a:t>
            </a:r>
            <a:r>
              <a:rPr lang="en-US" dirty="0" err="1"/>
              <a:t>sau</a:t>
            </a:r>
            <a:r>
              <a:rPr lang="en-US" dirty="0"/>
              <a:t> </a:t>
            </a:r>
            <a:r>
              <a:rPr lang="en-US" dirty="0" err="1"/>
              <a:t>khi</a:t>
            </a:r>
            <a:r>
              <a:rPr lang="en-US" dirty="0"/>
              <a:t> </a:t>
            </a:r>
            <a:r>
              <a:rPr lang="en-US" dirty="0" err="1"/>
              <a:t>thực</a:t>
            </a:r>
            <a:r>
              <a:rPr lang="en-US" dirty="0"/>
              <a:t> </a:t>
            </a:r>
            <a:r>
              <a:rPr lang="en-US" dirty="0" err="1"/>
              <a:t>hiện</a:t>
            </a:r>
            <a:r>
              <a:rPr lang="en-US" dirty="0"/>
              <a:t> </a:t>
            </a:r>
            <a:r>
              <a:rPr lang="en-US" dirty="0" err="1"/>
              <a:t>chiến</a:t>
            </a:r>
            <a:r>
              <a:rPr lang="en-US" dirty="0"/>
              <a:t> </a:t>
            </a:r>
            <a:r>
              <a:rPr lang="en-US" dirty="0" err="1"/>
              <a:t>lược</a:t>
            </a:r>
            <a:r>
              <a:rPr lang="en-US" dirty="0"/>
              <a:t> </a:t>
            </a:r>
            <a:r>
              <a:rPr lang="en-US" dirty="0" err="1"/>
              <a:t>tầm</a:t>
            </a:r>
            <a:r>
              <a:rPr lang="en-US" dirty="0"/>
              <a:t> </a:t>
            </a:r>
            <a:r>
              <a:rPr lang="en-US" dirty="0" err="1"/>
              <a:t>soát</a:t>
            </a:r>
            <a:r>
              <a:rPr lang="en-US" dirty="0"/>
              <a:t>.</a:t>
            </a:r>
          </a:p>
          <a:p>
            <a:endParaRPr lang="en-US" dirty="0"/>
          </a:p>
        </p:txBody>
      </p:sp>
    </p:spTree>
    <p:extLst>
      <p:ext uri="{BB962C8B-B14F-4D97-AF65-F5344CB8AC3E}">
        <p14:creationId xmlns:p14="http://schemas.microsoft.com/office/powerpoint/2010/main" val="3252625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I – TỔNG QUAN</a:t>
            </a:r>
          </a:p>
        </p:txBody>
      </p:sp>
      <p:sp>
        <p:nvSpPr>
          <p:cNvPr id="3" name="Content Placeholder 2"/>
          <p:cNvSpPr>
            <a:spLocks noGrp="1"/>
          </p:cNvSpPr>
          <p:nvPr>
            <p:ph idx="1"/>
          </p:nvPr>
        </p:nvSpPr>
        <p:spPr/>
        <p:txBody>
          <a:bodyPr/>
          <a:lstStyle/>
          <a:p>
            <a:r>
              <a:rPr lang="vi-VN"/>
              <a:t>THẾ </a:t>
            </a:r>
            <a:r>
              <a:rPr lang="vi-VN" dirty="0"/>
              <a:t>NÀO LÀ THAI KỲ NGUY CƠ </a:t>
            </a:r>
            <a:r>
              <a:rPr lang="vi-VN"/>
              <a:t>CAO (TKNCC)</a:t>
            </a:r>
            <a:r>
              <a:rPr lang="en-US"/>
              <a:t> </a:t>
            </a:r>
            <a:r>
              <a:rPr lang="vi-VN"/>
              <a:t>?</a:t>
            </a:r>
            <a:endParaRPr lang="vi-VN" dirty="0"/>
          </a:p>
          <a:p>
            <a:r>
              <a:rPr lang="vi-VN" dirty="0"/>
              <a:t>LÀM SAO ĐỂ PHÁT HIỆN TKNCC?</a:t>
            </a:r>
          </a:p>
          <a:p>
            <a:r>
              <a:rPr lang="vi-VN" dirty="0"/>
              <a:t>CÁC YẾU TỐ DẪN ĐẾN TKNCC?</a:t>
            </a:r>
          </a:p>
          <a:p>
            <a:r>
              <a:rPr lang="vi-VN" dirty="0"/>
              <a:t>CẦN PHẢI LÀM GÌ KHI CÓ TKNCC ?</a:t>
            </a:r>
            <a:endParaRPr lang="en-US" dirty="0"/>
          </a:p>
          <a:p>
            <a:r>
              <a:rPr lang="vi-VN" dirty="0"/>
              <a:t>CHẨN ĐOÁN VÀ ĐÁNH GIÁ TKNCC</a:t>
            </a:r>
          </a:p>
          <a:p>
            <a:r>
              <a:rPr lang="vi-VN" dirty="0"/>
              <a:t>CHĂM SÓC THAI KỲ NGUY CƠ CAO</a:t>
            </a:r>
          </a:p>
          <a:p>
            <a:endParaRPr lang="vi-VN" dirty="0"/>
          </a:p>
          <a:p>
            <a:endParaRPr lang="vi-VN" dirty="0"/>
          </a:p>
        </p:txBody>
      </p:sp>
    </p:spTree>
    <p:extLst>
      <p:ext uri="{BB962C8B-B14F-4D97-AF65-F5344CB8AC3E}">
        <p14:creationId xmlns:p14="http://schemas.microsoft.com/office/powerpoint/2010/main" val="13546653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Tư</a:t>
            </a:r>
            <a:r>
              <a:rPr lang="en-US" dirty="0"/>
              <a:t> </a:t>
            </a:r>
            <a:r>
              <a:rPr lang="en-US" dirty="0" err="1"/>
              <a:t>vấn</a:t>
            </a:r>
            <a:r>
              <a:rPr lang="en-US" dirty="0"/>
              <a:t> </a:t>
            </a:r>
            <a:r>
              <a:rPr lang="en-US" dirty="0" err="1"/>
              <a:t>cho</a:t>
            </a:r>
            <a:r>
              <a:rPr lang="en-US" dirty="0"/>
              <a:t> </a:t>
            </a:r>
            <a:r>
              <a:rPr lang="en-US" dirty="0" err="1"/>
              <a:t>thai</a:t>
            </a:r>
            <a:r>
              <a:rPr lang="en-US" dirty="0"/>
              <a:t> </a:t>
            </a:r>
            <a:r>
              <a:rPr lang="en-US" dirty="0" err="1"/>
              <a:t>phụ</a:t>
            </a:r>
            <a:r>
              <a:rPr lang="en-US" dirty="0"/>
              <a:t>:</a:t>
            </a:r>
          </a:p>
        </p:txBody>
      </p:sp>
      <p:sp>
        <p:nvSpPr>
          <p:cNvPr id="3" name="Content Placeholder 2"/>
          <p:cNvSpPr>
            <a:spLocks noGrp="1"/>
          </p:cNvSpPr>
          <p:nvPr>
            <p:ph idx="1"/>
          </p:nvPr>
        </p:nvSpPr>
        <p:spPr/>
        <p:txBody>
          <a:bodyPr/>
          <a:lstStyle/>
          <a:p>
            <a:r>
              <a:rPr lang="en-US" dirty="0"/>
              <a:t>1 </a:t>
            </a:r>
            <a:r>
              <a:rPr lang="en-US" dirty="0" err="1"/>
              <a:t>kết</a:t>
            </a:r>
            <a:r>
              <a:rPr lang="en-US" dirty="0"/>
              <a:t> </a:t>
            </a:r>
            <a:r>
              <a:rPr lang="en-US" dirty="0" err="1"/>
              <a:t>quả</a:t>
            </a:r>
            <a:r>
              <a:rPr lang="en-US" dirty="0"/>
              <a:t> </a:t>
            </a:r>
            <a:r>
              <a:rPr lang="en-US" dirty="0" err="1"/>
              <a:t>tầm</a:t>
            </a:r>
            <a:r>
              <a:rPr lang="en-US" dirty="0"/>
              <a:t> </a:t>
            </a:r>
            <a:r>
              <a:rPr lang="en-US" dirty="0" err="1"/>
              <a:t>soát</a:t>
            </a:r>
            <a:r>
              <a:rPr lang="en-US" dirty="0"/>
              <a:t> </a:t>
            </a:r>
            <a:r>
              <a:rPr lang="en-US" dirty="0" err="1"/>
              <a:t>dương</a:t>
            </a:r>
            <a:r>
              <a:rPr lang="en-US" dirty="0"/>
              <a:t> </a:t>
            </a:r>
            <a:r>
              <a:rPr lang="en-US" dirty="0" err="1"/>
              <a:t>tính</a:t>
            </a:r>
            <a:r>
              <a:rPr lang="en-US" dirty="0"/>
              <a:t> </a:t>
            </a:r>
            <a:r>
              <a:rPr lang="en-US" dirty="0" err="1"/>
              <a:t>không</a:t>
            </a:r>
            <a:r>
              <a:rPr lang="en-US" dirty="0"/>
              <a:t> </a:t>
            </a:r>
            <a:r>
              <a:rPr lang="en-US" dirty="0" err="1"/>
              <a:t>có</a:t>
            </a:r>
            <a:r>
              <a:rPr lang="en-US" dirty="0"/>
              <a:t> </a:t>
            </a:r>
            <a:r>
              <a:rPr lang="en-US" dirty="0" err="1"/>
              <a:t>nghĩa</a:t>
            </a:r>
            <a:r>
              <a:rPr lang="en-US" dirty="0"/>
              <a:t> </a:t>
            </a:r>
            <a:r>
              <a:rPr lang="en-US" dirty="0" err="1"/>
              <a:t>là</a:t>
            </a:r>
            <a:r>
              <a:rPr lang="en-US" dirty="0"/>
              <a:t> </a:t>
            </a:r>
            <a:r>
              <a:rPr lang="en-US" dirty="0" err="1"/>
              <a:t>thai</a:t>
            </a:r>
            <a:r>
              <a:rPr lang="en-US" dirty="0"/>
              <a:t> </a:t>
            </a:r>
            <a:r>
              <a:rPr lang="en-US" dirty="0" err="1"/>
              <a:t>nhi</a:t>
            </a:r>
            <a:r>
              <a:rPr lang="en-US" dirty="0"/>
              <a:t> </a:t>
            </a:r>
            <a:r>
              <a:rPr lang="en-US" dirty="0" err="1"/>
              <a:t>bị</a:t>
            </a:r>
            <a:r>
              <a:rPr lang="en-US" dirty="0"/>
              <a:t> </a:t>
            </a:r>
            <a:r>
              <a:rPr lang="en-US" dirty="0" err="1"/>
              <a:t>ảnh</a:t>
            </a:r>
            <a:r>
              <a:rPr lang="en-US" dirty="0"/>
              <a:t> </a:t>
            </a:r>
            <a:r>
              <a:rPr lang="en-US" dirty="0" err="1"/>
              <a:t>hưởng</a:t>
            </a:r>
            <a:endParaRPr lang="en-US" dirty="0"/>
          </a:p>
          <a:p>
            <a:r>
              <a:rPr lang="en-US" dirty="0"/>
              <a:t>Thai </a:t>
            </a:r>
            <a:r>
              <a:rPr lang="en-US" dirty="0" err="1"/>
              <a:t>phụ</a:t>
            </a:r>
            <a:r>
              <a:rPr lang="en-US" dirty="0"/>
              <a:t> </a:t>
            </a:r>
            <a:r>
              <a:rPr lang="en-US" dirty="0" err="1"/>
              <a:t>được</a:t>
            </a:r>
            <a:r>
              <a:rPr lang="en-US" dirty="0"/>
              <a:t> </a:t>
            </a:r>
            <a:r>
              <a:rPr lang="en-US" dirty="0" err="1"/>
              <a:t>tư</a:t>
            </a:r>
            <a:r>
              <a:rPr lang="en-US" dirty="0"/>
              <a:t> </a:t>
            </a:r>
            <a:r>
              <a:rPr lang="en-US" dirty="0" err="1"/>
              <a:t>vấn</a:t>
            </a:r>
            <a:r>
              <a:rPr lang="en-US" dirty="0"/>
              <a:t> </a:t>
            </a:r>
            <a:r>
              <a:rPr lang="en-US" dirty="0" err="1"/>
              <a:t>về</a:t>
            </a:r>
            <a:r>
              <a:rPr lang="en-US" dirty="0"/>
              <a:t> 1 test </a:t>
            </a:r>
            <a:r>
              <a:rPr lang="en-US" dirty="0" err="1"/>
              <a:t>chẩn</a:t>
            </a:r>
            <a:r>
              <a:rPr lang="en-US" dirty="0"/>
              <a:t> </a:t>
            </a:r>
            <a:r>
              <a:rPr lang="en-US" dirty="0" err="1"/>
              <a:t>đoán</a:t>
            </a:r>
            <a:r>
              <a:rPr lang="en-US" dirty="0"/>
              <a:t>, </a:t>
            </a:r>
            <a:r>
              <a:rPr lang="en-US" dirty="0" err="1"/>
              <a:t>tuy</a:t>
            </a:r>
            <a:r>
              <a:rPr lang="en-US" dirty="0"/>
              <a:t> </a:t>
            </a:r>
            <a:r>
              <a:rPr lang="en-US" dirty="0" err="1"/>
              <a:t>nhiên</a:t>
            </a:r>
            <a:r>
              <a:rPr lang="en-US" dirty="0"/>
              <a:t> </a:t>
            </a:r>
            <a:r>
              <a:rPr lang="en-US" dirty="0" err="1"/>
              <a:t>cô</a:t>
            </a:r>
            <a:r>
              <a:rPr lang="en-US" dirty="0"/>
              <a:t> ta </a:t>
            </a:r>
            <a:r>
              <a:rPr lang="en-US" dirty="0" err="1"/>
              <a:t>có</a:t>
            </a:r>
            <a:r>
              <a:rPr lang="en-US" dirty="0"/>
              <a:t> </a:t>
            </a:r>
            <a:r>
              <a:rPr lang="en-US" dirty="0" err="1"/>
              <a:t>thể</a:t>
            </a:r>
            <a:r>
              <a:rPr lang="en-US" dirty="0"/>
              <a:t> </a:t>
            </a:r>
            <a:r>
              <a:rPr lang="en-US" dirty="0" err="1"/>
              <a:t>từ</a:t>
            </a:r>
            <a:r>
              <a:rPr lang="en-US" dirty="0"/>
              <a:t> </a:t>
            </a:r>
            <a:r>
              <a:rPr lang="en-US" dirty="0" err="1"/>
              <a:t>chối</a:t>
            </a:r>
            <a:r>
              <a:rPr lang="en-US" dirty="0"/>
              <a:t>, </a:t>
            </a:r>
            <a:r>
              <a:rPr lang="en-US" dirty="0" err="1"/>
              <a:t>và</a:t>
            </a:r>
            <a:r>
              <a:rPr lang="en-US" dirty="0"/>
              <a:t> </a:t>
            </a:r>
            <a:r>
              <a:rPr lang="en-US" dirty="0" err="1"/>
              <a:t>chúng</a:t>
            </a:r>
            <a:r>
              <a:rPr lang="en-US" dirty="0"/>
              <a:t> ta </a:t>
            </a:r>
            <a:r>
              <a:rPr lang="en-US" dirty="0" err="1"/>
              <a:t>cần</a:t>
            </a:r>
            <a:r>
              <a:rPr lang="en-US" dirty="0"/>
              <a:t> </a:t>
            </a:r>
            <a:r>
              <a:rPr lang="en-US" dirty="0" err="1"/>
              <a:t>tư</a:t>
            </a:r>
            <a:r>
              <a:rPr lang="en-US" dirty="0"/>
              <a:t> </a:t>
            </a:r>
            <a:r>
              <a:rPr lang="en-US" dirty="0" err="1"/>
              <a:t>vấn</a:t>
            </a:r>
            <a:r>
              <a:rPr lang="en-US" dirty="0"/>
              <a:t> </a:t>
            </a:r>
            <a:r>
              <a:rPr lang="en-US" dirty="0" err="1"/>
              <a:t>rằng</a:t>
            </a:r>
            <a:r>
              <a:rPr lang="en-US" dirty="0"/>
              <a:t> </a:t>
            </a:r>
            <a:r>
              <a:rPr lang="en-US" dirty="0" err="1"/>
              <a:t>nhân</a:t>
            </a:r>
            <a:r>
              <a:rPr lang="en-US" dirty="0"/>
              <a:t> </a:t>
            </a:r>
            <a:r>
              <a:rPr lang="en-US" dirty="0" err="1"/>
              <a:t>viên</a:t>
            </a:r>
            <a:r>
              <a:rPr lang="en-US" dirty="0"/>
              <a:t> y </a:t>
            </a:r>
            <a:r>
              <a:rPr lang="en-US" dirty="0" err="1"/>
              <a:t>tế</a:t>
            </a:r>
            <a:r>
              <a:rPr lang="en-US" dirty="0"/>
              <a:t> </a:t>
            </a:r>
            <a:r>
              <a:rPr lang="en-US" dirty="0" err="1"/>
              <a:t>vẫn</a:t>
            </a:r>
            <a:r>
              <a:rPr lang="en-US" dirty="0"/>
              <a:t> </a:t>
            </a:r>
            <a:r>
              <a:rPr lang="en-US" dirty="0" err="1"/>
              <a:t>đảm</a:t>
            </a:r>
            <a:r>
              <a:rPr lang="en-US" dirty="0"/>
              <a:t> </a:t>
            </a:r>
            <a:r>
              <a:rPr lang="en-US" dirty="0" err="1"/>
              <a:t>bảo</a:t>
            </a:r>
            <a:r>
              <a:rPr lang="en-US" dirty="0"/>
              <a:t> 1 </a:t>
            </a:r>
            <a:r>
              <a:rPr lang="en-US" dirty="0" err="1"/>
              <a:t>chế</a:t>
            </a:r>
            <a:r>
              <a:rPr lang="en-US" dirty="0"/>
              <a:t> </a:t>
            </a:r>
            <a:r>
              <a:rPr lang="en-US" dirty="0" err="1"/>
              <a:t>độ</a:t>
            </a:r>
            <a:r>
              <a:rPr lang="en-US" dirty="0"/>
              <a:t> </a:t>
            </a:r>
            <a:r>
              <a:rPr lang="en-US" dirty="0" err="1"/>
              <a:t>theo</a:t>
            </a:r>
            <a:r>
              <a:rPr lang="en-US" dirty="0"/>
              <a:t> </a:t>
            </a:r>
            <a:r>
              <a:rPr lang="en-US" dirty="0" err="1"/>
              <a:t>dõi</a:t>
            </a:r>
            <a:r>
              <a:rPr lang="en-US" dirty="0"/>
              <a:t> </a:t>
            </a:r>
            <a:r>
              <a:rPr lang="en-US" dirty="0" err="1"/>
              <a:t>tốt</a:t>
            </a:r>
            <a:r>
              <a:rPr lang="en-US" dirty="0"/>
              <a:t> </a:t>
            </a:r>
            <a:r>
              <a:rPr lang="en-US" dirty="0" err="1"/>
              <a:t>nhất</a:t>
            </a:r>
            <a:r>
              <a:rPr lang="en-US" dirty="0"/>
              <a:t> </a:t>
            </a:r>
            <a:r>
              <a:rPr lang="en-US" dirty="0" err="1"/>
              <a:t>cho</a:t>
            </a:r>
            <a:r>
              <a:rPr lang="en-US" dirty="0"/>
              <a:t> </a:t>
            </a:r>
            <a:r>
              <a:rPr lang="en-US" dirty="0" err="1"/>
              <a:t>thai</a:t>
            </a:r>
            <a:r>
              <a:rPr lang="en-US" dirty="0"/>
              <a:t> </a:t>
            </a:r>
            <a:r>
              <a:rPr lang="en-US" dirty="0" err="1"/>
              <a:t>kì</a:t>
            </a:r>
            <a:r>
              <a:rPr lang="en-US" dirty="0"/>
              <a:t> </a:t>
            </a:r>
            <a:r>
              <a:rPr lang="en-US" dirty="0" err="1"/>
              <a:t>này</a:t>
            </a:r>
            <a:r>
              <a:rPr lang="en-US" dirty="0"/>
              <a:t> </a:t>
            </a:r>
            <a:r>
              <a:rPr lang="en-US" dirty="0" err="1"/>
              <a:t>mặc</a:t>
            </a:r>
            <a:r>
              <a:rPr lang="en-US" dirty="0"/>
              <a:t> </a:t>
            </a:r>
            <a:r>
              <a:rPr lang="en-US" dirty="0" err="1"/>
              <a:t>dù</a:t>
            </a:r>
            <a:r>
              <a:rPr lang="en-US" dirty="0"/>
              <a:t> </a:t>
            </a:r>
            <a:r>
              <a:rPr lang="en-US" dirty="0" err="1"/>
              <a:t>cô</a:t>
            </a:r>
            <a:r>
              <a:rPr lang="en-US" dirty="0"/>
              <a:t> ta </a:t>
            </a:r>
            <a:r>
              <a:rPr lang="en-US" dirty="0" err="1"/>
              <a:t>không</a:t>
            </a:r>
            <a:r>
              <a:rPr lang="en-US" dirty="0"/>
              <a:t> </a:t>
            </a:r>
            <a:r>
              <a:rPr lang="en-US" dirty="0" err="1"/>
              <a:t>chọn</a:t>
            </a:r>
            <a:r>
              <a:rPr lang="en-US" dirty="0"/>
              <a:t> </a:t>
            </a:r>
            <a:r>
              <a:rPr lang="en-US" dirty="0" err="1"/>
              <a:t>thực</a:t>
            </a:r>
            <a:r>
              <a:rPr lang="en-US" dirty="0"/>
              <a:t> </a:t>
            </a:r>
            <a:r>
              <a:rPr lang="en-US" dirty="0" err="1"/>
              <a:t>hiện</a:t>
            </a:r>
            <a:r>
              <a:rPr lang="en-US" dirty="0"/>
              <a:t> test </a:t>
            </a:r>
            <a:r>
              <a:rPr lang="en-US" dirty="0" err="1"/>
              <a:t>chẩn</a:t>
            </a:r>
            <a:r>
              <a:rPr lang="en-US" dirty="0"/>
              <a:t> </a:t>
            </a:r>
            <a:r>
              <a:rPr lang="en-US" dirty="0" err="1"/>
              <a:t>đoán</a:t>
            </a:r>
            <a:r>
              <a:rPr lang="en-US" dirty="0"/>
              <a:t>.</a:t>
            </a:r>
          </a:p>
          <a:p>
            <a:r>
              <a:rPr lang="en-US" dirty="0" err="1"/>
              <a:t>Nếu</a:t>
            </a:r>
            <a:r>
              <a:rPr lang="en-US" dirty="0"/>
              <a:t> </a:t>
            </a:r>
            <a:r>
              <a:rPr lang="en-US" dirty="0" err="1"/>
              <a:t>thai</a:t>
            </a:r>
            <a:r>
              <a:rPr lang="en-US" dirty="0"/>
              <a:t> </a:t>
            </a:r>
            <a:r>
              <a:rPr lang="en-US" dirty="0" err="1"/>
              <a:t>nhi</a:t>
            </a:r>
            <a:r>
              <a:rPr lang="en-US" dirty="0"/>
              <a:t> </a:t>
            </a:r>
            <a:r>
              <a:rPr lang="en-US" dirty="0" err="1"/>
              <a:t>được</a:t>
            </a:r>
            <a:r>
              <a:rPr lang="en-US" dirty="0"/>
              <a:t> </a:t>
            </a:r>
            <a:r>
              <a:rPr lang="en-US" dirty="0" err="1"/>
              <a:t>chẩn</a:t>
            </a:r>
            <a:r>
              <a:rPr lang="en-US" dirty="0"/>
              <a:t> </a:t>
            </a:r>
            <a:r>
              <a:rPr lang="en-US" dirty="0" err="1"/>
              <a:t>đoán</a:t>
            </a:r>
            <a:r>
              <a:rPr lang="en-US" dirty="0"/>
              <a:t> </a:t>
            </a:r>
            <a:r>
              <a:rPr lang="en-US" dirty="0" err="1"/>
              <a:t>có</a:t>
            </a:r>
            <a:r>
              <a:rPr lang="en-US" dirty="0"/>
              <a:t> </a:t>
            </a:r>
            <a:r>
              <a:rPr lang="en-US" dirty="0" err="1"/>
              <a:t>bất</a:t>
            </a:r>
            <a:r>
              <a:rPr lang="en-US" dirty="0"/>
              <a:t> </a:t>
            </a:r>
            <a:r>
              <a:rPr lang="en-US" dirty="0" err="1"/>
              <a:t>thường</a:t>
            </a:r>
            <a:r>
              <a:rPr lang="en-US" dirty="0"/>
              <a:t> </a:t>
            </a:r>
            <a:r>
              <a:rPr lang="en-US" dirty="0" err="1"/>
              <a:t>về</a:t>
            </a:r>
            <a:r>
              <a:rPr lang="en-US" dirty="0"/>
              <a:t> NST, </a:t>
            </a:r>
            <a:r>
              <a:rPr lang="en-US" dirty="0" err="1"/>
              <a:t>thai</a:t>
            </a:r>
            <a:r>
              <a:rPr lang="en-US" dirty="0"/>
              <a:t> </a:t>
            </a:r>
            <a:r>
              <a:rPr lang="en-US" dirty="0" err="1"/>
              <a:t>phụ</a:t>
            </a:r>
            <a:r>
              <a:rPr lang="en-US" dirty="0"/>
              <a:t> </a:t>
            </a:r>
            <a:r>
              <a:rPr lang="en-US" dirty="0" err="1"/>
              <a:t>có</a:t>
            </a:r>
            <a:r>
              <a:rPr lang="en-US" dirty="0"/>
              <a:t> </a:t>
            </a:r>
            <a:r>
              <a:rPr lang="en-US" dirty="0" err="1"/>
              <a:t>sự</a:t>
            </a:r>
            <a:r>
              <a:rPr lang="en-US" dirty="0"/>
              <a:t> </a:t>
            </a:r>
            <a:r>
              <a:rPr lang="en-US" dirty="0" err="1"/>
              <a:t>lựa</a:t>
            </a:r>
            <a:r>
              <a:rPr lang="en-US" dirty="0"/>
              <a:t> </a:t>
            </a:r>
            <a:r>
              <a:rPr lang="en-US" dirty="0" err="1"/>
              <a:t>chọn</a:t>
            </a:r>
            <a:r>
              <a:rPr lang="en-US" dirty="0"/>
              <a:t> </a:t>
            </a:r>
            <a:r>
              <a:rPr lang="en-US" dirty="0" err="1"/>
              <a:t>giữa</a:t>
            </a:r>
            <a:r>
              <a:rPr lang="en-US" dirty="0"/>
              <a:t> </a:t>
            </a:r>
            <a:r>
              <a:rPr lang="en-US" dirty="0" err="1"/>
              <a:t>tiếp</a:t>
            </a:r>
            <a:r>
              <a:rPr lang="en-US" dirty="0"/>
              <a:t> </a:t>
            </a:r>
            <a:r>
              <a:rPr lang="en-US" dirty="0" err="1"/>
              <a:t>tục</a:t>
            </a:r>
            <a:r>
              <a:rPr lang="en-US" dirty="0"/>
              <a:t> </a:t>
            </a:r>
            <a:r>
              <a:rPr lang="en-US" dirty="0" err="1"/>
              <a:t>hoặc</a:t>
            </a:r>
            <a:r>
              <a:rPr lang="en-US" dirty="0"/>
              <a:t> </a:t>
            </a:r>
            <a:r>
              <a:rPr lang="en-US" dirty="0" err="1"/>
              <a:t>chấm</a:t>
            </a:r>
            <a:r>
              <a:rPr lang="en-US" dirty="0"/>
              <a:t> </a:t>
            </a:r>
            <a:r>
              <a:rPr lang="en-US" dirty="0" err="1"/>
              <a:t>dứt</a:t>
            </a:r>
            <a:r>
              <a:rPr lang="en-US" dirty="0"/>
              <a:t> </a:t>
            </a:r>
            <a:r>
              <a:rPr lang="en-US" dirty="0" err="1"/>
              <a:t>thai</a:t>
            </a:r>
            <a:r>
              <a:rPr lang="en-US" dirty="0"/>
              <a:t> </a:t>
            </a:r>
            <a:r>
              <a:rPr lang="en-US" dirty="0" err="1"/>
              <a:t>kì</a:t>
            </a:r>
            <a:r>
              <a:rPr lang="en-US" dirty="0"/>
              <a:t>.</a:t>
            </a:r>
          </a:p>
          <a:p>
            <a:r>
              <a:rPr lang="en-US" dirty="0" err="1"/>
              <a:t>Nếu</a:t>
            </a:r>
            <a:r>
              <a:rPr lang="en-US" dirty="0"/>
              <a:t> </a:t>
            </a:r>
            <a:r>
              <a:rPr lang="en-US" dirty="0" err="1"/>
              <a:t>thai</a:t>
            </a:r>
            <a:r>
              <a:rPr lang="en-US" dirty="0"/>
              <a:t> </a:t>
            </a:r>
            <a:r>
              <a:rPr lang="en-US" dirty="0" err="1"/>
              <a:t>phụ</a:t>
            </a:r>
            <a:r>
              <a:rPr lang="en-US" dirty="0"/>
              <a:t> </a:t>
            </a:r>
            <a:r>
              <a:rPr lang="en-US" dirty="0" err="1"/>
              <a:t>chọn</a:t>
            </a:r>
            <a:r>
              <a:rPr lang="en-US" dirty="0"/>
              <a:t> </a:t>
            </a:r>
            <a:r>
              <a:rPr lang="en-US" dirty="0" err="1"/>
              <a:t>tiếp</a:t>
            </a:r>
            <a:r>
              <a:rPr lang="en-US" dirty="0"/>
              <a:t> </a:t>
            </a:r>
            <a:r>
              <a:rPr lang="en-US" dirty="0" err="1"/>
              <a:t>tục</a:t>
            </a:r>
            <a:r>
              <a:rPr lang="en-US" dirty="0"/>
              <a:t>, </a:t>
            </a:r>
            <a:r>
              <a:rPr lang="en-US" dirty="0" err="1"/>
              <a:t>cần</a:t>
            </a:r>
            <a:r>
              <a:rPr lang="en-US" dirty="0"/>
              <a:t> </a:t>
            </a:r>
            <a:r>
              <a:rPr lang="en-US" dirty="0" err="1"/>
              <a:t>thực</a:t>
            </a:r>
            <a:r>
              <a:rPr lang="en-US" dirty="0"/>
              <a:t> </a:t>
            </a:r>
            <a:r>
              <a:rPr lang="en-US" dirty="0" err="1"/>
              <a:t>hiện</a:t>
            </a:r>
            <a:r>
              <a:rPr lang="en-US" dirty="0"/>
              <a:t> </a:t>
            </a:r>
            <a:r>
              <a:rPr lang="en-US" dirty="0" err="1"/>
              <a:t>các</a:t>
            </a:r>
            <a:r>
              <a:rPr lang="en-US" dirty="0"/>
              <a:t> test </a:t>
            </a:r>
            <a:r>
              <a:rPr lang="en-US" dirty="0" err="1"/>
              <a:t>khác</a:t>
            </a:r>
            <a:r>
              <a:rPr lang="en-US" dirty="0"/>
              <a:t> </a:t>
            </a:r>
            <a:r>
              <a:rPr lang="en-US" dirty="0" err="1"/>
              <a:t>đặc</a:t>
            </a:r>
            <a:r>
              <a:rPr lang="en-US" dirty="0"/>
              <a:t> </a:t>
            </a:r>
            <a:r>
              <a:rPr lang="en-US" dirty="0" err="1"/>
              <a:t>biệt</a:t>
            </a:r>
            <a:r>
              <a:rPr lang="en-US" dirty="0"/>
              <a:t> </a:t>
            </a:r>
            <a:r>
              <a:rPr lang="en-US" dirty="0" err="1"/>
              <a:t>là</a:t>
            </a:r>
            <a:r>
              <a:rPr lang="en-US" dirty="0"/>
              <a:t> </a:t>
            </a:r>
            <a:r>
              <a:rPr lang="en-US" dirty="0" err="1"/>
              <a:t>siêu</a:t>
            </a:r>
            <a:r>
              <a:rPr lang="en-US" dirty="0"/>
              <a:t> </a:t>
            </a:r>
            <a:r>
              <a:rPr lang="en-US" dirty="0" err="1"/>
              <a:t>âm</a:t>
            </a:r>
            <a:r>
              <a:rPr lang="en-US" dirty="0"/>
              <a:t> </a:t>
            </a:r>
            <a:r>
              <a:rPr lang="en-US" dirty="0" err="1"/>
              <a:t>tim</a:t>
            </a:r>
            <a:r>
              <a:rPr lang="en-US" dirty="0"/>
              <a:t> </a:t>
            </a:r>
            <a:r>
              <a:rPr lang="en-US" dirty="0" err="1"/>
              <a:t>thai</a:t>
            </a:r>
            <a:r>
              <a:rPr lang="en-US" dirty="0"/>
              <a:t> </a:t>
            </a:r>
            <a:r>
              <a:rPr lang="en-US" dirty="0" err="1"/>
              <a:t>và</a:t>
            </a:r>
            <a:r>
              <a:rPr lang="en-US" dirty="0"/>
              <a:t> </a:t>
            </a:r>
            <a:r>
              <a:rPr lang="en-US" dirty="0" err="1"/>
              <a:t>kế</a:t>
            </a:r>
            <a:r>
              <a:rPr lang="en-US" dirty="0"/>
              <a:t> </a:t>
            </a:r>
            <a:r>
              <a:rPr lang="en-US" dirty="0" err="1"/>
              <a:t>hoạch</a:t>
            </a:r>
            <a:r>
              <a:rPr lang="en-US" dirty="0"/>
              <a:t> </a:t>
            </a:r>
            <a:r>
              <a:rPr lang="en-US" dirty="0" err="1"/>
              <a:t>theo</a:t>
            </a:r>
            <a:r>
              <a:rPr lang="en-US" dirty="0"/>
              <a:t> </a:t>
            </a:r>
            <a:r>
              <a:rPr lang="en-US" dirty="0" err="1"/>
              <a:t>dõi</a:t>
            </a:r>
            <a:r>
              <a:rPr lang="en-US" dirty="0"/>
              <a:t> </a:t>
            </a:r>
            <a:r>
              <a:rPr lang="en-US" dirty="0" err="1"/>
              <a:t>thai</a:t>
            </a:r>
            <a:r>
              <a:rPr lang="en-US" dirty="0"/>
              <a:t> </a:t>
            </a:r>
            <a:r>
              <a:rPr lang="en-US" dirty="0" err="1"/>
              <a:t>kì</a:t>
            </a:r>
            <a:r>
              <a:rPr lang="en-US" dirty="0"/>
              <a:t> </a:t>
            </a:r>
            <a:r>
              <a:rPr lang="en-US" dirty="0" err="1"/>
              <a:t>phải</a:t>
            </a:r>
            <a:r>
              <a:rPr lang="en-US" dirty="0"/>
              <a:t> </a:t>
            </a:r>
            <a:r>
              <a:rPr lang="en-US" dirty="0" err="1"/>
              <a:t>thay</a:t>
            </a:r>
            <a:r>
              <a:rPr lang="en-US" dirty="0"/>
              <a:t> </a:t>
            </a:r>
            <a:r>
              <a:rPr lang="en-US" dirty="0" err="1"/>
              <a:t>đổi</a:t>
            </a:r>
            <a:r>
              <a:rPr lang="en-US" dirty="0"/>
              <a:t> </a:t>
            </a:r>
            <a:r>
              <a:rPr lang="en-US" dirty="0" err="1"/>
              <a:t>hoàn</a:t>
            </a:r>
            <a:r>
              <a:rPr lang="en-US" dirty="0"/>
              <a:t> </a:t>
            </a:r>
            <a:r>
              <a:rPr lang="en-US" dirty="0" err="1"/>
              <a:t>toàn</a:t>
            </a:r>
            <a:r>
              <a:rPr lang="en-US" dirty="0"/>
              <a:t> </a:t>
            </a:r>
          </a:p>
        </p:txBody>
      </p:sp>
    </p:spTree>
    <p:extLst>
      <p:ext uri="{BB962C8B-B14F-4D97-AF65-F5344CB8AC3E}">
        <p14:creationId xmlns:p14="http://schemas.microsoft.com/office/powerpoint/2010/main" val="32459713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III - NHÓM THAI </a:t>
            </a:r>
            <a:r>
              <a:rPr lang="en-US" dirty="0"/>
              <a:t>KỲ</a:t>
            </a:r>
            <a:r>
              <a:rPr lang="vi-VN" dirty="0"/>
              <a:t> NGUY CƠ CAO LIÊN QUAN BỆNH LÝ CỦA MẸ TRƯỚC THAI K</a:t>
            </a:r>
            <a:r>
              <a:rPr lang="en-US" dirty="0"/>
              <a:t>Ỳ</a:t>
            </a:r>
            <a:r>
              <a:rPr lang="vi-VN" dirty="0"/>
              <a:t/>
            </a:r>
            <a:br>
              <a:rPr lang="vi-VN" dirty="0"/>
            </a:b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err="1"/>
              <a:t>Bệnh</a:t>
            </a:r>
            <a:r>
              <a:rPr lang="en-US" dirty="0"/>
              <a:t> </a:t>
            </a:r>
            <a:r>
              <a:rPr lang="en-US" dirty="0" err="1"/>
              <a:t>tim</a:t>
            </a:r>
            <a:r>
              <a:rPr lang="en-US" dirty="0"/>
              <a:t> </a:t>
            </a:r>
            <a:r>
              <a:rPr lang="en-US" dirty="0" err="1"/>
              <a:t>mạch</a:t>
            </a:r>
            <a:endParaRPr lang="en-US" dirty="0"/>
          </a:p>
          <a:p>
            <a:pPr>
              <a:buFont typeface="Wingdings" panose="05000000000000000000" pitchFamily="2" charset="2"/>
              <a:buChar char="Ø"/>
            </a:pPr>
            <a:r>
              <a:rPr lang="en-US" dirty="0" err="1"/>
              <a:t>Thiếu</a:t>
            </a:r>
            <a:r>
              <a:rPr lang="en-US" dirty="0"/>
              <a:t> </a:t>
            </a:r>
            <a:r>
              <a:rPr lang="en-US" dirty="0" err="1"/>
              <a:t>máu</a:t>
            </a:r>
            <a:endParaRPr lang="en-US" dirty="0"/>
          </a:p>
          <a:p>
            <a:pPr>
              <a:buFont typeface="Wingdings" panose="05000000000000000000" pitchFamily="2" charset="2"/>
              <a:buChar char="Ø"/>
            </a:pPr>
            <a:r>
              <a:rPr lang="en-US" dirty="0" err="1"/>
              <a:t>Bệnh</a:t>
            </a:r>
            <a:r>
              <a:rPr lang="en-US" dirty="0"/>
              <a:t> </a:t>
            </a:r>
            <a:r>
              <a:rPr lang="en-US" dirty="0" err="1"/>
              <a:t>thận</a:t>
            </a:r>
            <a:endParaRPr lang="en-US" dirty="0"/>
          </a:p>
          <a:p>
            <a:pPr>
              <a:buFont typeface="Wingdings" panose="05000000000000000000" pitchFamily="2" charset="2"/>
              <a:buChar char="Ø"/>
            </a:pPr>
            <a:r>
              <a:rPr lang="en-US" dirty="0" err="1"/>
              <a:t>Đái</a:t>
            </a:r>
            <a:r>
              <a:rPr lang="en-US" dirty="0"/>
              <a:t> </a:t>
            </a:r>
            <a:r>
              <a:rPr lang="en-US" dirty="0" err="1"/>
              <a:t>tháo</a:t>
            </a:r>
            <a:r>
              <a:rPr lang="en-US" dirty="0"/>
              <a:t> </a:t>
            </a:r>
            <a:r>
              <a:rPr lang="en-US" dirty="0" err="1"/>
              <a:t>đường</a:t>
            </a:r>
            <a:endParaRPr lang="en-US" dirty="0"/>
          </a:p>
          <a:p>
            <a:pPr>
              <a:buFont typeface="Wingdings" panose="05000000000000000000" pitchFamily="2" charset="2"/>
              <a:buChar char="Ø"/>
            </a:pPr>
            <a:r>
              <a:rPr lang="en-US" dirty="0" err="1"/>
              <a:t>Rối</a:t>
            </a:r>
            <a:r>
              <a:rPr lang="en-US" dirty="0"/>
              <a:t> </a:t>
            </a:r>
            <a:r>
              <a:rPr lang="en-US" dirty="0" err="1"/>
              <a:t>loạn</a:t>
            </a:r>
            <a:r>
              <a:rPr lang="en-US" dirty="0"/>
              <a:t> </a:t>
            </a:r>
            <a:r>
              <a:rPr lang="en-US" dirty="0" err="1"/>
              <a:t>tuyến</a:t>
            </a:r>
            <a:r>
              <a:rPr lang="en-US" dirty="0"/>
              <a:t> </a:t>
            </a:r>
            <a:r>
              <a:rPr lang="en-US" dirty="0" err="1"/>
              <a:t>giáp</a:t>
            </a:r>
            <a:endParaRPr lang="en-US" dirty="0"/>
          </a:p>
          <a:p>
            <a:pPr>
              <a:buFont typeface="Wingdings" panose="05000000000000000000" pitchFamily="2" charset="2"/>
              <a:buChar char="Ø"/>
            </a:pPr>
            <a:r>
              <a:rPr lang="en-US" dirty="0" err="1"/>
              <a:t>Nhiễm</a:t>
            </a:r>
            <a:r>
              <a:rPr lang="en-US" dirty="0"/>
              <a:t> </a:t>
            </a:r>
            <a:r>
              <a:rPr lang="en-US" dirty="0" err="1"/>
              <a:t>trùng</a:t>
            </a:r>
            <a:r>
              <a:rPr lang="en-US" dirty="0"/>
              <a:t>: TORCH, STI, GBS</a:t>
            </a:r>
          </a:p>
          <a:p>
            <a:pPr>
              <a:buFont typeface="Wingdings" panose="05000000000000000000" pitchFamily="2" charset="2"/>
              <a:buChar char="Ø"/>
            </a:pPr>
            <a:r>
              <a:rPr lang="en-US" dirty="0" err="1"/>
              <a:t>Bệnh</a:t>
            </a:r>
            <a:r>
              <a:rPr lang="en-US" dirty="0"/>
              <a:t> </a:t>
            </a:r>
            <a:r>
              <a:rPr lang="en-US" dirty="0" err="1"/>
              <a:t>tự</a:t>
            </a:r>
            <a:r>
              <a:rPr lang="en-US" dirty="0"/>
              <a:t> </a:t>
            </a:r>
            <a:r>
              <a:rPr lang="en-US" dirty="0" err="1"/>
              <a:t>miễn</a:t>
            </a:r>
            <a:endParaRPr lang="en-US" dirty="0"/>
          </a:p>
          <a:p>
            <a:pPr>
              <a:buFont typeface="Wingdings" panose="05000000000000000000" pitchFamily="2" charset="2"/>
              <a:buChar char="Ø"/>
            </a:pPr>
            <a:r>
              <a:rPr lang="en-US" dirty="0"/>
              <a:t>Hen </a:t>
            </a:r>
          </a:p>
          <a:p>
            <a:endParaRPr lang="en-US" dirty="0"/>
          </a:p>
        </p:txBody>
      </p:sp>
    </p:spTree>
    <p:extLst>
      <p:ext uri="{BB962C8B-B14F-4D97-AF65-F5344CB8AC3E}">
        <p14:creationId xmlns:p14="http://schemas.microsoft.com/office/powerpoint/2010/main" val="7181466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IV - NHÓM THAI KỲ NGUY CƠ CAO </a:t>
            </a:r>
            <a:r>
              <a:rPr lang="en-US" dirty="0"/>
              <a:t>LIÊN QUAN ĐẾN </a:t>
            </a:r>
            <a:r>
              <a:rPr lang="vi-VN" dirty="0"/>
              <a:t>TIỀN SỬ THAI SẢN</a:t>
            </a:r>
            <a:br>
              <a:rPr lang="vi-VN" dirty="0"/>
            </a:br>
            <a:endParaRPr lang="vi-VN" dirty="0"/>
          </a:p>
        </p:txBody>
      </p:sp>
      <p:sp>
        <p:nvSpPr>
          <p:cNvPr id="7" name="Content Placeholder 6">
            <a:extLst>
              <a:ext uri="{FF2B5EF4-FFF2-40B4-BE49-F238E27FC236}">
                <a16:creationId xmlns="" xmlns:a16="http://schemas.microsoft.com/office/drawing/2014/main" id="{CA8C0D77-8FA4-47B5-A9B2-0D2B0E393521}"/>
              </a:ext>
            </a:extLst>
          </p:cNvPr>
          <p:cNvSpPr>
            <a:spLocks noGrp="1"/>
          </p:cNvSpPr>
          <p:nvPr>
            <p:ph idx="1"/>
          </p:nvPr>
        </p:nvSpPr>
        <p:spPr/>
        <p:txBody>
          <a:bodyPr/>
          <a:lstStyle/>
          <a:p>
            <a:pPr>
              <a:buFont typeface="Wingdings" panose="05000000000000000000" pitchFamily="2" charset="2"/>
              <a:buChar char="Ø"/>
            </a:pPr>
            <a:r>
              <a:rPr lang="vi-VN"/>
              <a:t>Sẩy thai liên tiếp</a:t>
            </a:r>
            <a:endParaRPr lang="en-US"/>
          </a:p>
          <a:p>
            <a:pPr>
              <a:buFont typeface="Wingdings" panose="05000000000000000000" pitchFamily="2" charset="2"/>
              <a:buChar char="Ø"/>
            </a:pPr>
            <a:r>
              <a:rPr lang="vi-VN"/>
              <a:t>Thai chết lưu</a:t>
            </a:r>
            <a:endParaRPr lang="en-US"/>
          </a:p>
          <a:p>
            <a:pPr>
              <a:buFont typeface="Wingdings" panose="05000000000000000000" pitchFamily="2" charset="2"/>
              <a:buChar char="Ø"/>
            </a:pPr>
            <a:r>
              <a:rPr lang="vi-VN"/>
              <a:t>Bất đồng nhóm máu ABO, R</a:t>
            </a:r>
            <a:r>
              <a:rPr lang="en-US"/>
              <a:t>h</a:t>
            </a:r>
            <a:endParaRPr lang="vi-VN"/>
          </a:p>
          <a:p>
            <a:pPr>
              <a:buFont typeface="Wingdings" panose="05000000000000000000" pitchFamily="2" charset="2"/>
              <a:buChar char="Ø"/>
            </a:pPr>
            <a:r>
              <a:rPr lang="en-US"/>
              <a:t>Tiền sử sản giật, mổ lấy thai. </a:t>
            </a:r>
          </a:p>
          <a:p>
            <a:pPr>
              <a:buFont typeface="Wingdings" panose="05000000000000000000" pitchFamily="2" charset="2"/>
              <a:buChar char="Ø"/>
            </a:pPr>
            <a:r>
              <a:rPr lang="it-IT"/>
              <a:t>Tiền sử đẻ non, con dưới 2500g. </a:t>
            </a:r>
          </a:p>
          <a:p>
            <a:pPr>
              <a:buFont typeface="Wingdings" panose="05000000000000000000" pitchFamily="2" charset="2"/>
              <a:buChar char="Ø"/>
            </a:pPr>
            <a:r>
              <a:rPr lang="vi-VN"/>
              <a:t>Trẻ dị </a:t>
            </a:r>
            <a:r>
              <a:rPr lang="en-US"/>
              <a:t>tật</a:t>
            </a:r>
            <a:r>
              <a:rPr lang="vi-VN"/>
              <a:t> bẩm sinh, bất thường </a:t>
            </a:r>
            <a:r>
              <a:rPr lang="en-US"/>
              <a:t>NST.</a:t>
            </a:r>
          </a:p>
        </p:txBody>
      </p:sp>
    </p:spTree>
    <p:extLst>
      <p:ext uri="{BB962C8B-B14F-4D97-AF65-F5344CB8AC3E}">
        <p14:creationId xmlns:p14="http://schemas.microsoft.com/office/powerpoint/2010/main" val="3205899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D8518BA-8F59-4258-B47C-11BCB2DBFD36}"/>
              </a:ext>
            </a:extLst>
          </p:cNvPr>
          <p:cNvSpPr>
            <a:spLocks noGrp="1"/>
          </p:cNvSpPr>
          <p:nvPr>
            <p:ph type="title"/>
          </p:nvPr>
        </p:nvSpPr>
        <p:spPr/>
        <p:txBody>
          <a:bodyPr/>
          <a:lstStyle/>
          <a:p>
            <a:r>
              <a:rPr lang="en-US" b="1" dirty="0">
                <a:solidFill>
                  <a:srgbClr val="FF0000"/>
                </a:solidFill>
              </a:rPr>
              <a:t>VẾT MỔ CŨ (VMC)</a:t>
            </a:r>
          </a:p>
        </p:txBody>
      </p:sp>
      <p:sp>
        <p:nvSpPr>
          <p:cNvPr id="3" name="Content Placeholder 2">
            <a:extLst>
              <a:ext uri="{FF2B5EF4-FFF2-40B4-BE49-F238E27FC236}">
                <a16:creationId xmlns="" xmlns:a16="http://schemas.microsoft.com/office/drawing/2014/main" id="{62428006-3804-4C71-9755-484FFCF61DC7}"/>
              </a:ext>
            </a:extLst>
          </p:cNvPr>
          <p:cNvSpPr>
            <a:spLocks noGrp="1"/>
          </p:cNvSpPr>
          <p:nvPr>
            <p:ph idx="1"/>
          </p:nvPr>
        </p:nvSpPr>
        <p:spPr>
          <a:xfrm>
            <a:off x="1097280" y="1845733"/>
            <a:ext cx="10305826" cy="4537138"/>
          </a:xfrm>
        </p:spPr>
        <p:txBody>
          <a:bodyPr>
            <a:normAutofit/>
          </a:bodyPr>
          <a:lstStyle/>
          <a:p>
            <a:r>
              <a:rPr lang="en-US"/>
              <a:t>Sản phụ sau mổ lấy thai tr</a:t>
            </a:r>
            <a:r>
              <a:rPr lang="vi-VN"/>
              <a:t>ư</a:t>
            </a:r>
            <a:r>
              <a:rPr lang="en-US"/>
              <a:t>ớc đó có sự lựa chọn quá trình sinh ở thai kỳ này là nghiệm pháp sinh ngã âm đạo (TOLAC) hoặc mổ lấy thai có kế hoạch (PRCD). </a:t>
            </a:r>
            <a:r>
              <a:rPr lang="vi-VN"/>
              <a:t>Việc ra quyết định phải tính đến</a:t>
            </a:r>
            <a:r>
              <a:rPr lang="en-US"/>
              <a:t>:</a:t>
            </a:r>
            <a:r>
              <a:rPr lang="vi-VN"/>
              <a:t> </a:t>
            </a:r>
            <a:endParaRPr lang="en-US"/>
          </a:p>
          <a:p>
            <a:pPr lvl="2">
              <a:buFont typeface="Wingdings" panose="05000000000000000000" pitchFamily="2" charset="2"/>
              <a:buChar char="ü"/>
            </a:pPr>
            <a:r>
              <a:rPr lang="en-US" sz="2400"/>
              <a:t>Lựa chọn</a:t>
            </a:r>
            <a:r>
              <a:rPr lang="vi-VN" sz="2400"/>
              <a:t> cá nhân của bệnh nhân </a:t>
            </a:r>
            <a:endParaRPr lang="en-US" sz="2400"/>
          </a:p>
          <a:p>
            <a:pPr lvl="2">
              <a:buFont typeface="Wingdings" panose="05000000000000000000" pitchFamily="2" charset="2"/>
              <a:buChar char="ü"/>
            </a:pPr>
            <a:r>
              <a:rPr lang="en-US" sz="2400"/>
              <a:t>Tiền sử</a:t>
            </a:r>
            <a:r>
              <a:rPr lang="vi-VN" sz="2400"/>
              <a:t> sản khoa</a:t>
            </a:r>
            <a:endParaRPr lang="en-US" sz="2400"/>
          </a:p>
          <a:p>
            <a:pPr lvl="2">
              <a:buFont typeface="Wingdings" panose="05000000000000000000" pitchFamily="2" charset="2"/>
              <a:buChar char="ü"/>
            </a:pPr>
            <a:r>
              <a:rPr lang="en-US" sz="2400"/>
              <a:t>D</a:t>
            </a:r>
            <a:r>
              <a:rPr lang="vi-VN" sz="2400"/>
              <a:t>ữ liệu khoa học về rủi ro và lợi ích của</a:t>
            </a:r>
            <a:r>
              <a:rPr lang="en-US" sz="2400"/>
              <a:t> </a:t>
            </a:r>
            <a:r>
              <a:rPr lang="vi-VN" sz="2400"/>
              <a:t>TOLAC</a:t>
            </a:r>
            <a:r>
              <a:rPr lang="en-US" sz="2400"/>
              <a:t> với </a:t>
            </a:r>
            <a:r>
              <a:rPr lang="vi-VN" sz="2400"/>
              <a:t>PRCD</a:t>
            </a:r>
            <a:r>
              <a:rPr lang="en-US" sz="2400"/>
              <a:t>.</a:t>
            </a:r>
            <a:r>
              <a:rPr lang="vi-VN" sz="2400"/>
              <a:t> </a:t>
            </a:r>
            <a:endParaRPr lang="en-US" sz="2400"/>
          </a:p>
          <a:p>
            <a:pPr lvl="2">
              <a:buFont typeface="Wingdings" panose="05000000000000000000" pitchFamily="2" charset="2"/>
              <a:buChar char="ü"/>
            </a:pPr>
            <a:r>
              <a:rPr lang="en-US" sz="2400"/>
              <a:t>T</a:t>
            </a:r>
            <a:r>
              <a:rPr lang="vi-VN" sz="2400"/>
              <a:t>ính sẵn có của </a:t>
            </a:r>
            <a:r>
              <a:rPr lang="en-US" sz="2400"/>
              <a:t>nghiệm pháp sinh ngã âm đạo</a:t>
            </a:r>
            <a:r>
              <a:rPr lang="vi-VN" sz="2400"/>
              <a:t> </a:t>
            </a:r>
            <a:r>
              <a:rPr lang="en-US" sz="2400"/>
              <a:t>ở bệnh viện.</a:t>
            </a:r>
          </a:p>
          <a:p>
            <a:pPr lvl="2">
              <a:buFont typeface="Wingdings" panose="05000000000000000000" pitchFamily="2" charset="2"/>
              <a:buChar char="ü"/>
            </a:pPr>
            <a:endParaRPr lang="en-US" sz="2400"/>
          </a:p>
          <a:p>
            <a:pPr marL="384048" lvl="2" indent="0">
              <a:buNone/>
            </a:pPr>
            <a:endParaRPr lang="en-US" sz="2000"/>
          </a:p>
          <a:p>
            <a:pPr marL="384048" lvl="2" indent="0">
              <a:buNone/>
            </a:pPr>
            <a:endParaRPr lang="en-US" sz="2000"/>
          </a:p>
          <a:p>
            <a:pPr marL="384048" lvl="2" indent="0">
              <a:buNone/>
            </a:pPr>
            <a:r>
              <a:rPr lang="en-US" sz="1600"/>
              <a:t>Nghiệm sinh ngả âm đạo có thể dẫn đến sinh đ</a:t>
            </a:r>
            <a:r>
              <a:rPr lang="vi-VN" sz="1600"/>
              <a:t>ư</a:t>
            </a:r>
            <a:r>
              <a:rPr lang="en-US" sz="1600"/>
              <a:t>ợc ngã âm đạo (VBAC) hoặc mổ lấy thai không có kế hoạch.</a:t>
            </a:r>
          </a:p>
        </p:txBody>
      </p:sp>
    </p:spTree>
    <p:extLst>
      <p:ext uri="{BB962C8B-B14F-4D97-AF65-F5344CB8AC3E}">
        <p14:creationId xmlns:p14="http://schemas.microsoft.com/office/powerpoint/2010/main" val="39511890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E325484-7416-4104-A934-704C2918004A}"/>
              </a:ext>
            </a:extLst>
          </p:cNvPr>
          <p:cNvSpPr>
            <a:spLocks noGrp="1"/>
          </p:cNvSpPr>
          <p:nvPr>
            <p:ph type="title"/>
          </p:nvPr>
        </p:nvSpPr>
        <p:spPr/>
        <p:txBody>
          <a:bodyPr/>
          <a:lstStyle/>
          <a:p>
            <a:r>
              <a:rPr lang="en-US"/>
              <a:t>TIẾP CẬN SẢN PHỤ CÓ VMC</a:t>
            </a:r>
          </a:p>
        </p:txBody>
      </p:sp>
      <p:sp>
        <p:nvSpPr>
          <p:cNvPr id="3" name="Content Placeholder 2">
            <a:extLst>
              <a:ext uri="{FF2B5EF4-FFF2-40B4-BE49-F238E27FC236}">
                <a16:creationId xmlns="" xmlns:a16="http://schemas.microsoft.com/office/drawing/2014/main" id="{3349E127-4798-4815-A189-FC1365BEB799}"/>
              </a:ext>
            </a:extLst>
          </p:cNvPr>
          <p:cNvSpPr>
            <a:spLocks noGrp="1"/>
          </p:cNvSpPr>
          <p:nvPr>
            <p:ph idx="1"/>
          </p:nvPr>
        </p:nvSpPr>
        <p:spPr>
          <a:xfrm>
            <a:off x="1097280" y="1845733"/>
            <a:ext cx="10377544" cy="5012267"/>
          </a:xfrm>
        </p:spPr>
        <p:txBody>
          <a:bodyPr>
            <a:normAutofit fontScale="92500" lnSpcReduction="20000"/>
          </a:bodyPr>
          <a:lstStyle/>
          <a:p>
            <a:r>
              <a:rPr lang="en-US"/>
              <a:t>Hỏi bệnh sử</a:t>
            </a:r>
            <a:r>
              <a:rPr lang="vi-VN"/>
              <a:t> </a:t>
            </a:r>
            <a:endParaRPr lang="en-US"/>
          </a:p>
          <a:p>
            <a:r>
              <a:rPr lang="vi-VN"/>
              <a:t>1)Lí do mổ lần trước:</a:t>
            </a:r>
          </a:p>
          <a:p>
            <a:r>
              <a:rPr lang="vi-VN"/>
              <a:t>-</a:t>
            </a:r>
            <a:r>
              <a:rPr lang="en-US"/>
              <a:t>N</a:t>
            </a:r>
            <a:r>
              <a:rPr lang="vi-VN"/>
              <a:t>guyên nhân tồn tại: khung chậu hẹp, tử cung dị dạng, …</a:t>
            </a:r>
          </a:p>
          <a:p>
            <a:r>
              <a:rPr lang="vi-VN"/>
              <a:t>-</a:t>
            </a:r>
            <a:r>
              <a:rPr lang="en-US"/>
              <a:t>N</a:t>
            </a:r>
            <a:r>
              <a:rPr lang="vi-VN"/>
              <a:t>guyên nhân ko tồn tại: nhau tiền đạo, nhau bong non, thai suy cấp, bất xứng đầu chậu, con to…</a:t>
            </a:r>
          </a:p>
          <a:p>
            <a:r>
              <a:rPr lang="vi-VN"/>
              <a:t>2) </a:t>
            </a:r>
            <a:r>
              <a:rPr lang="en-US"/>
              <a:t>P</a:t>
            </a:r>
            <a:r>
              <a:rPr lang="vi-VN"/>
              <a:t>hương pháp mổ lần trước </a:t>
            </a:r>
            <a:endParaRPr lang="en-US"/>
          </a:p>
          <a:p>
            <a:r>
              <a:rPr lang="vi-VN"/>
              <a:t>3) </a:t>
            </a:r>
            <a:r>
              <a:rPr lang="en-US"/>
              <a:t>Đ</a:t>
            </a:r>
            <a:r>
              <a:rPr lang="vi-VN"/>
              <a:t>ánh giá sanh ngã âm đạo được không?</a:t>
            </a:r>
          </a:p>
          <a:p>
            <a:r>
              <a:rPr lang="en-US"/>
              <a:t>-T</a:t>
            </a:r>
            <a:r>
              <a:rPr lang="vi-VN"/>
              <a:t>hời gian mổ cách đây bao lâu?</a:t>
            </a:r>
          </a:p>
          <a:p>
            <a:r>
              <a:rPr lang="en-US"/>
              <a:t>-S</a:t>
            </a:r>
            <a:r>
              <a:rPr lang="vi-VN"/>
              <a:t>ố lần mổ, nhiễm trùng vết mổ những lần trước ko?</a:t>
            </a:r>
            <a:endParaRPr lang="en-US"/>
          </a:p>
          <a:p>
            <a:r>
              <a:rPr lang="en-US"/>
              <a:t>4) Hỏi về trải nghiệm sinh ở quá khứ, kế hoạch sinh con t</a:t>
            </a:r>
            <a:r>
              <a:rPr lang="vi-VN"/>
              <a:t>ư</a:t>
            </a:r>
            <a:r>
              <a:rPr lang="en-US"/>
              <a:t>ơng lai, mong muốn cá nhân của sản phụ.</a:t>
            </a:r>
            <a:endParaRPr lang="vi-VN"/>
          </a:p>
          <a:p>
            <a:r>
              <a:rPr lang="vi-VN"/>
              <a:t/>
            </a:r>
            <a:br>
              <a:rPr lang="vi-VN"/>
            </a:br>
            <a:endParaRPr lang="en-US"/>
          </a:p>
        </p:txBody>
      </p:sp>
    </p:spTree>
    <p:extLst>
      <p:ext uri="{BB962C8B-B14F-4D97-AF65-F5344CB8AC3E}">
        <p14:creationId xmlns:p14="http://schemas.microsoft.com/office/powerpoint/2010/main" val="30590515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30B8227-5551-4B3D-84F3-6B6C604289F5}"/>
              </a:ext>
            </a:extLst>
          </p:cNvPr>
          <p:cNvSpPr>
            <a:spLocks noGrp="1"/>
          </p:cNvSpPr>
          <p:nvPr>
            <p:ph type="title"/>
          </p:nvPr>
        </p:nvSpPr>
        <p:spPr>
          <a:xfrm>
            <a:off x="186466" y="82649"/>
            <a:ext cx="12005534" cy="1450757"/>
          </a:xfrm>
        </p:spPr>
        <p:txBody>
          <a:bodyPr>
            <a:normAutofit/>
          </a:bodyPr>
          <a:lstStyle/>
          <a:p>
            <a:r>
              <a:rPr lang="en-US" sz="2500" cap="all"/>
              <a:t>Tư vấn về nguy cơ của mổ lấy thai và nghiệm pháp sinh ngã âm đạo</a:t>
            </a:r>
          </a:p>
        </p:txBody>
      </p:sp>
      <p:sp>
        <p:nvSpPr>
          <p:cNvPr id="3" name="Content Placeholder 2">
            <a:extLst>
              <a:ext uri="{FF2B5EF4-FFF2-40B4-BE49-F238E27FC236}">
                <a16:creationId xmlns="" xmlns:a16="http://schemas.microsoft.com/office/drawing/2014/main" id="{92242CC8-C29F-4DD4-9D98-5C73F666C9D5}"/>
              </a:ext>
            </a:extLst>
          </p:cNvPr>
          <p:cNvSpPr>
            <a:spLocks noGrp="1"/>
          </p:cNvSpPr>
          <p:nvPr>
            <p:ph idx="1"/>
          </p:nvPr>
        </p:nvSpPr>
        <p:spPr/>
        <p:txBody>
          <a:bodyPr/>
          <a:lstStyle/>
          <a:p>
            <a:endParaRPr lang="en-US"/>
          </a:p>
        </p:txBody>
      </p:sp>
      <p:pic>
        <p:nvPicPr>
          <p:cNvPr id="5" name="Picture 4">
            <a:extLst>
              <a:ext uri="{FF2B5EF4-FFF2-40B4-BE49-F238E27FC236}">
                <a16:creationId xmlns="" xmlns:a16="http://schemas.microsoft.com/office/drawing/2014/main" id="{04B87F36-E69F-43BB-9C9C-D2ECB66DCF78}"/>
              </a:ext>
            </a:extLst>
          </p:cNvPr>
          <p:cNvPicPr>
            <a:picLocks noChangeAspect="1"/>
          </p:cNvPicPr>
          <p:nvPr/>
        </p:nvPicPr>
        <p:blipFill rotWithShape="1">
          <a:blip r:embed="rId3"/>
          <a:srcRect l="6471" r="50000" b="1938"/>
          <a:stretch/>
        </p:blipFill>
        <p:spPr>
          <a:xfrm>
            <a:off x="6407971" y="1221078"/>
            <a:ext cx="5658523" cy="5636921"/>
          </a:xfrm>
          <a:prstGeom prst="rect">
            <a:avLst/>
          </a:prstGeom>
          <a:ln>
            <a:solidFill>
              <a:schemeClr val="accent1">
                <a:lumMod val="60000"/>
                <a:lumOff val="40000"/>
              </a:schemeClr>
            </a:solidFill>
          </a:ln>
        </p:spPr>
      </p:pic>
      <p:pic>
        <p:nvPicPr>
          <p:cNvPr id="6" name="Picture 5">
            <a:extLst>
              <a:ext uri="{FF2B5EF4-FFF2-40B4-BE49-F238E27FC236}">
                <a16:creationId xmlns="" xmlns:a16="http://schemas.microsoft.com/office/drawing/2014/main" id="{C4F82E4B-25C0-4511-A57F-67B6B078F1DC}"/>
              </a:ext>
            </a:extLst>
          </p:cNvPr>
          <p:cNvPicPr>
            <a:picLocks noChangeAspect="1"/>
          </p:cNvPicPr>
          <p:nvPr/>
        </p:nvPicPr>
        <p:blipFill rotWithShape="1">
          <a:blip r:embed="rId4"/>
          <a:srcRect l="38676" r="8500"/>
          <a:stretch/>
        </p:blipFill>
        <p:spPr>
          <a:xfrm>
            <a:off x="186466" y="1221078"/>
            <a:ext cx="5464885" cy="5636922"/>
          </a:xfrm>
          <a:prstGeom prst="rect">
            <a:avLst/>
          </a:prstGeom>
          <a:ln>
            <a:solidFill>
              <a:schemeClr val="accent1">
                <a:lumMod val="60000"/>
                <a:lumOff val="40000"/>
              </a:schemeClr>
            </a:solidFill>
          </a:ln>
        </p:spPr>
      </p:pic>
    </p:spTree>
    <p:extLst>
      <p:ext uri="{BB962C8B-B14F-4D97-AF65-F5344CB8AC3E}">
        <p14:creationId xmlns:p14="http://schemas.microsoft.com/office/powerpoint/2010/main" val="40794058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11B8283-FB93-44F8-9798-FF1A162CC74F}"/>
              </a:ext>
            </a:extLst>
          </p:cNvPr>
          <p:cNvSpPr>
            <a:spLocks noGrp="1"/>
          </p:cNvSpPr>
          <p:nvPr>
            <p:ph type="title"/>
          </p:nvPr>
        </p:nvSpPr>
        <p:spPr/>
        <p:txBody>
          <a:bodyPr>
            <a:normAutofit/>
          </a:bodyPr>
          <a:lstStyle/>
          <a:p>
            <a:r>
              <a:rPr lang="en-US" sz="2800" cap="all"/>
              <a:t>T</a:t>
            </a:r>
            <a:r>
              <a:rPr lang="vi-VN" sz="2800" cap="all"/>
              <a:t>ư</a:t>
            </a:r>
            <a:r>
              <a:rPr lang="en-US" sz="2800" cap="all"/>
              <a:t> vấn về dự đoán thành công và chống chỉ định</a:t>
            </a:r>
          </a:p>
        </p:txBody>
      </p:sp>
      <p:sp>
        <p:nvSpPr>
          <p:cNvPr id="6" name="Content Placeholder 5">
            <a:extLst>
              <a:ext uri="{FF2B5EF4-FFF2-40B4-BE49-F238E27FC236}">
                <a16:creationId xmlns="" xmlns:a16="http://schemas.microsoft.com/office/drawing/2014/main" id="{AC7CC76F-F48B-448C-AF04-C566D626BB37}"/>
              </a:ext>
            </a:extLst>
          </p:cNvPr>
          <p:cNvSpPr>
            <a:spLocks noGrp="1"/>
          </p:cNvSpPr>
          <p:nvPr>
            <p:ph idx="1"/>
          </p:nvPr>
        </p:nvSpPr>
        <p:spPr/>
        <p:txBody>
          <a:bodyPr/>
          <a:lstStyle/>
          <a:p>
            <a:endParaRPr lang="en-US"/>
          </a:p>
        </p:txBody>
      </p:sp>
      <p:graphicFrame>
        <p:nvGraphicFramePr>
          <p:cNvPr id="4" name="Table 3">
            <a:extLst>
              <a:ext uri="{FF2B5EF4-FFF2-40B4-BE49-F238E27FC236}">
                <a16:creationId xmlns="" xmlns:a16="http://schemas.microsoft.com/office/drawing/2014/main" id="{86CD0653-0194-4676-B16C-471E93FABACA}"/>
              </a:ext>
            </a:extLst>
          </p:cNvPr>
          <p:cNvGraphicFramePr>
            <a:graphicFrameLocks noGrp="1"/>
          </p:cNvGraphicFramePr>
          <p:nvPr>
            <p:extLst>
              <p:ext uri="{D42A27DB-BD31-4B8C-83A1-F6EECF244321}">
                <p14:modId xmlns:p14="http://schemas.microsoft.com/office/powerpoint/2010/main" val="696469654"/>
              </p:ext>
            </p:extLst>
          </p:nvPr>
        </p:nvGraphicFramePr>
        <p:xfrm>
          <a:off x="810409" y="1379705"/>
          <a:ext cx="10632142" cy="5812222"/>
        </p:xfrm>
        <a:graphic>
          <a:graphicData uri="http://schemas.openxmlformats.org/drawingml/2006/table">
            <a:tbl>
              <a:tblPr firstRow="1" bandRow="1">
                <a:tableStyleId>{5C22544A-7EE6-4342-B048-85BDC9FD1C3A}</a:tableStyleId>
              </a:tblPr>
              <a:tblGrid>
                <a:gridCol w="5316071">
                  <a:extLst>
                    <a:ext uri="{9D8B030D-6E8A-4147-A177-3AD203B41FA5}">
                      <a16:colId xmlns="" xmlns:a16="http://schemas.microsoft.com/office/drawing/2014/main" val="1061155086"/>
                    </a:ext>
                  </a:extLst>
                </a:gridCol>
                <a:gridCol w="5316071">
                  <a:extLst>
                    <a:ext uri="{9D8B030D-6E8A-4147-A177-3AD203B41FA5}">
                      <a16:colId xmlns="" xmlns:a16="http://schemas.microsoft.com/office/drawing/2014/main" val="1295660957"/>
                    </a:ext>
                  </a:extLst>
                </a:gridCol>
              </a:tblGrid>
              <a:tr h="599336">
                <a:tc>
                  <a:txBody>
                    <a:bodyPr/>
                    <a:lstStyle/>
                    <a:p>
                      <a:pPr algn="ctr"/>
                      <a:r>
                        <a:rPr lang="en-US" sz="2000"/>
                        <a:t>Những yếu tố dự đoán TOLAC thành công và </a:t>
                      </a:r>
                    </a:p>
                    <a:p>
                      <a:pPr algn="ctr"/>
                      <a:r>
                        <a:rPr lang="en-US" sz="2000"/>
                        <a:t>an toàn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t>Chống chỉ định  TOLAC</a:t>
                      </a:r>
                    </a:p>
                    <a:p>
                      <a:pPr algn="ctr"/>
                      <a:endParaRPr lang="en-US" sz="2000"/>
                    </a:p>
                  </a:txBody>
                  <a:tcPr/>
                </a:tc>
                <a:extLst>
                  <a:ext uri="{0D108BD9-81ED-4DB2-BD59-A6C34878D82A}">
                    <a16:rowId xmlns="" xmlns:a16="http://schemas.microsoft.com/office/drawing/2014/main" val="3701242939"/>
                  </a:ext>
                </a:extLst>
              </a:tr>
              <a:tr h="5111182">
                <a:tc>
                  <a:txBody>
                    <a:bodyPr/>
                    <a:lstStyle/>
                    <a:p>
                      <a:pPr marL="342900" indent="-342900" algn="l">
                        <a:lnSpc>
                          <a:spcPct val="150000"/>
                        </a:lnSpc>
                        <a:buFont typeface="Wingdings" panose="05000000000000000000" pitchFamily="2" charset="2"/>
                        <a:buChar char="q"/>
                      </a:pPr>
                      <a:r>
                        <a:rPr lang="en-US" sz="1800"/>
                        <a:t>Một hay hai lần mổ tr</a:t>
                      </a:r>
                      <a:r>
                        <a:rPr lang="vi-VN" sz="1800"/>
                        <a:t>ư</a:t>
                      </a:r>
                      <a:r>
                        <a:rPr lang="en-US" sz="1800"/>
                        <a:t>ớc có VMC đường ngang đoạn dưới tử cung</a:t>
                      </a:r>
                    </a:p>
                    <a:p>
                      <a:pPr marL="342900" indent="-342900" algn="l">
                        <a:lnSpc>
                          <a:spcPct val="150000"/>
                        </a:lnSpc>
                        <a:buFont typeface="Wingdings" panose="05000000000000000000" pitchFamily="2" charset="2"/>
                        <a:buChar char="q"/>
                      </a:pPr>
                      <a:r>
                        <a:rPr lang="en-US" sz="1800"/>
                        <a:t>Khung chậu thích hợp và kích thước thai nhi bình thường</a:t>
                      </a:r>
                    </a:p>
                    <a:p>
                      <a:pPr marL="342900" indent="-342900" algn="l">
                        <a:lnSpc>
                          <a:spcPct val="150000"/>
                        </a:lnSpc>
                        <a:buFont typeface="Wingdings" panose="05000000000000000000" pitchFamily="2" charset="2"/>
                        <a:buChar char="q"/>
                      </a:pPr>
                      <a:r>
                        <a:rPr lang="en-US" sz="1800"/>
                        <a:t>Không có sẹo mổ tử cung khác, vỡ tử cung trước đó.</a:t>
                      </a:r>
                    </a:p>
                    <a:p>
                      <a:pPr marL="342900" indent="-342900" algn="l">
                        <a:lnSpc>
                          <a:spcPct val="150000"/>
                        </a:lnSpc>
                        <a:buFont typeface="Wingdings" panose="05000000000000000000" pitchFamily="2" charset="2"/>
                        <a:buChar char="q"/>
                      </a:pPr>
                      <a:r>
                        <a:rPr lang="en-US" sz="1800"/>
                        <a:t>Mong muốn và sự đồng thuận từ bệnh nhân</a:t>
                      </a:r>
                    </a:p>
                    <a:p>
                      <a:pPr marL="342900" indent="-342900" algn="l">
                        <a:lnSpc>
                          <a:spcPct val="150000"/>
                        </a:lnSpc>
                        <a:buFont typeface="Wingdings" panose="05000000000000000000" pitchFamily="2" charset="2"/>
                        <a:buChar char="q"/>
                      </a:pPr>
                      <a:r>
                        <a:rPr lang="en-US" sz="1800"/>
                        <a:t>Chuyển dạ tự nhiên</a:t>
                      </a:r>
                    </a:p>
                    <a:p>
                      <a:pPr marL="342900" indent="-342900" algn="l">
                        <a:lnSpc>
                          <a:spcPct val="150000"/>
                        </a:lnSpc>
                        <a:buFont typeface="Wingdings" panose="05000000000000000000" pitchFamily="2" charset="2"/>
                        <a:buChar char="q"/>
                      </a:pPr>
                      <a:r>
                        <a:rPr lang="en-US" sz="1800"/>
                        <a:t>Có bác sĩ sẵn sàng để theo dõi chuyển dạ, thai nhi; có ngân hàng máu, nhân lực thực hiện mổ lấy thai khẩn cấp khi cần.</a:t>
                      </a:r>
                    </a:p>
                    <a:p>
                      <a:pPr marL="342900" indent="-342900" algn="l">
                        <a:lnSpc>
                          <a:spcPct val="150000"/>
                        </a:lnSpc>
                        <a:buFont typeface="Wingdings" panose="05000000000000000000" pitchFamily="2" charset="2"/>
                        <a:buChar char="q"/>
                      </a:pPr>
                      <a:endParaRPr lang="en-US" sz="1800"/>
                    </a:p>
                  </a:txBody>
                  <a:tcPr/>
                </a:tc>
                <a:tc>
                  <a:txBody>
                    <a:bodyPr/>
                    <a:lstStyle/>
                    <a:p>
                      <a:pPr marL="342900" indent="-342900" algn="l">
                        <a:lnSpc>
                          <a:spcPct val="150000"/>
                        </a:lnSpc>
                        <a:buFont typeface="Wingdings" panose="05000000000000000000" pitchFamily="2" charset="2"/>
                        <a:buChar char="q"/>
                      </a:pPr>
                      <a:r>
                        <a:rPr lang="en-US" sz="1800"/>
                        <a:t>Đường mổ cổ điển/ chữ T hoặc phẫu thuật tử cung trước đó</a:t>
                      </a:r>
                    </a:p>
                    <a:p>
                      <a:pPr marL="342900" indent="-342900" algn="l">
                        <a:lnSpc>
                          <a:spcPct val="150000"/>
                        </a:lnSpc>
                        <a:buFont typeface="Wingdings" panose="05000000000000000000" pitchFamily="2" charset="2"/>
                        <a:buChar char="q"/>
                      </a:pPr>
                      <a:r>
                        <a:rPr lang="en-US" sz="1800"/>
                        <a:t>Khung chậu hẹp và hoặc thai to</a:t>
                      </a:r>
                    </a:p>
                    <a:p>
                      <a:pPr marL="342900" indent="-342900" algn="l">
                        <a:lnSpc>
                          <a:spcPct val="150000"/>
                        </a:lnSpc>
                        <a:buFont typeface="Wingdings" panose="05000000000000000000" pitchFamily="2" charset="2"/>
                        <a:buChar char="q"/>
                      </a:pPr>
                      <a:r>
                        <a:rPr lang="en-US" sz="1800"/>
                        <a:t>Tình trạng bệnh lý sản phụ không cho phép sinh ngả âm đạo</a:t>
                      </a:r>
                    </a:p>
                    <a:p>
                      <a:pPr marL="342900" indent="-342900" algn="l">
                        <a:lnSpc>
                          <a:spcPct val="150000"/>
                        </a:lnSpc>
                        <a:buFont typeface="Wingdings" panose="05000000000000000000" pitchFamily="2" charset="2"/>
                        <a:buChar char="q"/>
                      </a:pPr>
                      <a:r>
                        <a:rPr lang="en-US" sz="1800"/>
                        <a:t>Bệnh nhân từ chối</a:t>
                      </a:r>
                    </a:p>
                    <a:p>
                      <a:pPr marL="342900" indent="-342900" algn="l">
                        <a:lnSpc>
                          <a:spcPct val="150000"/>
                        </a:lnSpc>
                        <a:buFont typeface="Wingdings" panose="05000000000000000000" pitchFamily="2" charset="2"/>
                        <a:buChar char="q"/>
                      </a:pPr>
                      <a:r>
                        <a:rPr lang="en-US" sz="1800"/>
                        <a:t>Cổ tử cung không thích hợp, khởi phát chuyển dạ và tăng co</a:t>
                      </a:r>
                    </a:p>
                    <a:p>
                      <a:pPr marL="342900" indent="-342900" algn="l">
                        <a:lnSpc>
                          <a:spcPct val="150000"/>
                        </a:lnSpc>
                        <a:buFont typeface="Wingdings" panose="05000000000000000000" pitchFamily="2" charset="2"/>
                        <a:buChar char="q"/>
                      </a:pPr>
                      <a:r>
                        <a:rPr lang="en-US" sz="1800"/>
                        <a:t>Điều kiện mổ cấp cứu khẩn cấp không có sẵn có.</a:t>
                      </a:r>
                    </a:p>
                    <a:p>
                      <a:pPr marL="342900" indent="-342900" algn="l">
                        <a:lnSpc>
                          <a:spcPct val="150000"/>
                        </a:lnSpc>
                        <a:buFont typeface="Wingdings" panose="05000000000000000000" pitchFamily="2" charset="2"/>
                        <a:buChar char="q"/>
                      </a:pPr>
                      <a:endParaRPr lang="en-US" sz="1800"/>
                    </a:p>
                  </a:txBody>
                  <a:tcPr/>
                </a:tc>
                <a:extLst>
                  <a:ext uri="{0D108BD9-81ED-4DB2-BD59-A6C34878D82A}">
                    <a16:rowId xmlns="" xmlns:a16="http://schemas.microsoft.com/office/drawing/2014/main" val="824237324"/>
                  </a:ext>
                </a:extLst>
              </a:tr>
            </a:tbl>
          </a:graphicData>
        </a:graphic>
      </p:graphicFrame>
    </p:spTree>
    <p:extLst>
      <p:ext uri="{BB962C8B-B14F-4D97-AF65-F5344CB8AC3E}">
        <p14:creationId xmlns:p14="http://schemas.microsoft.com/office/powerpoint/2010/main" val="26007442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7A51C4A-D5DF-41A8-8B66-624C61B5C5B0}"/>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8AC3D3FF-1EF2-4E30-BC8D-352ECAA24EDA}"/>
              </a:ext>
            </a:extLst>
          </p:cNvPr>
          <p:cNvSpPr>
            <a:spLocks noGrp="1"/>
          </p:cNvSpPr>
          <p:nvPr>
            <p:ph idx="1"/>
          </p:nvPr>
        </p:nvSpPr>
        <p:spPr/>
        <p:txBody>
          <a:bodyPr/>
          <a:lstStyle/>
          <a:p>
            <a:endParaRPr lang="en-US"/>
          </a:p>
        </p:txBody>
      </p:sp>
      <p:pic>
        <p:nvPicPr>
          <p:cNvPr id="4" name="Picture 3">
            <a:extLst>
              <a:ext uri="{FF2B5EF4-FFF2-40B4-BE49-F238E27FC236}">
                <a16:creationId xmlns="" xmlns:a16="http://schemas.microsoft.com/office/drawing/2014/main" id="{3C419946-F2B0-47A1-880A-9D19B3573040}"/>
              </a:ext>
            </a:extLst>
          </p:cNvPr>
          <p:cNvPicPr>
            <a:picLocks noChangeAspect="1"/>
          </p:cNvPicPr>
          <p:nvPr/>
        </p:nvPicPr>
        <p:blipFill rotWithShape="1">
          <a:blip r:embed="rId3"/>
          <a:srcRect l="33577" t="15983" r="34692" b="10545"/>
          <a:stretch/>
        </p:blipFill>
        <p:spPr>
          <a:xfrm>
            <a:off x="2841674" y="185133"/>
            <a:ext cx="5106572" cy="6647827"/>
          </a:xfrm>
          <a:prstGeom prst="rect">
            <a:avLst/>
          </a:prstGeom>
        </p:spPr>
      </p:pic>
      <p:sp>
        <p:nvSpPr>
          <p:cNvPr id="5" name="TextBox 4">
            <a:extLst>
              <a:ext uri="{FF2B5EF4-FFF2-40B4-BE49-F238E27FC236}">
                <a16:creationId xmlns="" xmlns:a16="http://schemas.microsoft.com/office/drawing/2014/main" id="{F6F6F361-33C4-4C47-BF5C-017518AACA01}"/>
              </a:ext>
            </a:extLst>
          </p:cNvPr>
          <p:cNvSpPr txBox="1"/>
          <p:nvPr/>
        </p:nvSpPr>
        <p:spPr>
          <a:xfrm>
            <a:off x="8131125" y="5869094"/>
            <a:ext cx="3798278" cy="923330"/>
          </a:xfrm>
          <a:prstGeom prst="rect">
            <a:avLst/>
          </a:prstGeom>
          <a:noFill/>
        </p:spPr>
        <p:txBody>
          <a:bodyPr wrap="square" rtlCol="0">
            <a:spAutoFit/>
          </a:bodyPr>
          <a:lstStyle/>
          <a:p>
            <a:r>
              <a:rPr lang="en-US"/>
              <a:t>https://mfmunetwork.bsc.gwu.edu/PublicBSC/MFMU/VGBirthCalc/vagbirth.html</a:t>
            </a:r>
          </a:p>
        </p:txBody>
      </p:sp>
      <p:sp>
        <p:nvSpPr>
          <p:cNvPr id="6" name="TextBox 5">
            <a:extLst>
              <a:ext uri="{FF2B5EF4-FFF2-40B4-BE49-F238E27FC236}">
                <a16:creationId xmlns="" xmlns:a16="http://schemas.microsoft.com/office/drawing/2014/main" id="{7972B9D8-5F67-41C2-A221-5B1D6E04ED7B}"/>
              </a:ext>
            </a:extLst>
          </p:cNvPr>
          <p:cNvSpPr txBox="1"/>
          <p:nvPr/>
        </p:nvSpPr>
        <p:spPr>
          <a:xfrm>
            <a:off x="125506" y="502024"/>
            <a:ext cx="2716168" cy="1200329"/>
          </a:xfrm>
          <a:prstGeom prst="rect">
            <a:avLst/>
          </a:prstGeom>
          <a:noFill/>
        </p:spPr>
        <p:txBody>
          <a:bodyPr wrap="square" rtlCol="0">
            <a:spAutoFit/>
          </a:bodyPr>
          <a:lstStyle/>
          <a:p>
            <a:r>
              <a:rPr lang="en-US" sz="2400" b="1"/>
              <a:t>Mô hình dự đoán thành công cho sinh ngã âm đạo </a:t>
            </a:r>
          </a:p>
        </p:txBody>
      </p:sp>
    </p:spTree>
    <p:extLst>
      <p:ext uri="{BB962C8B-B14F-4D97-AF65-F5344CB8AC3E}">
        <p14:creationId xmlns:p14="http://schemas.microsoft.com/office/powerpoint/2010/main" val="21058250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2A79F3F-5697-4178-A8F3-A93F48D51B05}"/>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F067E0A8-E248-4180-9630-966DDF7D98A4}"/>
              </a:ext>
            </a:extLst>
          </p:cNvPr>
          <p:cNvSpPr>
            <a:spLocks noGrp="1"/>
          </p:cNvSpPr>
          <p:nvPr>
            <p:ph idx="1"/>
          </p:nvPr>
        </p:nvSpPr>
        <p:spPr/>
        <p:txBody>
          <a:bodyPr/>
          <a:lstStyle/>
          <a:p>
            <a:endParaRPr lang="en-US"/>
          </a:p>
        </p:txBody>
      </p:sp>
      <p:pic>
        <p:nvPicPr>
          <p:cNvPr id="4" name="Picture 3">
            <a:extLst>
              <a:ext uri="{FF2B5EF4-FFF2-40B4-BE49-F238E27FC236}">
                <a16:creationId xmlns="" xmlns:a16="http://schemas.microsoft.com/office/drawing/2014/main" id="{A71DD66F-D3AF-4328-902A-ABA54EE3958E}"/>
              </a:ext>
            </a:extLst>
          </p:cNvPr>
          <p:cNvPicPr>
            <a:picLocks noChangeAspect="1"/>
          </p:cNvPicPr>
          <p:nvPr/>
        </p:nvPicPr>
        <p:blipFill rotWithShape="1">
          <a:blip r:embed="rId3"/>
          <a:srcRect l="16323" r="16470"/>
          <a:stretch/>
        </p:blipFill>
        <p:spPr>
          <a:xfrm>
            <a:off x="1990164" y="1673"/>
            <a:ext cx="8193741" cy="6854653"/>
          </a:xfrm>
          <a:prstGeom prst="rect">
            <a:avLst/>
          </a:prstGeom>
        </p:spPr>
      </p:pic>
      <p:sp>
        <p:nvSpPr>
          <p:cNvPr id="5" name="TextBox 4">
            <a:extLst>
              <a:ext uri="{FF2B5EF4-FFF2-40B4-BE49-F238E27FC236}">
                <a16:creationId xmlns="" xmlns:a16="http://schemas.microsoft.com/office/drawing/2014/main" id="{149B6A55-E660-4A43-9579-A8297E5AC179}"/>
              </a:ext>
            </a:extLst>
          </p:cNvPr>
          <p:cNvSpPr txBox="1"/>
          <p:nvPr/>
        </p:nvSpPr>
        <p:spPr>
          <a:xfrm>
            <a:off x="0" y="163088"/>
            <a:ext cx="1990164" cy="1200329"/>
          </a:xfrm>
          <a:prstGeom prst="rect">
            <a:avLst/>
          </a:prstGeom>
          <a:noFill/>
        </p:spPr>
        <p:txBody>
          <a:bodyPr wrap="square" rtlCol="0">
            <a:spAutoFit/>
          </a:bodyPr>
          <a:lstStyle/>
          <a:p>
            <a:r>
              <a:rPr lang="en-US" sz="2400" b="1"/>
              <a:t>S</a:t>
            </a:r>
            <a:r>
              <a:rPr lang="vi-VN" sz="2400" b="1"/>
              <a:t>ơ</a:t>
            </a:r>
            <a:r>
              <a:rPr lang="en-US" sz="2400" b="1"/>
              <a:t> đồ tiếp cận sản phụ có VMC</a:t>
            </a:r>
          </a:p>
        </p:txBody>
      </p:sp>
    </p:spTree>
    <p:extLst>
      <p:ext uri="{BB962C8B-B14F-4D97-AF65-F5344CB8AC3E}">
        <p14:creationId xmlns:p14="http://schemas.microsoft.com/office/powerpoint/2010/main" val="11477870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5032B2E-D1C4-4902-8368-CFE57AB7852E}"/>
              </a:ext>
            </a:extLst>
          </p:cNvPr>
          <p:cNvSpPr>
            <a:spLocks noGrp="1"/>
          </p:cNvSpPr>
          <p:nvPr>
            <p:ph type="title"/>
          </p:nvPr>
        </p:nvSpPr>
        <p:spPr/>
        <p:txBody>
          <a:bodyPr/>
          <a:lstStyle/>
          <a:p>
            <a:r>
              <a:rPr lang="vi-VN" dirty="0"/>
              <a:t>PHẦN V - NHÓM THAI KỲ NGUY CƠ CAO LIÊN QUAN ĐẾN YẾU TỐ XÃ HỘI</a:t>
            </a:r>
            <a:br>
              <a:rPr lang="vi-VN" dirty="0"/>
            </a:br>
            <a:endParaRPr lang="en-US" dirty="0"/>
          </a:p>
        </p:txBody>
      </p:sp>
      <p:sp>
        <p:nvSpPr>
          <p:cNvPr id="5" name="Content Placeholder 4">
            <a:extLst>
              <a:ext uri="{FF2B5EF4-FFF2-40B4-BE49-F238E27FC236}">
                <a16:creationId xmlns="" xmlns:a16="http://schemas.microsoft.com/office/drawing/2014/main" id="{52A91E8F-87CD-43EA-9321-9093DF19445A}"/>
              </a:ext>
            </a:extLst>
          </p:cNvPr>
          <p:cNvSpPr>
            <a:spLocks noGrp="1"/>
          </p:cNvSpPr>
          <p:nvPr>
            <p:ph idx="1"/>
          </p:nvPr>
        </p:nvSpPr>
        <p:spPr/>
        <p:txBody>
          <a:bodyPr/>
          <a:lstStyle/>
          <a:p>
            <a:pPr>
              <a:buFont typeface="Wingdings" panose="05000000000000000000" pitchFamily="2" charset="2"/>
              <a:buChar char="Ø"/>
            </a:pPr>
            <a:r>
              <a:rPr lang="en-US" dirty="0"/>
              <a:t>N</a:t>
            </a:r>
            <a:r>
              <a:rPr lang="vi-VN" dirty="0"/>
              <a:t>ghèo đói</a:t>
            </a:r>
            <a:endParaRPr lang="en-US" dirty="0"/>
          </a:p>
          <a:p>
            <a:pPr>
              <a:buFont typeface="Wingdings" panose="05000000000000000000" pitchFamily="2" charset="2"/>
              <a:buChar char="Ø"/>
            </a:pPr>
            <a:r>
              <a:rPr lang="en-US" dirty="0"/>
              <a:t>T</a:t>
            </a:r>
            <a:r>
              <a:rPr lang="vi-VN" dirty="0"/>
              <a:t>rình độ văn hóa thấp</a:t>
            </a:r>
            <a:endParaRPr lang="en-US" dirty="0"/>
          </a:p>
          <a:p>
            <a:pPr>
              <a:buFont typeface="Wingdings" panose="05000000000000000000" pitchFamily="2" charset="2"/>
              <a:buChar char="Ø"/>
            </a:pPr>
            <a:r>
              <a:rPr lang="en-US" dirty="0"/>
              <a:t>Ở</a:t>
            </a:r>
            <a:r>
              <a:rPr lang="vi-VN" dirty="0"/>
              <a:t> xa cơ sở y tế</a:t>
            </a:r>
            <a:endParaRPr lang="en-US" dirty="0"/>
          </a:p>
          <a:p>
            <a:pPr>
              <a:buFont typeface="Wingdings" panose="05000000000000000000" pitchFamily="2" charset="2"/>
              <a:buChar char="Ø"/>
            </a:pPr>
            <a:r>
              <a:rPr lang="en-US" dirty="0"/>
              <a:t>G</a:t>
            </a:r>
            <a:r>
              <a:rPr lang="vi-VN" dirty="0"/>
              <a:t>iao thông không thuận tiện</a:t>
            </a:r>
            <a:endParaRPr lang="en-US" dirty="0"/>
          </a:p>
          <a:p>
            <a:endParaRPr lang="en-US" dirty="0"/>
          </a:p>
        </p:txBody>
      </p:sp>
    </p:spTree>
    <p:extLst>
      <p:ext uri="{BB962C8B-B14F-4D97-AF65-F5344CB8AC3E}">
        <p14:creationId xmlns:p14="http://schemas.microsoft.com/office/powerpoint/2010/main" val="212103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THẾ NÀO LÀ THAI KỲ </a:t>
            </a:r>
            <a:r>
              <a:rPr lang="vi-VN"/>
              <a:t>NGUY CƠ CAO ? </a:t>
            </a:r>
            <a:endParaRPr lang="vi-VN" dirty="0"/>
          </a:p>
        </p:txBody>
      </p:sp>
      <p:sp>
        <p:nvSpPr>
          <p:cNvPr id="3" name="Content Placeholder 2"/>
          <p:cNvSpPr>
            <a:spLocks noGrp="1"/>
          </p:cNvSpPr>
          <p:nvPr>
            <p:ph idx="1"/>
          </p:nvPr>
        </p:nvSpPr>
        <p:spPr/>
        <p:txBody>
          <a:bodyPr/>
          <a:lstStyle/>
          <a:p>
            <a:endParaRPr lang="vi-VN" dirty="0"/>
          </a:p>
          <a:p>
            <a:r>
              <a:rPr lang="vi-VN" dirty="0"/>
              <a:t>Bất kỳ thai kỳ nào mà trong đó có yếu tố từ phía mẹ và/hoặc yếu tố thai nhi có thể ảnh hưởng xấu đến kết quả thai kỳ.[1] </a:t>
            </a:r>
          </a:p>
          <a:p>
            <a:r>
              <a:rPr lang="vi-VN"/>
              <a:t>Thai kỳ </a:t>
            </a:r>
            <a:r>
              <a:rPr lang="vi-VN" dirty="0"/>
              <a:t>nguy cơ cao là </a:t>
            </a:r>
            <a:r>
              <a:rPr lang="vi-VN"/>
              <a:t>thai kỳ </a:t>
            </a:r>
            <a:r>
              <a:rPr lang="vi-VN" dirty="0"/>
              <a:t>có nhiều khả năng đưa đến kết cục xấu cho mẹ và/hoặc thai nhi hơn so với những </a:t>
            </a:r>
            <a:r>
              <a:rPr lang="vi-VN"/>
              <a:t>thai </a:t>
            </a:r>
            <a:r>
              <a:rPr lang="en-US"/>
              <a:t>kỳ</a:t>
            </a:r>
            <a:r>
              <a:rPr lang="vi-VN"/>
              <a:t> </a:t>
            </a:r>
            <a:r>
              <a:rPr lang="vi-VN" dirty="0"/>
              <a:t>khác nói </a:t>
            </a:r>
            <a:r>
              <a:rPr lang="vi-VN"/>
              <a:t>chung.</a:t>
            </a:r>
            <a:r>
              <a:rPr lang="en-US"/>
              <a:t> </a:t>
            </a:r>
            <a:r>
              <a:rPr lang="vi-VN"/>
              <a:t>Thai kỳ </a:t>
            </a:r>
            <a:r>
              <a:rPr lang="vi-VN" dirty="0"/>
              <a:t>nguy cơ cao chiếm khoảng 20% tổng số các </a:t>
            </a:r>
            <a:r>
              <a:rPr lang="vi-VN"/>
              <a:t>thai kỳ </a:t>
            </a:r>
            <a:r>
              <a:rPr lang="vi-VN" dirty="0"/>
              <a:t>[2]</a:t>
            </a:r>
          </a:p>
          <a:p>
            <a:endParaRPr lang="vi-VN" dirty="0"/>
          </a:p>
          <a:p>
            <a:endParaRPr lang="vi-VN" dirty="0"/>
          </a:p>
          <a:p>
            <a:endParaRPr lang="vi-VN" dirty="0"/>
          </a:p>
          <a:p>
            <a:endParaRPr lang="vi-VN" dirty="0"/>
          </a:p>
        </p:txBody>
      </p:sp>
    </p:spTree>
    <p:extLst>
      <p:ext uri="{BB962C8B-B14F-4D97-AF65-F5344CB8AC3E}">
        <p14:creationId xmlns:p14="http://schemas.microsoft.com/office/powerpoint/2010/main" val="6333355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96CB08A-8D34-4849-A17A-7F33CA7E7D1B}"/>
              </a:ext>
            </a:extLst>
          </p:cNvPr>
          <p:cNvSpPr>
            <a:spLocks noGrp="1"/>
          </p:cNvSpPr>
          <p:nvPr>
            <p:ph type="title"/>
          </p:nvPr>
        </p:nvSpPr>
        <p:spPr/>
        <p:txBody>
          <a:bodyPr>
            <a:normAutofit/>
          </a:bodyPr>
          <a:lstStyle/>
          <a:p>
            <a:r>
              <a:rPr lang="vi-VN" dirty="0"/>
              <a:t>PHẦN VI - NHÓM THAI KỲ NGUY CƠ CAO LIÊN QUAN CÁC YẾU TỐ BẤT THƯỜNG TRONG THAI KỲ NÀY</a:t>
            </a:r>
            <a:br>
              <a:rPr lang="vi-VN" dirty="0"/>
            </a:br>
            <a:endParaRPr lang="en-US" dirty="0"/>
          </a:p>
        </p:txBody>
      </p:sp>
      <p:sp>
        <p:nvSpPr>
          <p:cNvPr id="3" name="Content Placeholder 2">
            <a:extLst>
              <a:ext uri="{FF2B5EF4-FFF2-40B4-BE49-F238E27FC236}">
                <a16:creationId xmlns="" xmlns:a16="http://schemas.microsoft.com/office/drawing/2014/main" id="{FAC0E33F-224D-42A8-BF54-0E363E2A3C8B}"/>
              </a:ext>
            </a:extLst>
          </p:cNvPr>
          <p:cNvSpPr>
            <a:spLocks noGrp="1"/>
          </p:cNvSpPr>
          <p:nvPr>
            <p:ph idx="1"/>
          </p:nvPr>
        </p:nvSpPr>
        <p:spPr/>
        <p:txBody>
          <a:bodyPr/>
          <a:lstStyle/>
          <a:p>
            <a:r>
              <a:rPr lang="en-US" b="1"/>
              <a:t>Về phía mẹ:</a:t>
            </a:r>
          </a:p>
          <a:p>
            <a:pPr lvl="1">
              <a:buFont typeface="Wingdings" panose="05000000000000000000" pitchFamily="2" charset="2"/>
              <a:buChar char="Ø"/>
            </a:pPr>
            <a:r>
              <a:rPr lang="vi-VN" sz="2400"/>
              <a:t>Bệnh sốt rét</a:t>
            </a:r>
            <a:endParaRPr lang="en-US" sz="2400"/>
          </a:p>
          <a:p>
            <a:pPr lvl="1">
              <a:buFont typeface="Wingdings" panose="05000000000000000000" pitchFamily="2" charset="2"/>
              <a:buChar char="Ø"/>
            </a:pPr>
            <a:r>
              <a:rPr lang="en-US" sz="2400"/>
              <a:t>B</a:t>
            </a:r>
            <a:r>
              <a:rPr lang="vi-VN" sz="2400"/>
              <a:t>ệnh thiếu máu</a:t>
            </a:r>
            <a:endParaRPr lang="en-US" sz="2400"/>
          </a:p>
          <a:p>
            <a:pPr lvl="1">
              <a:buFont typeface="Wingdings" panose="05000000000000000000" pitchFamily="2" charset="2"/>
              <a:buChar char="Ø"/>
            </a:pPr>
            <a:r>
              <a:rPr lang="en-US" sz="2400"/>
              <a:t>T</a:t>
            </a:r>
            <a:r>
              <a:rPr lang="vi-VN" sz="2400"/>
              <a:t>iền sản giật</a:t>
            </a:r>
            <a:r>
              <a:rPr lang="en-US" sz="2400"/>
              <a:t>, </a:t>
            </a:r>
            <a:r>
              <a:rPr lang="vi-VN" sz="2400"/>
              <a:t>tăng HA thai </a:t>
            </a:r>
            <a:r>
              <a:rPr lang="en-US" sz="2400"/>
              <a:t>kỳ</a:t>
            </a:r>
          </a:p>
          <a:p>
            <a:pPr lvl="1">
              <a:buFont typeface="Wingdings" panose="05000000000000000000" pitchFamily="2" charset="2"/>
              <a:buChar char="Ø"/>
            </a:pPr>
            <a:r>
              <a:rPr lang="en-US" sz="2400"/>
              <a:t>G</a:t>
            </a:r>
            <a:r>
              <a:rPr lang="vi-VN" sz="2400"/>
              <a:t>iảm tiểu cầu tự miễn trong thời kỳ mang thai</a:t>
            </a:r>
            <a:endParaRPr lang="en-US" sz="2400"/>
          </a:p>
          <a:p>
            <a:pPr lvl="1">
              <a:buFont typeface="Wingdings" panose="05000000000000000000" pitchFamily="2" charset="2"/>
              <a:buChar char="Ø"/>
            </a:pPr>
            <a:r>
              <a:rPr lang="en-US" sz="2400"/>
              <a:t>B</a:t>
            </a:r>
            <a:r>
              <a:rPr lang="vi-VN" sz="2400"/>
              <a:t>ệnh thận thai nghén</a:t>
            </a:r>
            <a:endParaRPr lang="en-US" sz="2400"/>
          </a:p>
          <a:p>
            <a:pPr lvl="1">
              <a:buFont typeface="Wingdings" panose="05000000000000000000" pitchFamily="2" charset="2"/>
              <a:buChar char="Ø"/>
            </a:pPr>
            <a:r>
              <a:rPr lang="en-US" sz="2400"/>
              <a:t>Đ</a:t>
            </a:r>
            <a:r>
              <a:rPr lang="vi-VN" sz="2400"/>
              <a:t>ái tháo đường thai nghén</a:t>
            </a:r>
            <a:endParaRPr lang="en-US" sz="2400"/>
          </a:p>
          <a:p>
            <a:pPr lvl="1">
              <a:buFont typeface="Wingdings" panose="05000000000000000000" pitchFamily="2" charset="2"/>
              <a:buChar char="Ø"/>
            </a:pPr>
            <a:r>
              <a:rPr lang="en-US" sz="2400"/>
              <a:t>S</a:t>
            </a:r>
            <a:r>
              <a:rPr lang="vi-VN" sz="2400"/>
              <a:t>ốt do bệnh lý toàn thân, nhiễm trùng tiết niệu</a:t>
            </a:r>
          </a:p>
          <a:p>
            <a:endParaRPr lang="en-US"/>
          </a:p>
        </p:txBody>
      </p:sp>
    </p:spTree>
    <p:extLst>
      <p:ext uri="{BB962C8B-B14F-4D97-AF65-F5344CB8AC3E}">
        <p14:creationId xmlns:p14="http://schemas.microsoft.com/office/powerpoint/2010/main" val="21892391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96CB08A-8D34-4849-A17A-7F33CA7E7D1B}"/>
              </a:ext>
            </a:extLst>
          </p:cNvPr>
          <p:cNvSpPr>
            <a:spLocks noGrp="1"/>
          </p:cNvSpPr>
          <p:nvPr>
            <p:ph type="title"/>
          </p:nvPr>
        </p:nvSpPr>
        <p:spPr/>
        <p:txBody>
          <a:bodyPr/>
          <a:lstStyle/>
          <a:p>
            <a:r>
              <a:rPr lang="vi-VN"/>
              <a:t>VI - NHÓM THAI KỲ NGUY CƠ CAO LIÊN QUAN CÁC YẾU TỐ BẤT THƯỜNG TRONG THAI KỲ NÀY</a:t>
            </a:r>
            <a:br>
              <a:rPr lang="vi-VN"/>
            </a:br>
            <a:endParaRPr lang="en-US"/>
          </a:p>
        </p:txBody>
      </p:sp>
      <p:sp>
        <p:nvSpPr>
          <p:cNvPr id="3" name="Content Placeholder 2">
            <a:extLst>
              <a:ext uri="{FF2B5EF4-FFF2-40B4-BE49-F238E27FC236}">
                <a16:creationId xmlns="" xmlns:a16="http://schemas.microsoft.com/office/drawing/2014/main" id="{FAC0E33F-224D-42A8-BF54-0E363E2A3C8B}"/>
              </a:ext>
            </a:extLst>
          </p:cNvPr>
          <p:cNvSpPr>
            <a:spLocks noGrp="1"/>
          </p:cNvSpPr>
          <p:nvPr>
            <p:ph idx="1"/>
          </p:nvPr>
        </p:nvSpPr>
        <p:spPr/>
        <p:txBody>
          <a:bodyPr/>
          <a:lstStyle/>
          <a:p>
            <a:r>
              <a:rPr lang="en-US" b="1"/>
              <a:t>Về phía thai </a:t>
            </a:r>
            <a:r>
              <a:rPr lang="vi-VN" b="1"/>
              <a:t>: </a:t>
            </a:r>
            <a:endParaRPr lang="en-US" b="1"/>
          </a:p>
          <a:p>
            <a:pPr lvl="1">
              <a:buFont typeface="Wingdings" panose="05000000000000000000" pitchFamily="2" charset="2"/>
              <a:buChar char="Ø"/>
            </a:pPr>
            <a:r>
              <a:rPr lang="vi-VN" sz="2400"/>
              <a:t>Ngôi bất thường</a:t>
            </a:r>
            <a:endParaRPr lang="en-US" sz="2400"/>
          </a:p>
          <a:p>
            <a:pPr lvl="1">
              <a:buFont typeface="Wingdings" panose="05000000000000000000" pitchFamily="2" charset="2"/>
              <a:buChar char="Ø"/>
            </a:pPr>
            <a:r>
              <a:rPr lang="en-US" sz="2400"/>
              <a:t>T</a:t>
            </a:r>
            <a:r>
              <a:rPr lang="vi-VN" sz="2400"/>
              <a:t>hai to</a:t>
            </a:r>
            <a:endParaRPr lang="en-US" sz="2400"/>
          </a:p>
          <a:p>
            <a:pPr lvl="1">
              <a:buFont typeface="Wingdings" panose="05000000000000000000" pitchFamily="2" charset="2"/>
              <a:buChar char="Ø"/>
            </a:pPr>
            <a:r>
              <a:rPr lang="en-US" sz="2400"/>
              <a:t>T</a:t>
            </a:r>
            <a:r>
              <a:rPr lang="vi-VN" sz="2400"/>
              <a:t>hai bất thường</a:t>
            </a:r>
            <a:endParaRPr lang="en-US" sz="2400"/>
          </a:p>
          <a:p>
            <a:pPr lvl="1">
              <a:buFont typeface="Wingdings" panose="05000000000000000000" pitchFamily="2" charset="2"/>
              <a:buChar char="Ø"/>
            </a:pPr>
            <a:r>
              <a:rPr lang="en-US" sz="2400"/>
              <a:t>T</a:t>
            </a:r>
            <a:r>
              <a:rPr lang="vi-VN" sz="2400"/>
              <a:t>hai suy dinh dưỡng</a:t>
            </a:r>
            <a:endParaRPr lang="en-US" sz="2400"/>
          </a:p>
          <a:p>
            <a:pPr lvl="1">
              <a:buFont typeface="Wingdings" panose="05000000000000000000" pitchFamily="2" charset="2"/>
              <a:buChar char="Ø"/>
            </a:pPr>
            <a:r>
              <a:rPr lang="en-US" sz="2400"/>
              <a:t>T</a:t>
            </a:r>
            <a:r>
              <a:rPr lang="vi-VN" sz="2400"/>
              <a:t>hai chết lưu</a:t>
            </a:r>
            <a:endParaRPr lang="en-US" sz="2400"/>
          </a:p>
          <a:p>
            <a:pPr lvl="1">
              <a:buFont typeface="Wingdings" panose="05000000000000000000" pitchFamily="2" charset="2"/>
              <a:buChar char="Ø"/>
            </a:pPr>
            <a:r>
              <a:rPr lang="en-US" sz="2400"/>
              <a:t>S</a:t>
            </a:r>
            <a:r>
              <a:rPr lang="vi-VN" sz="2400"/>
              <a:t>ong tha</a:t>
            </a:r>
            <a:r>
              <a:rPr lang="en-US" sz="2400"/>
              <a:t>i</a:t>
            </a:r>
          </a:p>
          <a:p>
            <a:pPr lvl="1">
              <a:buFont typeface="Wingdings" panose="05000000000000000000" pitchFamily="2" charset="2"/>
              <a:buChar char="Ø"/>
            </a:pPr>
            <a:r>
              <a:rPr lang="en-US" sz="2400"/>
              <a:t>Đ</a:t>
            </a:r>
            <a:r>
              <a:rPr lang="vi-VN" sz="2400"/>
              <a:t>a thai</a:t>
            </a:r>
          </a:p>
          <a:p>
            <a:endParaRPr lang="en-US"/>
          </a:p>
        </p:txBody>
      </p:sp>
    </p:spTree>
    <p:extLst>
      <p:ext uri="{BB962C8B-B14F-4D97-AF65-F5344CB8AC3E}">
        <p14:creationId xmlns:p14="http://schemas.microsoft.com/office/powerpoint/2010/main" val="32033174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ĐÁI THÁO ĐƯỜNG THAI KỲ</a:t>
            </a:r>
          </a:p>
        </p:txBody>
      </p:sp>
      <p:sp>
        <p:nvSpPr>
          <p:cNvPr id="3" name="TextBox 2"/>
          <p:cNvSpPr txBox="1"/>
          <p:nvPr/>
        </p:nvSpPr>
        <p:spPr>
          <a:xfrm>
            <a:off x="1759353" y="2662177"/>
            <a:ext cx="3669174" cy="2246769"/>
          </a:xfrm>
          <a:prstGeom prst="rect">
            <a:avLst/>
          </a:prstGeom>
          <a:noFill/>
        </p:spPr>
        <p:txBody>
          <a:bodyPr wrap="square" rtlCol="0">
            <a:spAutoFit/>
          </a:bodyPr>
          <a:lstStyle/>
          <a:p>
            <a:pPr marL="342900" indent="-342900">
              <a:buAutoNum type="arabicPeriod"/>
            </a:pPr>
            <a:r>
              <a:rPr lang="en-US" sz="2800" dirty="0"/>
              <a:t>Định nghĩa</a:t>
            </a:r>
          </a:p>
          <a:p>
            <a:pPr marL="342900" indent="-342900">
              <a:buAutoNum type="arabicPeriod"/>
            </a:pPr>
            <a:r>
              <a:rPr lang="en-US" sz="2800" dirty="0"/>
              <a:t>Yếu tố nguy cơ</a:t>
            </a:r>
          </a:p>
          <a:p>
            <a:pPr marL="342900" indent="-342900">
              <a:buAutoNum type="arabicPeriod"/>
            </a:pPr>
            <a:r>
              <a:rPr lang="en-US" sz="2800" dirty="0"/>
              <a:t>Tầm soát</a:t>
            </a:r>
          </a:p>
          <a:p>
            <a:pPr marL="342900" indent="-342900">
              <a:buAutoNum type="arabicPeriod"/>
            </a:pPr>
            <a:r>
              <a:rPr lang="en-US" sz="2800" dirty="0"/>
              <a:t>Biến chứng </a:t>
            </a:r>
          </a:p>
          <a:p>
            <a:pPr marL="342900" indent="-342900">
              <a:buAutoNum type="arabicPeriod"/>
            </a:pPr>
            <a:r>
              <a:rPr lang="en-US" sz="2800" dirty="0"/>
              <a:t>Quản lý</a:t>
            </a:r>
          </a:p>
        </p:txBody>
      </p:sp>
    </p:spTree>
    <p:extLst>
      <p:ext uri="{BB962C8B-B14F-4D97-AF65-F5344CB8AC3E}">
        <p14:creationId xmlns:p14="http://schemas.microsoft.com/office/powerpoint/2010/main" val="12130061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ĐỊNH NGHĨA:</a:t>
            </a:r>
          </a:p>
        </p:txBody>
      </p:sp>
      <p:sp>
        <p:nvSpPr>
          <p:cNvPr id="3" name="Content Placeholder 2"/>
          <p:cNvSpPr>
            <a:spLocks noGrp="1"/>
          </p:cNvSpPr>
          <p:nvPr>
            <p:ph idx="1"/>
          </p:nvPr>
        </p:nvSpPr>
        <p:spPr/>
        <p:txBody>
          <a:bodyPr/>
          <a:lstStyle/>
          <a:p>
            <a:endParaRPr lang="en-US" dirty="0"/>
          </a:p>
          <a:p>
            <a:r>
              <a:rPr lang="vi-VN" dirty="0"/>
              <a:t>Đái tháo đường thai kỳ</a:t>
            </a:r>
            <a:r>
              <a:rPr lang="en-US" dirty="0"/>
              <a:t> (GDM)</a:t>
            </a:r>
            <a:r>
              <a:rPr lang="vi-VN" dirty="0"/>
              <a:t>: là tình trạng rối loạn về biến dưỡng đường xảy ra khi mang thai và trong phần lớn các trường hợp, sẽ trở về bình thường sau khi sanh khoảng 6 tuần.</a:t>
            </a:r>
            <a:endParaRPr lang="en-US" dirty="0"/>
          </a:p>
          <a:p>
            <a:endParaRPr lang="en-US" dirty="0"/>
          </a:p>
        </p:txBody>
      </p:sp>
    </p:spTree>
    <p:extLst>
      <p:ext uri="{BB962C8B-B14F-4D97-AF65-F5344CB8AC3E}">
        <p14:creationId xmlns:p14="http://schemas.microsoft.com/office/powerpoint/2010/main" val="15776027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YẾU TỐ NGUY CƠ:</a:t>
            </a:r>
          </a:p>
        </p:txBody>
      </p:sp>
      <p:sp>
        <p:nvSpPr>
          <p:cNvPr id="3" name="Content Placeholder 2"/>
          <p:cNvSpPr>
            <a:spLocks noGrp="1"/>
          </p:cNvSpPr>
          <p:nvPr>
            <p:ph idx="1"/>
          </p:nvPr>
        </p:nvSpPr>
        <p:spPr>
          <a:xfrm>
            <a:off x="1097280" y="1845734"/>
            <a:ext cx="10058400" cy="4212166"/>
          </a:xfrm>
        </p:spPr>
        <p:txBody>
          <a:bodyPr>
            <a:normAutofit fontScale="92500" lnSpcReduction="20000"/>
          </a:bodyPr>
          <a:lstStyle/>
          <a:p>
            <a:r>
              <a:rPr lang="vi-VN" dirty="0"/>
              <a:t>Các đối tượng sau được xem là có nguy cơ cao mắc GDM: </a:t>
            </a:r>
          </a:p>
          <a:p>
            <a:pPr>
              <a:buClr>
                <a:schemeClr val="accent2"/>
              </a:buClr>
              <a:buFont typeface="Wingdings" panose="05000000000000000000" pitchFamily="2" charset="2"/>
              <a:buChar char="§"/>
            </a:pPr>
            <a:r>
              <a:rPr lang="en-US" dirty="0" smtClean="0"/>
              <a:t> </a:t>
            </a:r>
            <a:r>
              <a:rPr lang="vi-VN" dirty="0" smtClean="0"/>
              <a:t>Một </a:t>
            </a:r>
            <a:r>
              <a:rPr lang="vi-VN" dirty="0"/>
              <a:t>số chủng tộc: </a:t>
            </a:r>
            <a:r>
              <a:rPr lang="en-US" dirty="0"/>
              <a:t>C</a:t>
            </a:r>
            <a:r>
              <a:rPr lang="vi-VN" dirty="0"/>
              <a:t>hâu Á…</a:t>
            </a:r>
          </a:p>
          <a:p>
            <a:pPr>
              <a:buClr>
                <a:schemeClr val="accent2"/>
              </a:buClr>
              <a:buFont typeface="Wingdings" panose="05000000000000000000" pitchFamily="2" charset="2"/>
              <a:buChar char="§"/>
            </a:pPr>
            <a:r>
              <a:rPr lang="en-US" dirty="0" smtClean="0"/>
              <a:t> </a:t>
            </a:r>
            <a:r>
              <a:rPr lang="vi-VN" dirty="0" smtClean="0"/>
              <a:t>Tiền </a:t>
            </a:r>
            <a:r>
              <a:rPr lang="vi-VN" dirty="0"/>
              <a:t>căn gia đình đái tháo đường </a:t>
            </a:r>
          </a:p>
          <a:p>
            <a:pPr>
              <a:buClr>
                <a:schemeClr val="accent2"/>
              </a:buClr>
              <a:buFont typeface="Wingdings" panose="05000000000000000000" pitchFamily="2" charset="2"/>
              <a:buChar char="§"/>
            </a:pPr>
            <a:r>
              <a:rPr lang="en-US" dirty="0" smtClean="0"/>
              <a:t> Tuổi </a:t>
            </a:r>
            <a:r>
              <a:rPr lang="en-US" dirty="0"/>
              <a:t>mẹ khi mang thai &gt; 40 tuổi </a:t>
            </a:r>
          </a:p>
          <a:p>
            <a:pPr>
              <a:buClr>
                <a:schemeClr val="accent2"/>
              </a:buClr>
              <a:buFont typeface="Wingdings" panose="05000000000000000000" pitchFamily="2" charset="2"/>
              <a:buChar char="§"/>
            </a:pPr>
            <a:r>
              <a:rPr lang="en-US" dirty="0" smtClean="0"/>
              <a:t> Béo </a:t>
            </a:r>
            <a:r>
              <a:rPr lang="en-US" dirty="0"/>
              <a:t>phì </a:t>
            </a:r>
          </a:p>
          <a:p>
            <a:pPr>
              <a:buClr>
                <a:schemeClr val="accent2"/>
              </a:buClr>
              <a:buFont typeface="Wingdings" panose="05000000000000000000" pitchFamily="2" charset="2"/>
              <a:buChar char="§"/>
            </a:pPr>
            <a:r>
              <a:rPr lang="en-US" dirty="0" smtClean="0"/>
              <a:t> </a:t>
            </a:r>
            <a:r>
              <a:rPr lang="vi-VN" dirty="0" smtClean="0"/>
              <a:t>Tiền </a:t>
            </a:r>
            <a:r>
              <a:rPr lang="vi-VN" dirty="0"/>
              <a:t>căn thai kỳ trước có rối loạn dung nạp đường </a:t>
            </a:r>
          </a:p>
          <a:p>
            <a:pPr>
              <a:buClr>
                <a:schemeClr val="accent2"/>
              </a:buClr>
              <a:buFont typeface="Wingdings" panose="05000000000000000000" pitchFamily="2" charset="2"/>
              <a:buChar char="§"/>
            </a:pPr>
            <a:r>
              <a:rPr lang="en-US" dirty="0" smtClean="0"/>
              <a:t> Tiền </a:t>
            </a:r>
            <a:r>
              <a:rPr lang="en-US" dirty="0"/>
              <a:t>căn sanh con to </a:t>
            </a:r>
          </a:p>
          <a:p>
            <a:pPr>
              <a:buClr>
                <a:schemeClr val="accent2"/>
              </a:buClr>
              <a:buFont typeface="Wingdings" panose="05000000000000000000" pitchFamily="2" charset="2"/>
              <a:buChar char="§"/>
            </a:pPr>
            <a:r>
              <a:rPr lang="en-US" dirty="0" smtClean="0"/>
              <a:t> </a:t>
            </a:r>
            <a:r>
              <a:rPr lang="vi-VN" dirty="0" smtClean="0"/>
              <a:t>Tiền </a:t>
            </a:r>
            <a:r>
              <a:rPr lang="vi-VN" dirty="0"/>
              <a:t>sử sanh con có dị tật bẩm sinh không tìm được nguyên nhân </a:t>
            </a:r>
          </a:p>
          <a:p>
            <a:pPr>
              <a:buClr>
                <a:schemeClr val="accent2"/>
              </a:buClr>
              <a:buFont typeface="Wingdings" panose="05000000000000000000" pitchFamily="2" charset="2"/>
              <a:buChar char="§"/>
            </a:pPr>
            <a:r>
              <a:rPr lang="en-US" dirty="0" smtClean="0"/>
              <a:t> Rối </a:t>
            </a:r>
            <a:r>
              <a:rPr lang="en-US" dirty="0"/>
              <a:t>loạn phóng noãn kiểu buồng trứng đa nang </a:t>
            </a:r>
          </a:p>
          <a:p>
            <a:pPr>
              <a:buClr>
                <a:schemeClr val="accent2"/>
              </a:buClr>
              <a:buFont typeface="Wingdings" panose="05000000000000000000" pitchFamily="2" charset="2"/>
              <a:buChar char="§"/>
            </a:pPr>
            <a:r>
              <a:rPr lang="en-US" dirty="0" smtClean="0"/>
              <a:t> Sử </a:t>
            </a:r>
            <a:r>
              <a:rPr lang="en-US" dirty="0"/>
              <a:t>dụng thuốc: corticosteroids, thuốc kháng virus, hoặc nhiễm HIV </a:t>
            </a:r>
          </a:p>
          <a:p>
            <a:endParaRPr lang="en-US" dirty="0"/>
          </a:p>
        </p:txBody>
      </p:sp>
    </p:spTree>
    <p:extLst>
      <p:ext uri="{BB962C8B-B14F-4D97-AF65-F5344CB8AC3E}">
        <p14:creationId xmlns:p14="http://schemas.microsoft.com/office/powerpoint/2010/main" val="22736768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TẦM SOÁT:</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v"/>
            </a:pPr>
            <a:r>
              <a:rPr lang="en-US" dirty="0">
                <a:solidFill>
                  <a:srgbClr val="FF0000"/>
                </a:solidFill>
              </a:rPr>
              <a:t>PHƯƠNG PHÁP: </a:t>
            </a:r>
            <a:r>
              <a:rPr lang="en-US" dirty="0"/>
              <a:t>3 cách:</a:t>
            </a:r>
          </a:p>
          <a:p>
            <a:pPr marL="749808" lvl="1" indent="-457200">
              <a:buFont typeface="+mj-lt"/>
              <a:buAutoNum type="arabicPeriod"/>
            </a:pPr>
            <a:r>
              <a:rPr lang="en-US" sz="2200" dirty="0"/>
              <a:t>Đường huyết đói + Đường huyết sau ăn</a:t>
            </a:r>
          </a:p>
          <a:p>
            <a:pPr marL="749808" lvl="1" indent="-457200">
              <a:buFont typeface="+mj-lt"/>
              <a:buAutoNum type="arabicPeriod"/>
            </a:pPr>
            <a:r>
              <a:rPr lang="en-US" sz="2200" dirty="0"/>
              <a:t>Chiến lược tiếp cận chẩn đoán 2 thì</a:t>
            </a:r>
          </a:p>
          <a:p>
            <a:pPr marL="749808" lvl="1" indent="-457200">
              <a:buFont typeface="+mj-lt"/>
              <a:buAutoNum type="arabicPeriod"/>
            </a:pPr>
            <a:r>
              <a:rPr lang="en-US" sz="2200" dirty="0"/>
              <a:t>Chiến lược tiếp cận chẩn đoán 1 thì: test dung nạp 75 gram glucose (Oral Glucose Tolerance Test - OGTT) </a:t>
            </a:r>
          </a:p>
          <a:p>
            <a:pPr>
              <a:buFont typeface="Wingdings" panose="05000000000000000000" pitchFamily="2" charset="2"/>
              <a:buChar char="v"/>
            </a:pPr>
            <a:r>
              <a:rPr lang="en-US" dirty="0">
                <a:solidFill>
                  <a:srgbClr val="FF0000"/>
                </a:solidFill>
              </a:rPr>
              <a:t>ĐỐI TƯỢNG: </a:t>
            </a:r>
            <a:r>
              <a:rPr lang="en-US" dirty="0"/>
              <a:t>tất cả phụ nữ mang thai</a:t>
            </a:r>
          </a:p>
          <a:p>
            <a:pPr>
              <a:buFont typeface="Wingdings" panose="05000000000000000000" pitchFamily="2" charset="2"/>
              <a:buChar char="v"/>
            </a:pPr>
            <a:r>
              <a:rPr lang="en-US" dirty="0">
                <a:solidFill>
                  <a:srgbClr val="FF0000"/>
                </a:solidFill>
              </a:rPr>
              <a:t>THỜI ĐIỂM TẦM SOÁT: </a:t>
            </a:r>
          </a:p>
          <a:p>
            <a:pPr lvl="2">
              <a:buFont typeface="Wingdings" panose="05000000000000000000" pitchFamily="2" charset="2"/>
              <a:buChar char="q"/>
            </a:pPr>
            <a:r>
              <a:rPr lang="en-US" sz="2200" dirty="0"/>
              <a:t>Không YTNC: tuần 24-28</a:t>
            </a:r>
          </a:p>
          <a:p>
            <a:pPr lvl="2">
              <a:buFont typeface="Wingdings" panose="05000000000000000000" pitchFamily="2" charset="2"/>
              <a:buChar char="q"/>
            </a:pPr>
            <a:r>
              <a:rPr lang="en-US" sz="2200" dirty="0"/>
              <a:t>Có YTNC: lần khám thai đầu tiên, lặp lại vào tuần 24-28</a:t>
            </a:r>
          </a:p>
          <a:p>
            <a:endParaRPr lang="en-US" dirty="0"/>
          </a:p>
        </p:txBody>
      </p:sp>
    </p:spTree>
    <p:extLst>
      <p:ext uri="{BB962C8B-B14F-4D97-AF65-F5344CB8AC3E}">
        <p14:creationId xmlns:p14="http://schemas.microsoft.com/office/powerpoint/2010/main" val="10921780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7220" y="3322117"/>
            <a:ext cx="6972658" cy="2317869"/>
          </a:xfrm>
          <a:prstGeom prst="rect">
            <a:avLst/>
          </a:prstGeom>
        </p:spPr>
      </p:pic>
      <p:sp>
        <p:nvSpPr>
          <p:cNvPr id="3" name="Rectangle 2"/>
          <p:cNvSpPr/>
          <p:nvPr/>
        </p:nvSpPr>
        <p:spPr>
          <a:xfrm>
            <a:off x="472931" y="253946"/>
            <a:ext cx="11307097" cy="2923877"/>
          </a:xfrm>
          <a:prstGeom prst="rect">
            <a:avLst/>
          </a:prstGeom>
        </p:spPr>
        <p:txBody>
          <a:bodyPr wrap="square">
            <a:spAutoFit/>
          </a:bodyPr>
          <a:lstStyle/>
          <a:p>
            <a:endParaRPr lang="en-US" sz="2800" dirty="0">
              <a:solidFill>
                <a:srgbClr val="000000"/>
              </a:solidFill>
              <a:latin typeface="Times New Roman" panose="02020603050405020304" pitchFamily="18" charset="0"/>
            </a:endParaRPr>
          </a:p>
          <a:p>
            <a:r>
              <a:rPr lang="vi-VN" sz="2600" b="1" dirty="0">
                <a:solidFill>
                  <a:srgbClr val="000000"/>
                </a:solidFill>
                <a:latin typeface="+mj-lt"/>
              </a:rPr>
              <a:t>OGTT</a:t>
            </a:r>
            <a:r>
              <a:rPr lang="en-US" sz="2600" b="1" dirty="0">
                <a:solidFill>
                  <a:srgbClr val="000000"/>
                </a:solidFill>
                <a:latin typeface="+mj-lt"/>
              </a:rPr>
              <a:t> là test được khuyến cáo</a:t>
            </a:r>
            <a:r>
              <a:rPr lang="vi-VN" sz="2600" b="1" dirty="0">
                <a:solidFill>
                  <a:srgbClr val="000000"/>
                </a:solidFill>
                <a:latin typeface="+mj-lt"/>
              </a:rPr>
              <a:t>: </a:t>
            </a:r>
            <a:endParaRPr lang="en-US" sz="2600" b="1" dirty="0">
              <a:solidFill>
                <a:srgbClr val="000000"/>
              </a:solidFill>
              <a:latin typeface="+mj-lt"/>
            </a:endParaRPr>
          </a:p>
          <a:p>
            <a:pPr marL="457200" indent="-457200">
              <a:buFont typeface="Wingdings" panose="05000000000000000000" pitchFamily="2" charset="2"/>
              <a:buChar char="§"/>
            </a:pPr>
            <a:r>
              <a:rPr lang="en-US" sz="2600" dirty="0">
                <a:solidFill>
                  <a:srgbClr val="000000"/>
                </a:solidFill>
                <a:latin typeface="+mj-lt"/>
              </a:rPr>
              <a:t>Ă</a:t>
            </a:r>
            <a:r>
              <a:rPr lang="vi-VN" sz="2600" dirty="0">
                <a:solidFill>
                  <a:srgbClr val="000000"/>
                </a:solidFill>
                <a:latin typeface="+mj-lt"/>
              </a:rPr>
              <a:t>n bình thường 10 giờ trước khi thực hiện nhịn 8 giờ. </a:t>
            </a:r>
            <a:endParaRPr lang="en-US" sz="2600" dirty="0">
              <a:solidFill>
                <a:srgbClr val="000000"/>
              </a:solidFill>
              <a:latin typeface="+mj-lt"/>
            </a:endParaRPr>
          </a:p>
          <a:p>
            <a:pPr marL="457200" indent="-457200">
              <a:buFont typeface="Wingdings" panose="05000000000000000000" pitchFamily="2" charset="2"/>
              <a:buChar char="§"/>
            </a:pPr>
            <a:r>
              <a:rPr lang="vi-VN" sz="2600" dirty="0">
                <a:solidFill>
                  <a:srgbClr val="000000"/>
                </a:solidFill>
                <a:latin typeface="+mj-lt"/>
              </a:rPr>
              <a:t>Glycemia được đo vào lúc đói. </a:t>
            </a:r>
            <a:endParaRPr lang="en-US" sz="2600" dirty="0">
              <a:solidFill>
                <a:srgbClr val="000000"/>
              </a:solidFill>
              <a:latin typeface="+mj-lt"/>
            </a:endParaRPr>
          </a:p>
          <a:p>
            <a:pPr marL="457200" indent="-457200">
              <a:buFont typeface="Wingdings" panose="05000000000000000000" pitchFamily="2" charset="2"/>
              <a:buChar char="§"/>
            </a:pPr>
            <a:r>
              <a:rPr lang="vi-VN" sz="2600" dirty="0">
                <a:solidFill>
                  <a:srgbClr val="000000"/>
                </a:solidFill>
                <a:latin typeface="+mj-lt"/>
              </a:rPr>
              <a:t>Cho thai phụ uống 75 gram glucose. </a:t>
            </a:r>
            <a:endParaRPr lang="en-US" sz="2600" dirty="0">
              <a:solidFill>
                <a:srgbClr val="000000"/>
              </a:solidFill>
              <a:latin typeface="+mj-lt"/>
            </a:endParaRPr>
          </a:p>
          <a:p>
            <a:pPr marL="457200" indent="-457200">
              <a:buFont typeface="Wingdings" panose="05000000000000000000" pitchFamily="2" charset="2"/>
              <a:buChar char="§"/>
            </a:pPr>
            <a:r>
              <a:rPr lang="vi-VN" sz="2600" dirty="0">
                <a:solidFill>
                  <a:srgbClr val="000000"/>
                </a:solidFill>
                <a:latin typeface="+mj-lt"/>
              </a:rPr>
              <a:t>Định lượng lại glycemia một giờ, và hai giờ sau uống glucose. </a:t>
            </a:r>
            <a:endParaRPr lang="en-US" sz="2600" dirty="0">
              <a:solidFill>
                <a:srgbClr val="000000"/>
              </a:solidFill>
              <a:latin typeface="+mj-lt"/>
            </a:endParaRPr>
          </a:p>
          <a:p>
            <a:pPr marL="457200" indent="-457200">
              <a:buFont typeface="Wingdings" panose="05000000000000000000" pitchFamily="2" charset="2"/>
              <a:buChar char="§"/>
            </a:pPr>
            <a:r>
              <a:rPr lang="vi-VN" sz="2600" dirty="0">
                <a:solidFill>
                  <a:srgbClr val="000000"/>
                </a:solidFill>
                <a:latin typeface="+mj-lt"/>
              </a:rPr>
              <a:t>Theo IADPSG và ADA, chẩn đoán đái tháo đường thai kỳ khi: </a:t>
            </a:r>
          </a:p>
        </p:txBody>
      </p:sp>
    </p:spTree>
    <p:extLst>
      <p:ext uri="{BB962C8B-B14F-4D97-AF65-F5344CB8AC3E}">
        <p14:creationId xmlns:p14="http://schemas.microsoft.com/office/powerpoint/2010/main" val="20170412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nvSpPr>
        <p:spPr>
          <a:xfrm>
            <a:off x="425244"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vi-VN" dirty="0">
              <a:latin typeface="Times New Roman" panose="02020603050405020304" pitchFamily="18" charset="0"/>
              <a:cs typeface="Times New Roman" panose="02020603050405020304" pitchFamily="18" charset="0"/>
            </a:endParaRPr>
          </a:p>
        </p:txBody>
      </p:sp>
      <p:grpSp>
        <p:nvGrpSpPr>
          <p:cNvPr id="3" name="Group 2"/>
          <p:cNvGrpSpPr/>
          <p:nvPr/>
        </p:nvGrpSpPr>
        <p:grpSpPr>
          <a:xfrm>
            <a:off x="3027709" y="261792"/>
            <a:ext cx="8307763" cy="5965390"/>
            <a:chOff x="3884237" y="261792"/>
            <a:chExt cx="8307763" cy="5965390"/>
          </a:xfrm>
        </p:grpSpPr>
        <p:sp>
          <p:nvSpPr>
            <p:cNvPr id="12" name="Rectangle 11"/>
            <p:cNvSpPr/>
            <p:nvPr/>
          </p:nvSpPr>
          <p:spPr>
            <a:xfrm>
              <a:off x="8101781" y="2492043"/>
              <a:ext cx="4090219" cy="3735139"/>
            </a:xfrm>
            <a:prstGeom prst="rect">
              <a:avLst/>
            </a:prstGeom>
            <a:solidFill>
              <a:schemeClr val="accent6">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t"/>
            <a:lstStyle>
              <a:defPPr>
                <a:defRPr lang="vi-V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vi-VN"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THAI</a:t>
              </a:r>
            </a:p>
            <a:p>
              <a:pPr marL="742950" lvl="1"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Thai to</a:t>
              </a:r>
            </a:p>
            <a:p>
              <a:pPr marL="742950" lvl="1"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Đột tử</a:t>
              </a:r>
            </a:p>
            <a:p>
              <a:pPr marL="742950" lvl="1"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IUGR</a:t>
              </a:r>
            </a:p>
            <a:p>
              <a:pPr marL="742950" lvl="1"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Chậm trưởng thành phổi: SHH cấp</a:t>
              </a:r>
            </a:p>
            <a:p>
              <a:pPr marL="742950" lvl="1"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Kẹt vai: liệt Erb, liệt Klumpke</a:t>
              </a:r>
            </a:p>
            <a:p>
              <a:pPr marL="742950" lvl="1"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Dị tật thai</a:t>
              </a:r>
            </a:p>
            <a:p>
              <a:pPr marL="742950" lvl="1"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Hạ ĐH sơ sinh</a:t>
              </a:r>
            </a:p>
            <a:p>
              <a:pPr marL="742950" lvl="1"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ĐTĐ sau này</a:t>
              </a:r>
            </a:p>
            <a:p>
              <a:pPr marL="742950" lvl="1"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Thiểu năng tâm thần kinh</a:t>
              </a:r>
            </a:p>
            <a:p>
              <a:pPr marL="742950" lvl="1" indent="-285750">
                <a:buFont typeface="Wingdings" panose="05000000000000000000" pitchFamily="2" charset="2"/>
                <a:buChar char="§"/>
              </a:pPr>
              <a:endParaRPr lang="vi-VN" sz="2000" dirty="0">
                <a:latin typeface="Times New Roman" panose="02020603050405020304" pitchFamily="18" charset="0"/>
                <a:cs typeface="Times New Roman" panose="02020603050405020304" pitchFamily="18" charset="0"/>
              </a:endParaRPr>
            </a:p>
            <a:p>
              <a:pPr algn="ctr"/>
              <a:endParaRPr lang="vi-VN" sz="2000" dirty="0">
                <a:latin typeface="Times New Roman" panose="02020603050405020304" pitchFamily="18" charset="0"/>
                <a:cs typeface="Times New Roman" panose="02020603050405020304" pitchFamily="18" charset="0"/>
              </a:endParaRPr>
            </a:p>
          </p:txBody>
        </p:sp>
        <p:grpSp>
          <p:nvGrpSpPr>
            <p:cNvPr id="16" name="Group 15"/>
            <p:cNvGrpSpPr/>
            <p:nvPr/>
          </p:nvGrpSpPr>
          <p:grpSpPr>
            <a:xfrm>
              <a:off x="5819336" y="261792"/>
              <a:ext cx="3928056" cy="2219738"/>
              <a:chOff x="5819336" y="261792"/>
              <a:chExt cx="3928056" cy="2219738"/>
            </a:xfrm>
          </p:grpSpPr>
          <p:sp>
            <p:nvSpPr>
              <p:cNvPr id="13" name="Oval 12"/>
              <p:cNvSpPr/>
              <p:nvPr/>
            </p:nvSpPr>
            <p:spPr>
              <a:xfrm>
                <a:off x="5819336" y="261792"/>
                <a:ext cx="3928056" cy="111998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vi-V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5400" dirty="0">
                    <a:latin typeface="Times New Roman" panose="02020603050405020304" pitchFamily="18" charset="0"/>
                    <a:cs typeface="Times New Roman" panose="02020603050405020304" pitchFamily="18" charset="0"/>
                  </a:rPr>
                  <a:t>GDM</a:t>
                </a:r>
                <a:endParaRPr lang="vi-VN" sz="5400" dirty="0">
                  <a:latin typeface="Times New Roman" panose="02020603050405020304" pitchFamily="18" charset="0"/>
                  <a:cs typeface="Times New Roman" panose="02020603050405020304" pitchFamily="18" charset="0"/>
                </a:endParaRPr>
              </a:p>
            </p:txBody>
          </p:sp>
          <p:sp>
            <p:nvSpPr>
              <p:cNvPr id="14" name="Curved Right Arrow 13"/>
              <p:cNvSpPr/>
              <p:nvPr/>
            </p:nvSpPr>
            <p:spPr>
              <a:xfrm>
                <a:off x="5833718" y="1265378"/>
                <a:ext cx="731520" cy="121615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vi-V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vi-VN">
                  <a:solidFill>
                    <a:schemeClr val="tx1"/>
                  </a:solidFill>
                  <a:latin typeface="Times New Roman" panose="02020603050405020304" pitchFamily="18" charset="0"/>
                  <a:cs typeface="Times New Roman" panose="02020603050405020304" pitchFamily="18" charset="0"/>
                </a:endParaRPr>
              </a:p>
            </p:txBody>
          </p:sp>
          <p:sp>
            <p:nvSpPr>
              <p:cNvPr id="15" name="Curved Left Arrow 14"/>
              <p:cNvSpPr/>
              <p:nvPr/>
            </p:nvSpPr>
            <p:spPr>
              <a:xfrm>
                <a:off x="9015872" y="1265378"/>
                <a:ext cx="731520" cy="121615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vi-V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vi-VN">
                  <a:solidFill>
                    <a:schemeClr val="tx1"/>
                  </a:solidFill>
                  <a:latin typeface="Times New Roman" panose="02020603050405020304" pitchFamily="18" charset="0"/>
                  <a:cs typeface="Times New Roman" panose="02020603050405020304" pitchFamily="18" charset="0"/>
                </a:endParaRPr>
              </a:p>
            </p:txBody>
          </p:sp>
        </p:grpSp>
        <p:sp>
          <p:nvSpPr>
            <p:cNvPr id="11" name="Rectangle 10"/>
            <p:cNvSpPr/>
            <p:nvPr/>
          </p:nvSpPr>
          <p:spPr>
            <a:xfrm>
              <a:off x="3884237" y="2492043"/>
              <a:ext cx="4005304" cy="3735139"/>
            </a:xfrm>
            <a:prstGeom prst="rect">
              <a:avLst/>
            </a:prstGeom>
            <a:solidFill>
              <a:schemeClr val="accent6">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t"/>
            <a:lstStyle>
              <a:defPPr>
                <a:defRPr lang="vi-V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1" algn="ctr"/>
              <a:r>
                <a:rPr lang="vi-VN"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MẸ</a:t>
              </a:r>
            </a:p>
            <a:p>
              <a:pPr marL="742950" lvl="1"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Tiền sản giật</a:t>
              </a:r>
            </a:p>
            <a:p>
              <a:pPr marL="742950" lvl="1"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Đa ối: nhau bong non, sinh non, đờ TC sau sinh</a:t>
              </a:r>
            </a:p>
            <a:p>
              <a:pPr marL="742950" lvl="1"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Nhiễm trùng đường niêu + viêm âm đạo do nấm</a:t>
              </a:r>
            </a:p>
            <a:p>
              <a:pPr marL="742950" lvl="1"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Mổ lấy thai</a:t>
              </a:r>
            </a:p>
            <a:p>
              <a:pPr marL="742950" lvl="1"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ĐTĐ type 2 sau này</a:t>
              </a:r>
              <a:endParaRPr lang="vi-VN" sz="2000" dirty="0">
                <a:latin typeface="Times New Roman" panose="02020603050405020304" pitchFamily="18" charset="0"/>
                <a:cs typeface="Times New Roman" panose="02020603050405020304" pitchFamily="18" charset="0"/>
              </a:endParaRPr>
            </a:p>
            <a:p>
              <a:pPr algn="ctr"/>
              <a:endParaRPr lang="vi-VN" sz="2000" dirty="0">
                <a:latin typeface="Times New Roman" panose="02020603050405020304" pitchFamily="18" charset="0"/>
                <a:cs typeface="Times New Roman" panose="02020603050405020304" pitchFamily="18" charset="0"/>
              </a:endParaRPr>
            </a:p>
          </p:txBody>
        </p:sp>
      </p:grpSp>
      <p:sp>
        <p:nvSpPr>
          <p:cNvPr id="5" name="Title 4">
            <a:extLst>
              <a:ext uri="{FF2B5EF4-FFF2-40B4-BE49-F238E27FC236}">
                <a16:creationId xmlns="" xmlns:a16="http://schemas.microsoft.com/office/drawing/2014/main" id="{B844F652-13C4-489B-9893-73E8A604B930}"/>
              </a:ext>
            </a:extLst>
          </p:cNvPr>
          <p:cNvSpPr>
            <a:spLocks noGrp="1"/>
          </p:cNvSpPr>
          <p:nvPr>
            <p:ph type="title"/>
          </p:nvPr>
        </p:nvSpPr>
        <p:spPr/>
        <p:txBody>
          <a:bodyPr/>
          <a:lstStyle/>
          <a:p>
            <a:r>
              <a:rPr lang="en-US"/>
              <a:t>4. </a:t>
            </a:r>
            <a:r>
              <a:rPr lang="vi-VN"/>
              <a:t>BIẾN CHỨNG</a:t>
            </a:r>
            <a:br>
              <a:rPr lang="vi-VN"/>
            </a:br>
            <a:endParaRPr lang="en-US"/>
          </a:p>
        </p:txBody>
      </p:sp>
    </p:spTree>
    <p:extLst>
      <p:ext uri="{BB962C8B-B14F-4D97-AF65-F5344CB8AC3E}">
        <p14:creationId xmlns:p14="http://schemas.microsoft.com/office/powerpoint/2010/main" val="39307499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QUẢN LÝ:</a:t>
            </a:r>
          </a:p>
        </p:txBody>
      </p:sp>
      <p:sp>
        <p:nvSpPr>
          <p:cNvPr id="3" name="Content Placeholder 2"/>
          <p:cNvSpPr>
            <a:spLocks noGrp="1"/>
          </p:cNvSpPr>
          <p:nvPr>
            <p:ph idx="1"/>
          </p:nvPr>
        </p:nvSpPr>
        <p:spPr/>
        <p:txBody>
          <a:bodyPr/>
          <a:lstStyle/>
          <a:p>
            <a:r>
              <a:rPr lang="en-US" dirty="0">
                <a:solidFill>
                  <a:srgbClr val="FF0000"/>
                </a:solidFill>
              </a:rPr>
              <a:t>TRƯỚC SANH: </a:t>
            </a:r>
            <a:r>
              <a:rPr lang="en-US" dirty="0"/>
              <a:t>ổn định glycemia </a:t>
            </a:r>
            <a:r>
              <a:rPr lang="en-US" dirty="0">
                <a:sym typeface="Wingdings" panose="05000000000000000000" pitchFamily="2" charset="2"/>
              </a:rPr>
              <a:t> hạn chế kết cục xấu </a:t>
            </a:r>
            <a:endParaRPr lang="en-US" dirty="0"/>
          </a:p>
          <a:p>
            <a:pPr lvl="1">
              <a:buFont typeface="Wingdings" panose="05000000000000000000" pitchFamily="2" charset="2"/>
              <a:buChar char="v"/>
            </a:pPr>
            <a:r>
              <a:rPr lang="en-US" sz="2200" dirty="0" smtClean="0"/>
              <a:t>Tiết chế: thay đổi lối sống + dinh dưỡng (MNT)</a:t>
            </a:r>
          </a:p>
          <a:p>
            <a:pPr lvl="1">
              <a:buFont typeface="Wingdings" panose="05000000000000000000" pitchFamily="2" charset="2"/>
              <a:buChar char="v"/>
            </a:pPr>
            <a:r>
              <a:rPr lang="en-US" sz="2200" dirty="0" smtClean="0"/>
              <a:t>Thuốc: chỉ dùng khi thất bại MNT</a:t>
            </a:r>
          </a:p>
          <a:p>
            <a:pPr lvl="4">
              <a:buFont typeface="Wingdings" panose="05000000000000000000" pitchFamily="2" charset="2"/>
              <a:buChar char="Ø"/>
            </a:pPr>
            <a:r>
              <a:rPr lang="en-US" sz="2200" dirty="0" smtClean="0"/>
              <a:t>Insulin</a:t>
            </a:r>
            <a:endParaRPr lang="en-US" sz="2200" dirty="0"/>
          </a:p>
          <a:p>
            <a:pPr lvl="4">
              <a:buFont typeface="Wingdings" panose="05000000000000000000" pitchFamily="2" charset="2"/>
              <a:buChar char="Ø"/>
            </a:pPr>
            <a:r>
              <a:rPr lang="en-US" sz="2200" dirty="0" smtClean="0"/>
              <a:t>Metformin</a:t>
            </a:r>
            <a:endParaRPr lang="en-US" sz="2200" dirty="0"/>
          </a:p>
          <a:p>
            <a:endParaRPr lang="en-US" dirty="0"/>
          </a:p>
        </p:txBody>
      </p:sp>
      <p:sp>
        <p:nvSpPr>
          <p:cNvPr id="28" name="TextBox 27"/>
          <p:cNvSpPr txBox="1"/>
          <p:nvPr/>
        </p:nvSpPr>
        <p:spPr>
          <a:xfrm>
            <a:off x="4038949" y="453494"/>
            <a:ext cx="3185652" cy="1200329"/>
          </a:xfrm>
          <a:prstGeom prst="rect">
            <a:avLst/>
          </a:prstGeom>
          <a:noFill/>
        </p:spPr>
        <p:txBody>
          <a:bodyPr wrap="square" rtlCol="0">
            <a:spAutoFit/>
          </a:bodyPr>
          <a:lstStyle/>
          <a:p>
            <a:r>
              <a:rPr lang="en-US" sz="240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Trước sanh</a:t>
            </a:r>
          </a:p>
          <a:p>
            <a:r>
              <a:rPr lang="en-US" sz="2400" dirty="0">
                <a:latin typeface="Times New Roman" panose="02020603050405020304" pitchFamily="18" charset="0"/>
                <a:cs typeface="Times New Roman" panose="02020603050405020304" pitchFamily="18" charset="0"/>
              </a:rPr>
              <a:t>Chuyển dạ</a:t>
            </a:r>
          </a:p>
          <a:p>
            <a:r>
              <a:rPr lang="en-US" sz="2400" dirty="0">
                <a:latin typeface="Times New Roman" panose="02020603050405020304" pitchFamily="18" charset="0"/>
                <a:cs typeface="Times New Roman" panose="02020603050405020304" pitchFamily="18" charset="0"/>
              </a:rPr>
              <a:t>Sau sanh</a:t>
            </a:r>
          </a:p>
        </p:txBody>
      </p:sp>
      <p:grpSp>
        <p:nvGrpSpPr>
          <p:cNvPr id="29" name="Group 28"/>
          <p:cNvGrpSpPr/>
          <p:nvPr/>
        </p:nvGrpSpPr>
        <p:grpSpPr>
          <a:xfrm>
            <a:off x="3444098" y="691862"/>
            <a:ext cx="560438" cy="667262"/>
            <a:chOff x="3106994" y="442452"/>
            <a:chExt cx="560438" cy="667262"/>
          </a:xfrm>
        </p:grpSpPr>
        <p:cxnSp>
          <p:nvCxnSpPr>
            <p:cNvPr id="30" name="Straight Connector 29"/>
            <p:cNvCxnSpPr/>
            <p:nvPr/>
          </p:nvCxnSpPr>
          <p:spPr>
            <a:xfrm flipH="1">
              <a:off x="3106994" y="442452"/>
              <a:ext cx="560438" cy="324464"/>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p:cNvCxnSpPr/>
            <p:nvPr/>
          </p:nvCxnSpPr>
          <p:spPr>
            <a:xfrm>
              <a:off x="3106994" y="762434"/>
              <a:ext cx="560438" cy="1"/>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p:cNvCxnSpPr/>
            <p:nvPr/>
          </p:nvCxnSpPr>
          <p:spPr>
            <a:xfrm>
              <a:off x="3106994" y="762434"/>
              <a:ext cx="560438" cy="347280"/>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2715536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a:spLocks noGrp="1"/>
          </p:cNvSpPr>
          <p:nvPr>
            <p:ph idx="1"/>
          </p:nvPr>
        </p:nvSpPr>
        <p:spPr/>
        <p:txBody>
          <a:bodyPr/>
          <a:lstStyle/>
          <a:p>
            <a:r>
              <a:rPr lang="en-US" dirty="0">
                <a:solidFill>
                  <a:srgbClr val="FF0000"/>
                </a:solidFill>
              </a:rPr>
              <a:t>TRƯỚC SANH:</a:t>
            </a:r>
          </a:p>
        </p:txBody>
      </p:sp>
      <p:grpSp>
        <p:nvGrpSpPr>
          <p:cNvPr id="20" name="Group 19"/>
          <p:cNvGrpSpPr/>
          <p:nvPr/>
        </p:nvGrpSpPr>
        <p:grpSpPr>
          <a:xfrm>
            <a:off x="2879614" y="2420324"/>
            <a:ext cx="8077567" cy="3974420"/>
            <a:chOff x="2728085" y="1533859"/>
            <a:chExt cx="8077567" cy="3974420"/>
          </a:xfrm>
        </p:grpSpPr>
        <p:pic>
          <p:nvPicPr>
            <p:cNvPr id="18" name="Picture 17"/>
            <p:cNvPicPr>
              <a:picLocks noChangeAspect="1"/>
            </p:cNvPicPr>
            <p:nvPr/>
          </p:nvPicPr>
          <p:blipFill rotWithShape="1">
            <a:blip r:embed="rId2">
              <a:extLst>
                <a:ext uri="{28A0092B-C50C-407E-A947-70E740481C1C}">
                  <a14:useLocalDpi xmlns:a14="http://schemas.microsoft.com/office/drawing/2010/main" val="0"/>
                </a:ext>
              </a:extLst>
            </a:blip>
            <a:srcRect r="21239" b="55621"/>
            <a:stretch/>
          </p:blipFill>
          <p:spPr>
            <a:xfrm>
              <a:off x="2728085" y="1533859"/>
              <a:ext cx="8077567" cy="2192567"/>
            </a:xfrm>
            <a:prstGeom prst="rect">
              <a:avLst/>
            </a:prstGeom>
          </p:spPr>
        </p:pic>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r="2139"/>
            <a:stretch/>
          </p:blipFill>
          <p:spPr>
            <a:xfrm>
              <a:off x="2744423" y="3742888"/>
              <a:ext cx="8041564" cy="1765391"/>
            </a:xfrm>
            <a:prstGeom prst="rect">
              <a:avLst/>
            </a:prstGeom>
          </p:spPr>
        </p:pic>
      </p:grpSp>
      <p:sp>
        <p:nvSpPr>
          <p:cNvPr id="13" name="Title 1"/>
          <p:cNvSpPr>
            <a:spLocks noGrp="1"/>
          </p:cNvSpPr>
          <p:nvPr>
            <p:ph type="title"/>
          </p:nvPr>
        </p:nvSpPr>
        <p:spPr>
          <a:xfrm>
            <a:off x="1097280" y="286603"/>
            <a:ext cx="10058400" cy="1450757"/>
          </a:xfrm>
        </p:spPr>
        <p:txBody>
          <a:bodyPr/>
          <a:lstStyle/>
          <a:p>
            <a:r>
              <a:rPr lang="en-US" dirty="0"/>
              <a:t>5. QUẢN LÝ:</a:t>
            </a:r>
          </a:p>
        </p:txBody>
      </p:sp>
      <p:sp>
        <p:nvSpPr>
          <p:cNvPr id="14" name="TextBox 13"/>
          <p:cNvSpPr txBox="1"/>
          <p:nvPr/>
        </p:nvSpPr>
        <p:spPr>
          <a:xfrm>
            <a:off x="4038949" y="453494"/>
            <a:ext cx="3185652" cy="1200329"/>
          </a:xfrm>
          <a:prstGeom prst="rect">
            <a:avLst/>
          </a:prstGeom>
          <a:noFill/>
        </p:spPr>
        <p:txBody>
          <a:bodyPr wrap="square" rtlCol="0">
            <a:spAutoFit/>
          </a:bodyPr>
          <a:lstStyle/>
          <a:p>
            <a:r>
              <a:rPr lang="en-US" sz="240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Trước sanh</a:t>
            </a:r>
          </a:p>
          <a:p>
            <a:r>
              <a:rPr lang="en-US" sz="2400" dirty="0">
                <a:latin typeface="Times New Roman" panose="02020603050405020304" pitchFamily="18" charset="0"/>
                <a:cs typeface="Times New Roman" panose="02020603050405020304" pitchFamily="18" charset="0"/>
              </a:rPr>
              <a:t>Chuyển dạ</a:t>
            </a:r>
          </a:p>
          <a:p>
            <a:r>
              <a:rPr lang="en-US" sz="2400" dirty="0">
                <a:latin typeface="Times New Roman" panose="02020603050405020304" pitchFamily="18" charset="0"/>
                <a:cs typeface="Times New Roman" panose="02020603050405020304" pitchFamily="18" charset="0"/>
              </a:rPr>
              <a:t>Sau sanh</a:t>
            </a:r>
          </a:p>
        </p:txBody>
      </p:sp>
      <p:grpSp>
        <p:nvGrpSpPr>
          <p:cNvPr id="15" name="Group 14"/>
          <p:cNvGrpSpPr/>
          <p:nvPr/>
        </p:nvGrpSpPr>
        <p:grpSpPr>
          <a:xfrm>
            <a:off x="3444098" y="691862"/>
            <a:ext cx="560438" cy="667262"/>
            <a:chOff x="3106994" y="442452"/>
            <a:chExt cx="560438" cy="667262"/>
          </a:xfrm>
        </p:grpSpPr>
        <p:cxnSp>
          <p:nvCxnSpPr>
            <p:cNvPr id="16" name="Straight Connector 15"/>
            <p:cNvCxnSpPr/>
            <p:nvPr/>
          </p:nvCxnSpPr>
          <p:spPr>
            <a:xfrm flipH="1">
              <a:off x="3106994" y="442452"/>
              <a:ext cx="560438" cy="324464"/>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3106994" y="762434"/>
              <a:ext cx="560438" cy="1"/>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a:off x="3106994" y="762434"/>
              <a:ext cx="560438" cy="347280"/>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398605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THẾ NÀO LÀ THAI KỲ NGUY CƠ CAO ? </a:t>
            </a:r>
          </a:p>
        </p:txBody>
      </p:sp>
      <p:sp>
        <p:nvSpPr>
          <p:cNvPr id="3" name="Content Placeholder 2"/>
          <p:cNvSpPr>
            <a:spLocks noGrp="1"/>
          </p:cNvSpPr>
          <p:nvPr>
            <p:ph idx="1"/>
          </p:nvPr>
        </p:nvSpPr>
        <p:spPr/>
        <p:txBody>
          <a:bodyPr/>
          <a:lstStyle/>
          <a:p>
            <a:r>
              <a:rPr lang="vi-VN" dirty="0"/>
              <a:t>Thai kỳ có những bất thường trong quá trình mang thai, chuyển dạ, và hậu sản.</a:t>
            </a:r>
          </a:p>
          <a:p>
            <a:r>
              <a:rPr lang="vi-VN" dirty="0"/>
              <a:t>Có những yếu tố nguy hiểm ảnh hưởng đến sức khỏe của mẹ, thai nhi hay trẻ sơ sinh.</a:t>
            </a:r>
          </a:p>
          <a:p>
            <a:r>
              <a:rPr lang="vi-VN" dirty="0"/>
              <a:t>Đưa đến những biến chứng nguy hiểm của thai kỳ, cũng như của các bệnh đồng mắc.</a:t>
            </a:r>
          </a:p>
          <a:p>
            <a:r>
              <a:rPr lang="vi-VN" dirty="0"/>
              <a:t>Kết cục có thể dẫn đến tử vong cho mẹ, thai nhi hay trẻ sơ sinh</a:t>
            </a:r>
          </a:p>
        </p:txBody>
      </p:sp>
    </p:spTree>
    <p:extLst>
      <p:ext uri="{BB962C8B-B14F-4D97-AF65-F5344CB8AC3E}">
        <p14:creationId xmlns:p14="http://schemas.microsoft.com/office/powerpoint/2010/main" val="29613408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Shape 587"/>
          <p:cNvGraphicFramePr/>
          <p:nvPr>
            <p:extLst>
              <p:ext uri="{D42A27DB-BD31-4B8C-83A1-F6EECF244321}">
                <p14:modId xmlns:p14="http://schemas.microsoft.com/office/powerpoint/2010/main" val="3449663664"/>
              </p:ext>
            </p:extLst>
          </p:nvPr>
        </p:nvGraphicFramePr>
        <p:xfrm>
          <a:off x="1079184" y="105659"/>
          <a:ext cx="10215716" cy="6095383"/>
        </p:xfrm>
        <a:graphic>
          <a:graphicData uri="http://schemas.openxmlformats.org/drawingml/2006/table">
            <a:tbl>
              <a:tblPr>
                <a:noFill/>
              </a:tblPr>
              <a:tblGrid>
                <a:gridCol w="1452491">
                  <a:extLst>
                    <a:ext uri="{9D8B030D-6E8A-4147-A177-3AD203B41FA5}">
                      <a16:colId xmlns="" xmlns:a16="http://schemas.microsoft.com/office/drawing/2014/main" val="20000"/>
                    </a:ext>
                  </a:extLst>
                </a:gridCol>
                <a:gridCol w="8763225">
                  <a:extLst>
                    <a:ext uri="{9D8B030D-6E8A-4147-A177-3AD203B41FA5}">
                      <a16:colId xmlns="" xmlns:a16="http://schemas.microsoft.com/office/drawing/2014/main" val="20001"/>
                    </a:ext>
                  </a:extLst>
                </a:gridCol>
              </a:tblGrid>
              <a:tr h="812483">
                <a:tc>
                  <a:txBody>
                    <a:bodyPr/>
                    <a:lstStyle/>
                    <a:p>
                      <a:pPr marL="0" lvl="0" indent="-69850" algn="ctr">
                        <a:spcBef>
                          <a:spcPts val="0"/>
                        </a:spcBef>
                        <a:buClr>
                          <a:schemeClr val="dk1"/>
                        </a:buClr>
                        <a:buSzPts val="1100"/>
                        <a:buFont typeface="Arial"/>
                        <a:buNone/>
                      </a:pPr>
                      <a:r>
                        <a:rPr lang="en-US" sz="2000" dirty="0">
                          <a:solidFill>
                            <a:schemeClr val="tx1"/>
                          </a:solidFill>
                        </a:rPr>
                        <a:t>THỜI ĐIỂM</a:t>
                      </a:r>
                      <a:endParaRPr lang="vi" sz="2000" dirty="0">
                        <a:solidFill>
                          <a:schemeClr val="tx1"/>
                        </a:solidFill>
                      </a:endParaRPr>
                    </a:p>
                  </a:txBody>
                  <a:tcPr marL="91425" marR="91425" marT="91425" marB="91425" anchor="ctr">
                    <a:solidFill>
                      <a:schemeClr val="accent4">
                        <a:lumMod val="20000"/>
                        <a:lumOff val="80000"/>
                      </a:schemeClr>
                    </a:solidFill>
                  </a:tcPr>
                </a:tc>
                <a:tc>
                  <a:txBody>
                    <a:bodyPr/>
                    <a:lstStyle/>
                    <a:p>
                      <a:pPr marL="0" lvl="0" indent="0" algn="ctr">
                        <a:spcBef>
                          <a:spcPts val="0"/>
                        </a:spcBef>
                        <a:buNone/>
                      </a:pPr>
                      <a:r>
                        <a:rPr lang="vi" sz="2000" dirty="0">
                          <a:solidFill>
                            <a:schemeClr val="tx1"/>
                          </a:solidFill>
                        </a:rPr>
                        <a:t>CHĂM SÓC</a:t>
                      </a:r>
                    </a:p>
                  </a:txBody>
                  <a:tcPr marL="91425" marR="91425" marT="91425" marB="91425" anchor="ctr">
                    <a:solidFill>
                      <a:schemeClr val="accent4">
                        <a:lumMod val="20000"/>
                        <a:lumOff val="80000"/>
                      </a:schemeClr>
                    </a:solidFill>
                  </a:tcPr>
                </a:tc>
                <a:extLst>
                  <a:ext uri="{0D108BD9-81ED-4DB2-BD59-A6C34878D82A}">
                    <a16:rowId xmlns="" xmlns:a16="http://schemas.microsoft.com/office/drawing/2014/main" val="10000"/>
                  </a:ext>
                </a:extLst>
              </a:tr>
              <a:tr h="660600">
                <a:tc>
                  <a:txBody>
                    <a:bodyPr/>
                    <a:lstStyle/>
                    <a:p>
                      <a:pPr marL="0" lvl="0" indent="0">
                        <a:spcBef>
                          <a:spcPts val="0"/>
                        </a:spcBef>
                        <a:buNone/>
                      </a:pPr>
                      <a:r>
                        <a:rPr lang="vi" sz="2000">
                          <a:solidFill>
                            <a:schemeClr val="tx1"/>
                          </a:solidFill>
                        </a:rPr>
                        <a:t>10 tuần</a:t>
                      </a:r>
                    </a:p>
                  </a:txBody>
                  <a:tcPr marL="91425" marR="91425" marT="91425" marB="91425" anchor="ctr"/>
                </a:tc>
                <a:tc>
                  <a:txBody>
                    <a:bodyPr/>
                    <a:lstStyle/>
                    <a:p>
                      <a:pPr marL="0" lvl="0" indent="0">
                        <a:spcBef>
                          <a:spcPts val="0"/>
                        </a:spcBef>
                        <a:buNone/>
                      </a:pPr>
                      <a:r>
                        <a:rPr lang="vi" sz="2000" dirty="0">
                          <a:solidFill>
                            <a:schemeClr val="tx1"/>
                          </a:solidFill>
                        </a:rPr>
                        <a:t>Thảo luận với sản phụ. Hướng dẫn MNT và cách theo dõi. Khám nội tiết.</a:t>
                      </a:r>
                    </a:p>
                  </a:txBody>
                  <a:tcPr marL="91425" marR="91425" marT="91425" marB="91425" anchor="ctr"/>
                </a:tc>
                <a:extLst>
                  <a:ext uri="{0D108BD9-81ED-4DB2-BD59-A6C34878D82A}">
                    <a16:rowId xmlns="" xmlns:a16="http://schemas.microsoft.com/office/drawing/2014/main" val="10001"/>
                  </a:ext>
                </a:extLst>
              </a:tr>
              <a:tr h="528100">
                <a:tc>
                  <a:txBody>
                    <a:bodyPr/>
                    <a:lstStyle/>
                    <a:p>
                      <a:pPr marL="0" lvl="0" indent="0">
                        <a:spcBef>
                          <a:spcPts val="0"/>
                        </a:spcBef>
                        <a:buNone/>
                      </a:pPr>
                      <a:r>
                        <a:rPr lang="vi" sz="2000">
                          <a:solidFill>
                            <a:schemeClr val="tx1"/>
                          </a:solidFill>
                        </a:rPr>
                        <a:t>16 tuần</a:t>
                      </a:r>
                    </a:p>
                  </a:txBody>
                  <a:tcPr marL="91425" marR="91425" marT="91425" marB="91425" anchor="ctr"/>
                </a:tc>
                <a:tc>
                  <a:txBody>
                    <a:bodyPr/>
                    <a:lstStyle/>
                    <a:p>
                      <a:pPr marL="0" lvl="0" indent="0">
                        <a:spcBef>
                          <a:spcPts val="0"/>
                        </a:spcBef>
                        <a:buNone/>
                      </a:pPr>
                      <a:r>
                        <a:rPr lang="vi" sz="2000" dirty="0">
                          <a:solidFill>
                            <a:schemeClr val="tx1"/>
                          </a:solidFill>
                        </a:rPr>
                        <a:t>Khám mắt. Tự theo dõi ĐH và OGTT nếu đến khám lần đầu lúc TCN2.</a:t>
                      </a:r>
                    </a:p>
                  </a:txBody>
                  <a:tcPr marL="91425" marR="91425" marT="91425" marB="91425" anchor="ctr"/>
                </a:tc>
                <a:extLst>
                  <a:ext uri="{0D108BD9-81ED-4DB2-BD59-A6C34878D82A}">
                    <a16:rowId xmlns="" xmlns:a16="http://schemas.microsoft.com/office/drawing/2014/main" val="10002"/>
                  </a:ext>
                </a:extLst>
              </a:tr>
              <a:tr h="528100">
                <a:tc>
                  <a:txBody>
                    <a:bodyPr/>
                    <a:lstStyle/>
                    <a:p>
                      <a:pPr marL="0" lvl="0" indent="0">
                        <a:spcBef>
                          <a:spcPts val="0"/>
                        </a:spcBef>
                        <a:buNone/>
                      </a:pPr>
                      <a:r>
                        <a:rPr lang="vi" sz="2000">
                          <a:solidFill>
                            <a:schemeClr val="tx1"/>
                          </a:solidFill>
                        </a:rPr>
                        <a:t>20 tuần</a:t>
                      </a:r>
                    </a:p>
                  </a:txBody>
                  <a:tcPr marL="91425" marR="91425" marT="91425" marB="91425" anchor="ctr"/>
                </a:tc>
                <a:tc>
                  <a:txBody>
                    <a:bodyPr/>
                    <a:lstStyle/>
                    <a:p>
                      <a:pPr marL="0" lvl="0" indent="0">
                        <a:spcBef>
                          <a:spcPts val="0"/>
                        </a:spcBef>
                        <a:buNone/>
                      </a:pPr>
                      <a:r>
                        <a:rPr lang="en-US" sz="2000" dirty="0">
                          <a:solidFill>
                            <a:schemeClr val="tx1"/>
                          </a:solidFill>
                        </a:rPr>
                        <a:t>Siêu âm</a:t>
                      </a:r>
                      <a:r>
                        <a:rPr lang="vi" sz="2000" dirty="0">
                          <a:solidFill>
                            <a:schemeClr val="tx1"/>
                          </a:solidFill>
                        </a:rPr>
                        <a:t> hình thái thai, đăc biệt </a:t>
                      </a:r>
                      <a:r>
                        <a:rPr lang="en-US" sz="2000" dirty="0">
                          <a:solidFill>
                            <a:schemeClr val="tx1"/>
                          </a:solidFill>
                        </a:rPr>
                        <a:t>Siêu âm</a:t>
                      </a:r>
                      <a:r>
                        <a:rPr lang="vi" sz="2000" dirty="0">
                          <a:solidFill>
                            <a:schemeClr val="tx1"/>
                          </a:solidFill>
                        </a:rPr>
                        <a:t> tim.</a:t>
                      </a:r>
                    </a:p>
                  </a:txBody>
                  <a:tcPr marL="91425" marR="91425" marT="91425" marB="91425" anchor="ctr"/>
                </a:tc>
                <a:extLst>
                  <a:ext uri="{0D108BD9-81ED-4DB2-BD59-A6C34878D82A}">
                    <a16:rowId xmlns="" xmlns:a16="http://schemas.microsoft.com/office/drawing/2014/main" val="10003"/>
                  </a:ext>
                </a:extLst>
              </a:tr>
              <a:tr h="660600">
                <a:tc>
                  <a:txBody>
                    <a:bodyPr/>
                    <a:lstStyle/>
                    <a:p>
                      <a:pPr marL="0" lvl="0" indent="0">
                        <a:spcBef>
                          <a:spcPts val="0"/>
                        </a:spcBef>
                        <a:buNone/>
                      </a:pPr>
                      <a:r>
                        <a:rPr lang="vi" sz="2000" dirty="0">
                          <a:solidFill>
                            <a:schemeClr val="tx1"/>
                          </a:solidFill>
                        </a:rPr>
                        <a:t>28 tuần</a:t>
                      </a:r>
                    </a:p>
                  </a:txBody>
                  <a:tcPr marL="91425" marR="91425" marT="91425" marB="91425" anchor="ctr"/>
                </a:tc>
                <a:tc>
                  <a:txBody>
                    <a:bodyPr/>
                    <a:lstStyle/>
                    <a:p>
                      <a:pPr marL="0" lvl="0" indent="0">
                        <a:spcBef>
                          <a:spcPts val="0"/>
                        </a:spcBef>
                        <a:buNone/>
                      </a:pPr>
                      <a:r>
                        <a:rPr lang="en-US" sz="2000" dirty="0">
                          <a:solidFill>
                            <a:schemeClr val="tx1"/>
                          </a:solidFill>
                        </a:rPr>
                        <a:t>Siêu âm</a:t>
                      </a:r>
                      <a:r>
                        <a:rPr lang="vi" sz="2000" dirty="0">
                          <a:solidFill>
                            <a:schemeClr val="tx1"/>
                          </a:solidFill>
                        </a:rPr>
                        <a:t> đánh giá sự phát triển thai và AFI. Khám mắt đối với ĐTĐ trước thai kỳ.</a:t>
                      </a:r>
                    </a:p>
                  </a:txBody>
                  <a:tcPr marL="91425" marR="91425" marT="91425" marB="91425" anchor="ctr"/>
                </a:tc>
                <a:extLst>
                  <a:ext uri="{0D108BD9-81ED-4DB2-BD59-A6C34878D82A}">
                    <a16:rowId xmlns="" xmlns:a16="http://schemas.microsoft.com/office/drawing/2014/main" val="10004"/>
                  </a:ext>
                </a:extLst>
              </a:tr>
              <a:tr h="660600">
                <a:tc>
                  <a:txBody>
                    <a:bodyPr/>
                    <a:lstStyle/>
                    <a:p>
                      <a:pPr marL="0" lvl="0" indent="0">
                        <a:spcBef>
                          <a:spcPts val="0"/>
                        </a:spcBef>
                        <a:buNone/>
                      </a:pPr>
                      <a:r>
                        <a:rPr lang="vi" sz="2000">
                          <a:solidFill>
                            <a:schemeClr val="tx1"/>
                          </a:solidFill>
                        </a:rPr>
                        <a:t>32 tuần</a:t>
                      </a:r>
                    </a:p>
                  </a:txBody>
                  <a:tcPr marL="91425" marR="91425" marT="91425" marB="91425" anchor="ctr"/>
                </a:tc>
                <a:tc>
                  <a:txBody>
                    <a:bodyPr/>
                    <a:lstStyle/>
                    <a:p>
                      <a:pPr marL="0" lvl="0" indent="0">
                        <a:spcBef>
                          <a:spcPts val="0"/>
                        </a:spcBef>
                        <a:buNone/>
                      </a:pPr>
                      <a:r>
                        <a:rPr lang="en-US" sz="2000" dirty="0">
                          <a:solidFill>
                            <a:schemeClr val="tx1"/>
                          </a:solidFill>
                        </a:rPr>
                        <a:t>Siêu âm</a:t>
                      </a:r>
                      <a:r>
                        <a:rPr lang="vi" sz="2000" dirty="0">
                          <a:solidFill>
                            <a:schemeClr val="tx1"/>
                          </a:solidFill>
                        </a:rPr>
                        <a:t> đánh giá sự phát triển thai và AFI. Khám mắt đối với ĐTĐ trước thai kỳ.</a:t>
                      </a:r>
                    </a:p>
                  </a:txBody>
                  <a:tcPr marL="91425" marR="91425" marT="91425" marB="91425" anchor="ctr"/>
                </a:tc>
                <a:extLst>
                  <a:ext uri="{0D108BD9-81ED-4DB2-BD59-A6C34878D82A}">
                    <a16:rowId xmlns="" xmlns:a16="http://schemas.microsoft.com/office/drawing/2014/main" val="10005"/>
                  </a:ext>
                </a:extLst>
              </a:tr>
              <a:tr h="528100">
                <a:tc>
                  <a:txBody>
                    <a:bodyPr/>
                    <a:lstStyle/>
                    <a:p>
                      <a:pPr marL="0" lvl="0" indent="0">
                        <a:spcBef>
                          <a:spcPts val="0"/>
                        </a:spcBef>
                        <a:buNone/>
                      </a:pPr>
                      <a:r>
                        <a:rPr lang="vi" sz="2000">
                          <a:solidFill>
                            <a:schemeClr val="tx1"/>
                          </a:solidFill>
                        </a:rPr>
                        <a:t>36 tuần</a:t>
                      </a:r>
                    </a:p>
                  </a:txBody>
                  <a:tcPr marL="91425" marR="91425" marT="91425" marB="91425" anchor="ctr"/>
                </a:tc>
                <a:tc>
                  <a:txBody>
                    <a:bodyPr/>
                    <a:lstStyle/>
                    <a:p>
                      <a:pPr marL="0" lvl="0" indent="0">
                        <a:spcBef>
                          <a:spcPts val="0"/>
                        </a:spcBef>
                        <a:buNone/>
                      </a:pPr>
                      <a:r>
                        <a:rPr lang="en-US" sz="2000" dirty="0">
                          <a:solidFill>
                            <a:schemeClr val="tx1"/>
                          </a:solidFill>
                        </a:rPr>
                        <a:t>Siêu âm</a:t>
                      </a:r>
                      <a:r>
                        <a:rPr lang="vi" sz="2000" dirty="0">
                          <a:solidFill>
                            <a:schemeClr val="tx1"/>
                          </a:solidFill>
                        </a:rPr>
                        <a:t> đánh giá sự phát triển thai và AFI. Thảo luận dự hậu.</a:t>
                      </a:r>
                    </a:p>
                  </a:txBody>
                  <a:tcPr marL="91425" marR="91425" marT="91425" marB="91425" anchor="ctr"/>
                </a:tc>
                <a:extLst>
                  <a:ext uri="{0D108BD9-81ED-4DB2-BD59-A6C34878D82A}">
                    <a16:rowId xmlns="" xmlns:a16="http://schemas.microsoft.com/office/drawing/2014/main" val="10006"/>
                  </a:ext>
                </a:extLst>
              </a:tr>
              <a:tr h="660600">
                <a:tc>
                  <a:txBody>
                    <a:bodyPr/>
                    <a:lstStyle/>
                    <a:p>
                      <a:pPr marL="0" lvl="0" indent="0">
                        <a:spcBef>
                          <a:spcPts val="0"/>
                        </a:spcBef>
                        <a:buNone/>
                      </a:pPr>
                      <a:r>
                        <a:rPr lang="vi" sz="2000">
                          <a:solidFill>
                            <a:schemeClr val="tx1"/>
                          </a:solidFill>
                        </a:rPr>
                        <a:t>37-38 tuần</a:t>
                      </a:r>
                    </a:p>
                  </a:txBody>
                  <a:tcPr marL="91425" marR="91425" marT="91425" marB="91425" anchor="ctr"/>
                </a:tc>
                <a:tc>
                  <a:txBody>
                    <a:bodyPr/>
                    <a:lstStyle/>
                    <a:p>
                      <a:pPr marL="0" lvl="0" indent="0">
                        <a:spcBef>
                          <a:spcPts val="0"/>
                        </a:spcBef>
                        <a:buNone/>
                      </a:pPr>
                      <a:r>
                        <a:rPr lang="vi" sz="2000">
                          <a:solidFill>
                            <a:schemeClr val="tx1"/>
                          </a:solidFill>
                        </a:rPr>
                        <a:t>Khởi phát chuyển dạ hay mổ lấy thai nếu có chỉ định.</a:t>
                      </a:r>
                    </a:p>
                  </a:txBody>
                  <a:tcPr marL="91425" marR="91425" marT="91425" marB="91425" anchor="ctr"/>
                </a:tc>
                <a:extLst>
                  <a:ext uri="{0D108BD9-81ED-4DB2-BD59-A6C34878D82A}">
                    <a16:rowId xmlns="" xmlns:a16="http://schemas.microsoft.com/office/drawing/2014/main" val="10007"/>
                  </a:ext>
                </a:extLst>
              </a:tr>
              <a:tr h="528100">
                <a:tc>
                  <a:txBody>
                    <a:bodyPr/>
                    <a:lstStyle/>
                    <a:p>
                      <a:pPr marL="0" lvl="0" indent="0">
                        <a:spcBef>
                          <a:spcPts val="0"/>
                        </a:spcBef>
                        <a:buNone/>
                      </a:pPr>
                      <a:r>
                        <a:rPr lang="vi" sz="2000">
                          <a:solidFill>
                            <a:schemeClr val="tx1"/>
                          </a:solidFill>
                        </a:rPr>
                        <a:t>38 tuần</a:t>
                      </a:r>
                    </a:p>
                  </a:txBody>
                  <a:tcPr marL="91425" marR="91425" marT="91425" marB="91425" anchor="ctr"/>
                </a:tc>
                <a:tc>
                  <a:txBody>
                    <a:bodyPr/>
                    <a:lstStyle/>
                    <a:p>
                      <a:pPr marL="0" lvl="0" indent="0">
                        <a:spcBef>
                          <a:spcPts val="0"/>
                        </a:spcBef>
                        <a:buNone/>
                      </a:pPr>
                      <a:r>
                        <a:rPr lang="vi" sz="2000">
                          <a:solidFill>
                            <a:schemeClr val="tx1"/>
                          </a:solidFill>
                        </a:rPr>
                        <a:t>Test đánh giá sức khỏe thai.</a:t>
                      </a:r>
                    </a:p>
                  </a:txBody>
                  <a:tcPr marL="91425" marR="91425" marT="91425" marB="91425" anchor="ctr"/>
                </a:tc>
                <a:extLst>
                  <a:ext uri="{0D108BD9-81ED-4DB2-BD59-A6C34878D82A}">
                    <a16:rowId xmlns="" xmlns:a16="http://schemas.microsoft.com/office/drawing/2014/main" val="10008"/>
                  </a:ext>
                </a:extLst>
              </a:tr>
              <a:tr h="528100">
                <a:tc>
                  <a:txBody>
                    <a:bodyPr/>
                    <a:lstStyle/>
                    <a:p>
                      <a:pPr marL="0" lvl="0" indent="0">
                        <a:spcBef>
                          <a:spcPts val="0"/>
                        </a:spcBef>
                        <a:buNone/>
                      </a:pPr>
                      <a:r>
                        <a:rPr lang="vi" sz="2000" dirty="0">
                          <a:solidFill>
                            <a:schemeClr val="tx1"/>
                          </a:solidFill>
                        </a:rPr>
                        <a:t>39 tuần</a:t>
                      </a:r>
                    </a:p>
                  </a:txBody>
                  <a:tcPr marL="91425" marR="91425" marT="91425" marB="91425" anchor="ctr"/>
                </a:tc>
                <a:tc>
                  <a:txBody>
                    <a:bodyPr/>
                    <a:lstStyle/>
                    <a:p>
                      <a:pPr marL="0" lvl="0" indent="0">
                        <a:spcBef>
                          <a:spcPts val="0"/>
                        </a:spcBef>
                        <a:buNone/>
                      </a:pPr>
                      <a:r>
                        <a:rPr lang="vi" sz="2000" dirty="0">
                          <a:solidFill>
                            <a:schemeClr val="tx1"/>
                          </a:solidFill>
                        </a:rPr>
                        <a:t>Test đánh giá sức khỏe thai. Chấm dứt thai kỳ.</a:t>
                      </a:r>
                    </a:p>
                  </a:txBody>
                  <a:tcPr marL="91425" marR="91425" marT="91425" marB="91425" anchor="ctr"/>
                </a:tc>
                <a:extLst>
                  <a:ext uri="{0D108BD9-81ED-4DB2-BD59-A6C34878D82A}">
                    <a16:rowId xmlns="" xmlns:a16="http://schemas.microsoft.com/office/drawing/2014/main" val="10009"/>
                  </a:ext>
                </a:extLst>
              </a:tr>
            </a:tbl>
          </a:graphicData>
        </a:graphic>
      </p:graphicFrame>
    </p:spTree>
    <p:extLst>
      <p:ext uri="{BB962C8B-B14F-4D97-AF65-F5344CB8AC3E}">
        <p14:creationId xmlns:p14="http://schemas.microsoft.com/office/powerpoint/2010/main" val="31876912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ontent Placeholder 2"/>
          <p:cNvSpPr>
            <a:spLocks noGrp="1"/>
          </p:cNvSpPr>
          <p:nvPr>
            <p:ph idx="1"/>
          </p:nvPr>
        </p:nvSpPr>
        <p:spPr/>
        <p:txBody>
          <a:bodyPr/>
          <a:lstStyle/>
          <a:p>
            <a:r>
              <a:rPr lang="en-US" dirty="0">
                <a:solidFill>
                  <a:srgbClr val="FF0000"/>
                </a:solidFill>
              </a:rPr>
              <a:t>CHUYỂN DẠ: </a:t>
            </a:r>
            <a:r>
              <a:rPr lang="en-US" dirty="0"/>
              <a:t>ổn định glycemia bằng Insulin tác dụng ngắn, duy trì đường huyết 80-100mg/dL</a:t>
            </a:r>
          </a:p>
          <a:p>
            <a:endParaRPr lang="en-US" dirty="0"/>
          </a:p>
          <a:p>
            <a:r>
              <a:rPr lang="en-US" dirty="0">
                <a:solidFill>
                  <a:srgbClr val="FF0000"/>
                </a:solidFill>
              </a:rPr>
              <a:t>SAU SANH: </a:t>
            </a:r>
            <a:r>
              <a:rPr lang="en-US" dirty="0"/>
              <a:t>tầm soát, ngăn ĐTĐ type 2 sau này</a:t>
            </a:r>
          </a:p>
          <a:p>
            <a:pPr lvl="1">
              <a:buFont typeface="Wingdings" panose="05000000000000000000" pitchFamily="2" charset="2"/>
              <a:buChar char="q"/>
            </a:pPr>
            <a:r>
              <a:rPr lang="en-US" sz="2200" dirty="0"/>
              <a:t>Tuần 6-12 hậu sản: Đường huyết/ Nghiệm pháp 75g đường 	</a:t>
            </a:r>
          </a:p>
          <a:p>
            <a:pPr lvl="1">
              <a:buFont typeface="Wingdings" panose="05000000000000000000" pitchFamily="2" charset="2"/>
              <a:buChar char="q"/>
            </a:pPr>
            <a:r>
              <a:rPr lang="en-US" sz="2200" dirty="0"/>
              <a:t>Chế độ ăn: giống trước có thai/ thêm 500kcal nếu cho con bú</a:t>
            </a:r>
          </a:p>
          <a:p>
            <a:pPr lvl="1">
              <a:buFont typeface="Wingdings" panose="05000000000000000000" pitchFamily="2" charset="2"/>
              <a:buChar char="q"/>
            </a:pPr>
            <a:r>
              <a:rPr lang="en-US" sz="2200" dirty="0"/>
              <a:t>Ngừa thai: không có CCĐ 	</a:t>
            </a:r>
          </a:p>
        </p:txBody>
      </p:sp>
      <p:sp>
        <p:nvSpPr>
          <p:cNvPr id="22" name="Title 1"/>
          <p:cNvSpPr>
            <a:spLocks noGrp="1"/>
          </p:cNvSpPr>
          <p:nvPr>
            <p:ph type="title"/>
          </p:nvPr>
        </p:nvSpPr>
        <p:spPr>
          <a:xfrm>
            <a:off x="1097280" y="286603"/>
            <a:ext cx="10058400" cy="1450757"/>
          </a:xfrm>
        </p:spPr>
        <p:txBody>
          <a:bodyPr/>
          <a:lstStyle/>
          <a:p>
            <a:r>
              <a:rPr lang="en-US" dirty="0"/>
              <a:t>5. QUẢN LÝ:</a:t>
            </a:r>
          </a:p>
        </p:txBody>
      </p:sp>
      <p:sp>
        <p:nvSpPr>
          <p:cNvPr id="23" name="TextBox 22"/>
          <p:cNvSpPr txBox="1"/>
          <p:nvPr/>
        </p:nvSpPr>
        <p:spPr>
          <a:xfrm>
            <a:off x="4038949" y="453494"/>
            <a:ext cx="3185652" cy="120032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Trước sanh</a:t>
            </a:r>
          </a:p>
          <a:p>
            <a:r>
              <a:rPr lang="en-US" sz="240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Chuyển dạ</a:t>
            </a:r>
          </a:p>
          <a:p>
            <a:r>
              <a:rPr lang="en-US" sz="240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Sau sanh</a:t>
            </a:r>
          </a:p>
        </p:txBody>
      </p:sp>
      <p:grpSp>
        <p:nvGrpSpPr>
          <p:cNvPr id="24" name="Group 23"/>
          <p:cNvGrpSpPr/>
          <p:nvPr/>
        </p:nvGrpSpPr>
        <p:grpSpPr>
          <a:xfrm>
            <a:off x="3444098" y="691862"/>
            <a:ext cx="560438" cy="667262"/>
            <a:chOff x="3106994" y="442452"/>
            <a:chExt cx="560438" cy="667262"/>
          </a:xfrm>
        </p:grpSpPr>
        <p:cxnSp>
          <p:nvCxnSpPr>
            <p:cNvPr id="25" name="Straight Connector 24"/>
            <p:cNvCxnSpPr/>
            <p:nvPr/>
          </p:nvCxnSpPr>
          <p:spPr>
            <a:xfrm flipH="1">
              <a:off x="3106994" y="442452"/>
              <a:ext cx="560438" cy="324464"/>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p:cNvCxnSpPr/>
            <p:nvPr/>
          </p:nvCxnSpPr>
          <p:spPr>
            <a:xfrm>
              <a:off x="3106994" y="762434"/>
              <a:ext cx="560438" cy="1"/>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p:cNvCxnSpPr/>
            <p:nvPr/>
          </p:nvCxnSpPr>
          <p:spPr>
            <a:xfrm>
              <a:off x="3106994" y="762434"/>
              <a:ext cx="560438" cy="347280"/>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398204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825D8DA-2AFD-4C45-B6E1-794777E95635}"/>
              </a:ext>
            </a:extLst>
          </p:cNvPr>
          <p:cNvSpPr>
            <a:spLocks noGrp="1"/>
          </p:cNvSpPr>
          <p:nvPr>
            <p:ph type="title"/>
          </p:nvPr>
        </p:nvSpPr>
        <p:spPr/>
        <p:txBody>
          <a:bodyPr/>
          <a:lstStyle/>
          <a:p>
            <a:r>
              <a:rPr lang="en-US" b="1" dirty="0">
                <a:solidFill>
                  <a:srgbClr val="FF0000"/>
                </a:solidFill>
              </a:rPr>
              <a:t>TIỀN SẢN GIẬT</a:t>
            </a:r>
          </a:p>
        </p:txBody>
      </p:sp>
      <p:sp>
        <p:nvSpPr>
          <p:cNvPr id="3" name="Content Placeholder 2">
            <a:extLst>
              <a:ext uri="{FF2B5EF4-FFF2-40B4-BE49-F238E27FC236}">
                <a16:creationId xmlns="" xmlns:a16="http://schemas.microsoft.com/office/drawing/2014/main" id="{741DD324-50E2-463B-AFD7-9A52BDF5215D}"/>
              </a:ext>
            </a:extLst>
          </p:cNvPr>
          <p:cNvSpPr>
            <a:spLocks noGrp="1"/>
          </p:cNvSpPr>
          <p:nvPr>
            <p:ph idx="1"/>
          </p:nvPr>
        </p:nvSpPr>
        <p:spPr/>
        <p:txBody>
          <a:bodyPr/>
          <a:lstStyle/>
          <a:p>
            <a:r>
              <a:rPr lang="vi-VN" dirty="0"/>
              <a:t>CHẨN ĐOÁN </a:t>
            </a:r>
          </a:p>
          <a:p>
            <a:r>
              <a:rPr lang="vi-VN" dirty="0"/>
              <a:t>ĐÁNH GIÁ NGUY CƠ MẸ VÀ CON</a:t>
            </a:r>
          </a:p>
          <a:p>
            <a:r>
              <a:rPr lang="vi-VN" dirty="0"/>
              <a:t>THEO DÕI - XỬ TRÍ</a:t>
            </a:r>
          </a:p>
          <a:p>
            <a:r>
              <a:rPr lang="vi-VN" dirty="0"/>
              <a:t>TẦM SOÁT – DỰ PHÒNG – ĐIỀU TRỊ</a:t>
            </a:r>
          </a:p>
          <a:p>
            <a:r>
              <a:rPr lang="vi-VN" dirty="0"/>
              <a:t>TƯ VẤN ( DÀNH CHO SẢN PHỤ )</a:t>
            </a:r>
          </a:p>
          <a:p>
            <a:endParaRPr lang="en-US" dirty="0"/>
          </a:p>
        </p:txBody>
      </p:sp>
    </p:spTree>
    <p:extLst>
      <p:ext uri="{BB962C8B-B14F-4D97-AF65-F5344CB8AC3E}">
        <p14:creationId xmlns:p14="http://schemas.microsoft.com/office/powerpoint/2010/main" val="29543238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97B3FDC-D5D4-4353-B2C6-FE0A129C9DCE}"/>
              </a:ext>
            </a:extLst>
          </p:cNvPr>
          <p:cNvSpPr>
            <a:spLocks noGrp="1"/>
          </p:cNvSpPr>
          <p:nvPr>
            <p:ph type="title"/>
          </p:nvPr>
        </p:nvSpPr>
        <p:spPr/>
        <p:txBody>
          <a:bodyPr/>
          <a:lstStyle/>
          <a:p>
            <a:r>
              <a:rPr lang="en-US" dirty="0"/>
              <a:t>PHÂN LOẠI THA TRONG THAI KỲ</a:t>
            </a:r>
          </a:p>
        </p:txBody>
      </p:sp>
      <p:sp>
        <p:nvSpPr>
          <p:cNvPr id="3" name="Content Placeholder 2">
            <a:extLst>
              <a:ext uri="{FF2B5EF4-FFF2-40B4-BE49-F238E27FC236}">
                <a16:creationId xmlns="" xmlns:a16="http://schemas.microsoft.com/office/drawing/2014/main" id="{FFE58093-5A56-4A7C-AEFA-9B9569AEC5A9}"/>
              </a:ext>
            </a:extLst>
          </p:cNvPr>
          <p:cNvSpPr>
            <a:spLocks noGrp="1"/>
          </p:cNvSpPr>
          <p:nvPr>
            <p:ph idx="1"/>
          </p:nvPr>
        </p:nvSpPr>
        <p:spPr/>
        <p:txBody>
          <a:bodyPr/>
          <a:lstStyle/>
          <a:p>
            <a:r>
              <a:rPr lang="vi-VN" dirty="0"/>
              <a:t>Hội chứng tiền sản giật-sản giật</a:t>
            </a:r>
          </a:p>
          <a:p>
            <a:r>
              <a:rPr lang="vi-VN" dirty="0"/>
              <a:t>Tăng huyết áp thai kỳ</a:t>
            </a:r>
          </a:p>
          <a:p>
            <a:r>
              <a:rPr lang="vi-VN" dirty="0"/>
              <a:t>Tăng huyết áp mạn (do bất cứ nguyên nhân nào)</a:t>
            </a:r>
          </a:p>
          <a:p>
            <a:r>
              <a:rPr lang="vi-VN" dirty="0"/>
              <a:t>Tiền sản giật ghép trên tăng huyết áp mạn.</a:t>
            </a:r>
          </a:p>
          <a:p>
            <a:endParaRPr lang="en-US" dirty="0"/>
          </a:p>
        </p:txBody>
      </p:sp>
    </p:spTree>
    <p:extLst>
      <p:ext uri="{BB962C8B-B14F-4D97-AF65-F5344CB8AC3E}">
        <p14:creationId xmlns:p14="http://schemas.microsoft.com/office/powerpoint/2010/main" val="24548675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TỔNG QUAN TIỀN SẢN GIẬT</a:t>
            </a:r>
          </a:p>
        </p:txBody>
      </p:sp>
      <p:sp>
        <p:nvSpPr>
          <p:cNvPr id="3" name="Content Placeholder 2"/>
          <p:cNvSpPr>
            <a:spLocks noGrp="1"/>
          </p:cNvSpPr>
          <p:nvPr>
            <p:ph idx="1"/>
          </p:nvPr>
        </p:nvSpPr>
        <p:spPr/>
        <p:txBody>
          <a:bodyPr/>
          <a:lstStyle/>
          <a:p>
            <a:r>
              <a:rPr lang="vi-VN" dirty="0"/>
              <a:t>TSG là một trong những nguyên nhân hàng đầu dẫn đến tử vong  của bà mẹ và thai nhi trên toàn thế giới . Đáng chú ý là việc cải thiện chăm sóc thai sản, quản lý hiệu quả TSG đã giảm đáng kể các biến chứng trong vài thập kỷ qua.</a:t>
            </a:r>
          </a:p>
          <a:p>
            <a:r>
              <a:rPr lang="vi-VN" dirty="0"/>
              <a:t>THA thai kỳ và TSG liên quan nguy cơ bệnh tim mạch dài hạn.Nguy cơ đột quỵ, bệnh động mạch vành và bệnh động mạch ngoại vi tăng gấp đôi ở những phụ nữ được chẩn đoánTSG ; ít nhất là 8 năm sau khi chẩn đoánTSG . Tỷ lệ THA tiếp diễn sau thai kỳ  cũng tăng gấp ba, và tỷ lệ ĐTĐ gần gấp đôi ở những bệnh nhân có tiền sử tiền sản giật hoặc tăng huyết áp thai kỳ.</a:t>
            </a:r>
          </a:p>
          <a:p>
            <a:endParaRPr lang="vi-VN" dirty="0"/>
          </a:p>
        </p:txBody>
      </p:sp>
    </p:spTree>
    <p:extLst>
      <p:ext uri="{BB962C8B-B14F-4D97-AF65-F5344CB8AC3E}">
        <p14:creationId xmlns:p14="http://schemas.microsoft.com/office/powerpoint/2010/main" val="30667726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YẾU TỐ NGUY CƠ TIỀN SẢN GIẬT</a:t>
            </a:r>
          </a:p>
        </p:txBody>
      </p:sp>
      <p:sp>
        <p:nvSpPr>
          <p:cNvPr id="3" name="Content Placeholder 2"/>
          <p:cNvSpPr>
            <a:spLocks noGrp="1"/>
          </p:cNvSpPr>
          <p:nvPr>
            <p:ph idx="1"/>
          </p:nvPr>
        </p:nvSpPr>
        <p:spPr>
          <a:xfrm>
            <a:off x="1097280" y="1551214"/>
            <a:ext cx="10789920" cy="4767943"/>
          </a:xfrm>
        </p:spPr>
        <p:txBody>
          <a:bodyPr>
            <a:normAutofit fontScale="70000" lnSpcReduction="20000"/>
          </a:bodyPr>
          <a:lstStyle/>
          <a:p>
            <a:endParaRPr lang="vi-VN" sz="3200" dirty="0"/>
          </a:p>
          <a:p>
            <a:r>
              <a:rPr lang="vi-VN" sz="3200" dirty="0"/>
              <a:t>Con so</a:t>
            </a:r>
          </a:p>
          <a:p>
            <a:r>
              <a:rPr lang="vi-VN" sz="3200" dirty="0"/>
              <a:t>Đa thai</a:t>
            </a:r>
          </a:p>
          <a:p>
            <a:r>
              <a:rPr lang="vi-VN" sz="3200" dirty="0"/>
              <a:t>Mẹ trên 35 tuổi</a:t>
            </a:r>
          </a:p>
          <a:p>
            <a:r>
              <a:rPr lang="vi-VN" sz="3200" dirty="0"/>
              <a:t>Tiền sử bị tiền sản giật</a:t>
            </a:r>
          </a:p>
          <a:p>
            <a:r>
              <a:rPr lang="vi-VN" sz="3200" dirty="0"/>
              <a:t>Tăng huyết áp mạn</a:t>
            </a:r>
          </a:p>
          <a:p>
            <a:r>
              <a:rPr lang="vi-VN" sz="3200" dirty="0"/>
              <a:t>Tiền sử đái tháo đường</a:t>
            </a:r>
          </a:p>
          <a:p>
            <a:r>
              <a:rPr lang="vi-VN" sz="3200" dirty="0"/>
              <a:t>Bệnh về mạch máu và mô liên kết</a:t>
            </a:r>
          </a:p>
          <a:p>
            <a:r>
              <a:rPr lang="vi-VN" sz="3200" dirty="0"/>
              <a:t>Bệnh cầu thận</a:t>
            </a:r>
          </a:p>
          <a:p>
            <a:r>
              <a:rPr lang="vi-VN" sz="3200" dirty="0"/>
              <a:t>Hội chứng kháng phospholipid</a:t>
            </a:r>
          </a:p>
          <a:p>
            <a:r>
              <a:rPr lang="vi-VN" sz="3200" dirty="0"/>
              <a:t>Béo phì</a:t>
            </a:r>
          </a:p>
          <a:p>
            <a:endParaRPr lang="vi-VN" dirty="0"/>
          </a:p>
        </p:txBody>
      </p:sp>
    </p:spTree>
    <p:extLst>
      <p:ext uri="{BB962C8B-B14F-4D97-AF65-F5344CB8AC3E}">
        <p14:creationId xmlns:p14="http://schemas.microsoft.com/office/powerpoint/2010/main" val="40511801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CHẨN ĐOÁN TIỀN SẢN GIẬT</a:t>
            </a:r>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02229" y="1434348"/>
            <a:ext cx="9570116" cy="5015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5945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TIỀN SẢN GIẬT NẶNG</a:t>
            </a:r>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54488" y="2105025"/>
            <a:ext cx="4557202" cy="40508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26212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BIẾN CHỨNG TIỀN SẢN GIẬT</a:t>
            </a:r>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45229" y="1808420"/>
            <a:ext cx="7218487" cy="4249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59210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TIÊN ĐOÁN TIỀN SẢN GIẬT </a:t>
            </a:r>
            <a:br>
              <a:rPr lang="vi-VN" dirty="0"/>
            </a:br>
            <a:r>
              <a:rPr lang="vi-VN" dirty="0"/>
              <a:t>(Prediction of Preeclampsia )</a:t>
            </a:r>
          </a:p>
        </p:txBody>
      </p:sp>
      <p:sp>
        <p:nvSpPr>
          <p:cNvPr id="3" name="Content Placeholder 2"/>
          <p:cNvSpPr>
            <a:spLocks noGrp="1"/>
          </p:cNvSpPr>
          <p:nvPr>
            <p:ph idx="1"/>
          </p:nvPr>
        </p:nvSpPr>
        <p:spPr>
          <a:xfrm>
            <a:off x="1097280" y="1845733"/>
            <a:ext cx="10496006" cy="4473423"/>
          </a:xfrm>
        </p:spPr>
        <p:txBody>
          <a:bodyPr>
            <a:normAutofit fontScale="92500" lnSpcReduction="20000"/>
          </a:bodyPr>
          <a:lstStyle/>
          <a:p>
            <a:r>
              <a:rPr lang="vi-VN" dirty="0"/>
              <a:t>Một đánh giá của y văn thế giới cho thấy hơn 100 thử nghiệm lâm sàng đã được thực hiện để dự đoán hoặc xác định nguy cơ phát triển TSG trong tương lai. Tuy nhiên, kết quả phân tích dữ liệu gộp từ nhiều test khác nhau cho thấy thiếu sự đồng thuận giữa các test </a:t>
            </a:r>
            <a:r>
              <a:rPr lang="vi-VN" dirty="0">
                <a:sym typeface="Wingdings 3"/>
              </a:rPr>
              <a:t></a:t>
            </a:r>
            <a:r>
              <a:rPr lang="vi-VN" dirty="0"/>
              <a:t> </a:t>
            </a:r>
            <a:r>
              <a:rPr lang="vi-VN" b="1" dirty="0"/>
              <a:t>không có xét nghiệm lâm sàng nào là đáng tin cậy để sàng lọc  TSG trong thực hành lâm sàng</a:t>
            </a:r>
            <a:r>
              <a:rPr lang="vi-VN" dirty="0"/>
              <a:t>.</a:t>
            </a:r>
          </a:p>
          <a:p>
            <a:r>
              <a:rPr lang="vi-VN" dirty="0"/>
              <a:t>Nhiều biomarker liên quan rối loạn chức năng nhau thai, kích hoạt nội mô và đông máu,tân tạo mạch máu, viêm toàn thân ,...được đề xuất để tiên đoán TSG </a:t>
            </a:r>
            <a:r>
              <a:rPr lang="vi-VN" dirty="0">
                <a:sym typeface="Wingdings 3"/>
              </a:rPr>
              <a:t> </a:t>
            </a:r>
            <a:r>
              <a:rPr lang="vi-VN" dirty="0"/>
              <a:t>kết quả đã không nhất quán, độ tin cậy thấp để sàng lọc TSG trên LS.</a:t>
            </a:r>
          </a:p>
          <a:p>
            <a:r>
              <a:rPr lang="vi-VN" dirty="0"/>
              <a:t>Thai kỳ bất thường được phát hiện bởi Doppler động mạch tử cung trong tam cá nguyệt thứ hai sẽ tăng nguy cơ TSG hơn gấp sáu lần.Tuy nhiên, dữ liệu hiện tại không hỗ trợ Doppler là nghiên cứu sàng lọc TSG thường quy ở phụ nữ mang thai , nhưng Doppler động mạch tử cung có thể được xem như là 1 công cụ sàng lọc ở sản phụ có nguy cơ TSG cao , để dự phòng TSG hiệu quả.</a:t>
            </a:r>
          </a:p>
          <a:p>
            <a:r>
              <a:rPr lang="vi-VN" dirty="0"/>
              <a:t>Theo TBL – Y4 – 2018 thì : « Các nghiên cứu cho thấy việc xét nghiệm các chất tạo mạch và kháng tạo mạch trong 3 tháng giữa thai kỳ đặc biệt trên những thai phụ có các yếu tố nguy cơ có thể tiên đoán được khả năng bị tiền sản giật sau này « . </a:t>
            </a:r>
          </a:p>
          <a:p>
            <a:endParaRPr lang="vi-VN" dirty="0"/>
          </a:p>
        </p:txBody>
      </p:sp>
    </p:spTree>
    <p:extLst>
      <p:ext uri="{BB962C8B-B14F-4D97-AF65-F5344CB8AC3E}">
        <p14:creationId xmlns:p14="http://schemas.microsoft.com/office/powerpoint/2010/main" val="2032139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215993"/>
            <a:ext cx="6385034" cy="6113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1058" y="1263869"/>
            <a:ext cx="6000941" cy="4017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70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889054"/>
          </a:xfrm>
        </p:spPr>
        <p:txBody>
          <a:bodyPr/>
          <a:lstStyle/>
          <a:p>
            <a:r>
              <a:rPr lang="vi-VN" dirty="0"/>
              <a:t>Prediction of Preeclampsia </a:t>
            </a:r>
          </a:p>
        </p:txBody>
      </p:sp>
      <p:sp>
        <p:nvSpPr>
          <p:cNvPr id="3" name="Content Placeholder 2"/>
          <p:cNvSpPr>
            <a:spLocks noGrp="1"/>
          </p:cNvSpPr>
          <p:nvPr>
            <p:ph idx="1"/>
          </p:nvPr>
        </p:nvSpPr>
        <p:spPr>
          <a:xfrm>
            <a:off x="894080" y="1395792"/>
            <a:ext cx="10058400" cy="4023360"/>
          </a:xfrm>
        </p:spPr>
        <p:txBody>
          <a:bodyPr>
            <a:normAutofit fontScale="77500" lnSpcReduction="20000"/>
          </a:bodyPr>
          <a:lstStyle/>
          <a:p>
            <a:r>
              <a:rPr lang="en-US" dirty="0"/>
              <a:t>A wide variety of laboratory and imaging tests have been proposed to distinguish women who will develop preeclampsia from those who will not. Systematic reviews of studies that evaluated clinically available tests have generally concluded that these tests were not sufficiently accurate for screening the general obstetric population and that the overall methodological quality of available studies was generally poor. For this reason, we agree with American College of Obstetricians and Gynecologists recommendations for taking a detailed medical history to assess a patient's risks for developing preeclampsia but not using laboratory and imaging screening tests (including uterine artery Doppler velocimetry and serum biomarkers such as pro- and anti-angiogenic factors</a:t>
            </a:r>
            <a:r>
              <a:rPr lang="en-US" dirty="0" smtClean="0"/>
              <a:t>).</a:t>
            </a:r>
          </a:p>
          <a:p>
            <a:endParaRPr lang="en-US" dirty="0"/>
          </a:p>
          <a:p>
            <a:r>
              <a:rPr lang="en-US" dirty="0"/>
              <a:t>Specific maternal characteristics, Doppler ultrasound findings, and biomarkers in blood are associated with an increased risk of preeclampsia. Multiple investigators have used these variables in logistic regression analysis to create tools to predict an individual woman's risk of developing preeclampsia while she is still early in pregnancy. We do not use these tools because they have low positive predictive values, so many women will be made anxious and treated unnecessarily, and methodological deficiencies are common, which limits their reliability and </a:t>
            </a:r>
            <a:r>
              <a:rPr lang="en-US" dirty="0" smtClean="0"/>
              <a:t>validity.</a:t>
            </a:r>
          </a:p>
          <a:p>
            <a:endParaRPr lang="vi-VN" dirty="0"/>
          </a:p>
        </p:txBody>
      </p:sp>
    </p:spTree>
    <p:extLst>
      <p:ext uri="{BB962C8B-B14F-4D97-AF65-F5344CB8AC3E}">
        <p14:creationId xmlns:p14="http://schemas.microsoft.com/office/powerpoint/2010/main" val="26174677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dirty="0"/>
          </a:p>
        </p:txBody>
      </p:sp>
      <p:graphicFrame>
        <p:nvGraphicFramePr>
          <p:cNvPr id="4" name="Content Placeholder 3"/>
          <p:cNvGraphicFramePr>
            <a:graphicFrameLocks noGrp="1" noChangeAspect="1"/>
          </p:cNvGraphicFramePr>
          <p:nvPr>
            <p:ph idx="1"/>
            <p:extLst>
              <p:ext uri="{D42A27DB-BD31-4B8C-83A1-F6EECF244321}">
                <p14:modId xmlns:p14="http://schemas.microsoft.com/office/powerpoint/2010/main" val="4086351990"/>
              </p:ext>
            </p:extLst>
          </p:nvPr>
        </p:nvGraphicFramePr>
        <p:xfrm>
          <a:off x="771812" y="519331"/>
          <a:ext cx="4252485" cy="5460110"/>
        </p:xfrm>
        <a:graphic>
          <a:graphicData uri="http://schemas.openxmlformats.org/presentationml/2006/ole">
            <mc:AlternateContent xmlns:mc="http://schemas.openxmlformats.org/markup-compatibility/2006">
              <mc:Choice xmlns:v="urn:schemas-microsoft-com:vml" Requires="v">
                <p:oleObj spid="_x0000_s1074" name="Bitmap Image" r:id="rId4" imgW="3924848" imgH="5038095" progId="Paint.Picture">
                  <p:embed/>
                </p:oleObj>
              </mc:Choice>
              <mc:Fallback>
                <p:oleObj name="Bitmap Image" r:id="rId4" imgW="3924848" imgH="5038095" progId="Paint.Picture">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812" y="519331"/>
                        <a:ext cx="4252485" cy="5460110"/>
                      </a:xfrm>
                      <a:prstGeom prst="rect">
                        <a:avLst/>
                      </a:prstGeom>
                      <a:noFill/>
                      <a:ln>
                        <a:noFill/>
                      </a:ln>
                      <a:extLst/>
                    </p:spPr>
                  </p:pic>
                </p:oleObj>
              </mc:Fallback>
            </mc:AlternateContent>
          </a:graphicData>
        </a:graphic>
      </p:graphicFrame>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1535" y="174846"/>
            <a:ext cx="10095368" cy="3074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19231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DỰ PHÒNG TIỀN SẢN GIẬT</a:t>
            </a:r>
          </a:p>
        </p:txBody>
      </p:sp>
      <p:sp>
        <p:nvSpPr>
          <p:cNvPr id="3" name="Content Placeholder 2"/>
          <p:cNvSpPr>
            <a:spLocks noGrp="1"/>
          </p:cNvSpPr>
          <p:nvPr>
            <p:ph idx="1"/>
          </p:nvPr>
        </p:nvSpPr>
        <p:spPr/>
        <p:txBody>
          <a:bodyPr/>
          <a:lstStyle/>
          <a:p>
            <a:endParaRPr lang="vi-VN" dirty="0"/>
          </a:p>
        </p:txBody>
      </p:sp>
      <p:grpSp>
        <p:nvGrpSpPr>
          <p:cNvPr id="4" name="Shape 483"/>
          <p:cNvGrpSpPr/>
          <p:nvPr/>
        </p:nvGrpSpPr>
        <p:grpSpPr>
          <a:xfrm>
            <a:off x="1434664" y="1643218"/>
            <a:ext cx="8610600" cy="4800600"/>
            <a:chOff x="0" y="0"/>
            <a:chExt cx="10515600" cy="4351337"/>
          </a:xfrm>
        </p:grpSpPr>
        <p:sp>
          <p:nvSpPr>
            <p:cNvPr id="5" name="Shape 484"/>
            <p:cNvSpPr/>
            <p:nvPr/>
          </p:nvSpPr>
          <p:spPr>
            <a:xfrm>
              <a:off x="0" y="0"/>
              <a:ext cx="10515600" cy="1359793"/>
            </a:xfrm>
            <a:prstGeom prst="roundRect">
              <a:avLst>
                <a:gd name="adj" fmla="val 10000"/>
              </a:avLst>
            </a:prstGeom>
            <a:solidFill>
              <a:schemeClr val="accent6"/>
            </a:solidFill>
            <a:ln w="12700" cap="flat" cmpd="sng">
              <a:solidFill>
                <a:schemeClr val="lt1"/>
              </a:solidFill>
              <a:prstDash val="solid"/>
              <a:miter lim="800000"/>
              <a:headEnd type="none" w="med" len="med"/>
              <a:tailEnd type="none" w="med" len="med"/>
            </a:ln>
          </p:spPr>
          <p:txBody>
            <a:bodyPr wrap="square" lIns="68575" tIns="68575" rIns="68575" bIns="685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lvl="0" indent="0">
                <a:spcBef>
                  <a:spcPts val="0"/>
                </a:spcBef>
                <a:buNone/>
              </a:pPr>
              <a:endParaRPr/>
            </a:p>
          </p:txBody>
        </p:sp>
        <p:sp>
          <p:nvSpPr>
            <p:cNvPr id="6" name="Shape 485"/>
            <p:cNvSpPr txBox="1"/>
            <p:nvPr/>
          </p:nvSpPr>
          <p:spPr>
            <a:xfrm>
              <a:off x="2239099" y="0"/>
              <a:ext cx="8276500" cy="1359793"/>
            </a:xfrm>
            <a:prstGeom prst="rect">
              <a:avLst/>
            </a:prstGeom>
            <a:noFill/>
            <a:ln>
              <a:noFill/>
            </a:ln>
          </p:spPr>
          <p:txBody>
            <a:bodyPr wrap="square" lIns="51425" tIns="51425" rIns="51425" bIns="5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l" rtl="0">
                <a:lnSpc>
                  <a:spcPct val="90000"/>
                </a:lnSpc>
                <a:spcBef>
                  <a:spcPts val="0"/>
                </a:spcBef>
                <a:spcAft>
                  <a:spcPts val="0"/>
                </a:spcAft>
                <a:buNone/>
              </a:pPr>
              <a:r>
                <a:rPr lang="vi" sz="1400" b="1" i="0" u="none" strike="noStrike" cap="none" dirty="0">
                  <a:solidFill>
                    <a:schemeClr val="lt1"/>
                  </a:solidFill>
                  <a:latin typeface="Calibri"/>
                  <a:ea typeface="Calibri"/>
                  <a:cs typeface="Calibri"/>
                  <a:sym typeface="Calibri"/>
                </a:rPr>
                <a:t>CẤP1: TẦM SOÁT – TIÊN ĐOÁN TIỀN SẢN GIẬT</a:t>
              </a:r>
              <a:br>
                <a:rPr lang="vi" sz="1400" b="1" i="0" u="none" strike="noStrike" cap="none" dirty="0">
                  <a:solidFill>
                    <a:schemeClr val="lt1"/>
                  </a:solidFill>
                  <a:latin typeface="Calibri"/>
                  <a:ea typeface="Calibri"/>
                  <a:cs typeface="Calibri"/>
                  <a:sym typeface="Calibri"/>
                </a:rPr>
              </a:br>
              <a:r>
                <a:rPr lang="vi" sz="1400" b="0" i="0" u="none" strike="noStrike" cap="none" dirty="0">
                  <a:solidFill>
                    <a:schemeClr val="lt1"/>
                  </a:solidFill>
                  <a:latin typeface="Calibri"/>
                  <a:ea typeface="Calibri"/>
                  <a:cs typeface="Calibri"/>
                  <a:sym typeface="Calibri"/>
                </a:rPr>
                <a:t>• Xác định thai kỳ nguy cơ cao</a:t>
              </a:r>
              <a:br>
                <a:rPr lang="vi" sz="1400" b="0" i="0" u="none" strike="noStrike" cap="none" dirty="0">
                  <a:solidFill>
                    <a:schemeClr val="lt1"/>
                  </a:solidFill>
                  <a:latin typeface="Calibri"/>
                  <a:ea typeface="Calibri"/>
                  <a:cs typeface="Calibri"/>
                  <a:sym typeface="Calibri"/>
                </a:rPr>
              </a:br>
              <a:r>
                <a:rPr lang="vi" sz="1400" b="0" i="0" u="none" strike="noStrike" cap="none" dirty="0">
                  <a:solidFill>
                    <a:schemeClr val="lt1"/>
                  </a:solidFill>
                  <a:latin typeface="Calibri"/>
                  <a:ea typeface="Calibri"/>
                  <a:cs typeface="Calibri"/>
                  <a:sym typeface="Calibri"/>
                </a:rPr>
                <a:t>• XN tầm soát TSG sớm</a:t>
              </a:r>
            </a:p>
          </p:txBody>
        </p:sp>
        <p:sp>
          <p:nvSpPr>
            <p:cNvPr id="7" name="Shape 486"/>
            <p:cNvSpPr/>
            <p:nvPr/>
          </p:nvSpPr>
          <p:spPr>
            <a:xfrm>
              <a:off x="135979" y="123099"/>
              <a:ext cx="2103120" cy="1087834"/>
            </a:xfrm>
            <a:prstGeom prst="roundRect">
              <a:avLst>
                <a:gd name="adj" fmla="val 10000"/>
              </a:avLst>
            </a:prstGeom>
            <a:blipFill rotWithShape="1">
              <a:blip r:embed="rId2">
                <a:alphaModFix/>
              </a:blip>
              <a:stretch>
                <a:fillRect/>
              </a:stretch>
            </a:blipFill>
            <a:ln w="12700" cap="flat" cmpd="sng">
              <a:solidFill>
                <a:schemeClr val="lt1"/>
              </a:solidFill>
              <a:prstDash val="solid"/>
              <a:miter lim="800000"/>
              <a:headEnd type="none" w="med" len="med"/>
              <a:tailEnd type="none" w="med" len="med"/>
            </a:ln>
          </p:spPr>
          <p:txBody>
            <a:bodyPr wrap="square" lIns="68575" tIns="68575" rIns="68575" bIns="685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lvl="0" indent="0">
                <a:spcBef>
                  <a:spcPts val="0"/>
                </a:spcBef>
                <a:buNone/>
              </a:pPr>
              <a:endParaRPr/>
            </a:p>
          </p:txBody>
        </p:sp>
        <p:sp>
          <p:nvSpPr>
            <p:cNvPr id="8" name="Shape 487"/>
            <p:cNvSpPr/>
            <p:nvPr/>
          </p:nvSpPr>
          <p:spPr>
            <a:xfrm>
              <a:off x="0" y="1495772"/>
              <a:ext cx="10515600" cy="1359793"/>
            </a:xfrm>
            <a:prstGeom prst="roundRect">
              <a:avLst>
                <a:gd name="adj" fmla="val 10000"/>
              </a:avLst>
            </a:prstGeom>
            <a:solidFill>
              <a:srgbClr val="BF9000"/>
            </a:solidFill>
            <a:ln w="12700" cap="flat" cmpd="sng">
              <a:solidFill>
                <a:schemeClr val="lt1"/>
              </a:solidFill>
              <a:prstDash val="solid"/>
              <a:miter lim="800000"/>
              <a:headEnd type="none" w="med" len="med"/>
              <a:tailEnd type="none" w="med" len="med"/>
            </a:ln>
          </p:spPr>
          <p:txBody>
            <a:bodyPr wrap="square" lIns="68575" tIns="68575" rIns="68575" bIns="685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lvl="0" indent="0">
                <a:spcBef>
                  <a:spcPts val="0"/>
                </a:spcBef>
                <a:buNone/>
              </a:pPr>
              <a:endParaRPr/>
            </a:p>
          </p:txBody>
        </p:sp>
        <p:sp>
          <p:nvSpPr>
            <p:cNvPr id="9" name="Shape 488"/>
            <p:cNvSpPr txBox="1"/>
            <p:nvPr/>
          </p:nvSpPr>
          <p:spPr>
            <a:xfrm>
              <a:off x="2239099" y="1495772"/>
              <a:ext cx="8276500" cy="1359793"/>
            </a:xfrm>
            <a:prstGeom prst="rect">
              <a:avLst/>
            </a:prstGeom>
            <a:noFill/>
            <a:ln>
              <a:noFill/>
            </a:ln>
          </p:spPr>
          <p:txBody>
            <a:bodyPr wrap="square" lIns="51425" tIns="51425" rIns="51425" bIns="5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l" rtl="0">
                <a:lnSpc>
                  <a:spcPct val="90000"/>
                </a:lnSpc>
                <a:spcBef>
                  <a:spcPts val="0"/>
                </a:spcBef>
                <a:spcAft>
                  <a:spcPts val="0"/>
                </a:spcAft>
                <a:buNone/>
              </a:pPr>
              <a:r>
                <a:rPr lang="vi" sz="1400" b="1" i="0" u="none" strike="noStrike" cap="none" dirty="0">
                  <a:solidFill>
                    <a:schemeClr val="lt1"/>
                  </a:solidFill>
                  <a:latin typeface="Calibri"/>
                  <a:ea typeface="Calibri"/>
                  <a:cs typeface="Calibri"/>
                  <a:sym typeface="Calibri"/>
                </a:rPr>
                <a:t>CẤP 2: PHÁT HIỆN SỚM TSG- ĐIỀU TRỊ TRÁNH CHUYỂN SANG TSG NẶNG</a:t>
              </a:r>
              <a:br>
                <a:rPr lang="vi" sz="1400" b="1" i="0" u="none" strike="noStrike" cap="none" dirty="0">
                  <a:solidFill>
                    <a:schemeClr val="lt1"/>
                  </a:solidFill>
                  <a:latin typeface="Calibri"/>
                  <a:ea typeface="Calibri"/>
                  <a:cs typeface="Calibri"/>
                  <a:sym typeface="Calibri"/>
                </a:rPr>
              </a:br>
              <a:r>
                <a:rPr lang="vi" sz="1400" b="0" i="0" u="none" strike="noStrike" cap="none" dirty="0">
                  <a:solidFill>
                    <a:schemeClr val="lt1"/>
                  </a:solidFill>
                  <a:latin typeface="Calibri"/>
                  <a:ea typeface="Calibri"/>
                  <a:cs typeface="Calibri"/>
                  <a:sym typeface="Calibri"/>
                </a:rPr>
                <a:t>• Khám thai định kỳ</a:t>
              </a:r>
              <a:br>
                <a:rPr lang="vi" sz="1400" b="0" i="0" u="none" strike="noStrike" cap="none" dirty="0">
                  <a:solidFill>
                    <a:schemeClr val="lt1"/>
                  </a:solidFill>
                  <a:latin typeface="Calibri"/>
                  <a:ea typeface="Calibri"/>
                  <a:cs typeface="Calibri"/>
                  <a:sym typeface="Calibri"/>
                </a:rPr>
              </a:br>
              <a:r>
                <a:rPr lang="vi" sz="1400" b="0" i="0" u="none" strike="noStrike" cap="none" dirty="0">
                  <a:solidFill>
                    <a:schemeClr val="lt1"/>
                  </a:solidFill>
                  <a:latin typeface="Calibri"/>
                  <a:ea typeface="Calibri"/>
                  <a:cs typeface="Calibri"/>
                  <a:sym typeface="Calibri"/>
                </a:rPr>
                <a:t>• Theo dõi sát và có xử trí thích hợp, kịp thời</a:t>
              </a:r>
            </a:p>
          </p:txBody>
        </p:sp>
        <p:sp>
          <p:nvSpPr>
            <p:cNvPr id="10" name="Shape 489"/>
            <p:cNvSpPr/>
            <p:nvPr/>
          </p:nvSpPr>
          <p:spPr>
            <a:xfrm>
              <a:off x="135979" y="1631751"/>
              <a:ext cx="2103120" cy="1087834"/>
            </a:xfrm>
            <a:prstGeom prst="roundRect">
              <a:avLst>
                <a:gd name="adj" fmla="val 10000"/>
              </a:avLst>
            </a:prstGeom>
            <a:blipFill rotWithShape="1">
              <a:blip r:embed="rId3">
                <a:alphaModFix/>
              </a:blip>
              <a:stretch>
                <a:fillRect/>
              </a:stretch>
            </a:blipFill>
            <a:ln w="12700" cap="flat" cmpd="sng">
              <a:solidFill>
                <a:schemeClr val="lt1"/>
              </a:solidFill>
              <a:prstDash val="solid"/>
              <a:miter lim="800000"/>
              <a:headEnd type="none" w="med" len="med"/>
              <a:tailEnd type="none" w="med" len="med"/>
            </a:ln>
          </p:spPr>
          <p:txBody>
            <a:bodyPr wrap="square" lIns="68575" tIns="68575" rIns="68575" bIns="685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lvl="0" indent="0">
                <a:spcBef>
                  <a:spcPts val="0"/>
                </a:spcBef>
                <a:buNone/>
              </a:pPr>
              <a:endParaRPr/>
            </a:p>
          </p:txBody>
        </p:sp>
        <p:sp>
          <p:nvSpPr>
            <p:cNvPr id="11" name="Shape 490"/>
            <p:cNvSpPr/>
            <p:nvPr/>
          </p:nvSpPr>
          <p:spPr>
            <a:xfrm>
              <a:off x="0" y="2991544"/>
              <a:ext cx="10515600" cy="1359793"/>
            </a:xfrm>
            <a:prstGeom prst="roundRect">
              <a:avLst>
                <a:gd name="adj" fmla="val 10000"/>
              </a:avLst>
            </a:prstGeom>
            <a:solidFill>
              <a:schemeClr val="accent2"/>
            </a:solidFill>
            <a:ln w="12700" cap="flat" cmpd="sng">
              <a:solidFill>
                <a:schemeClr val="lt1"/>
              </a:solidFill>
              <a:prstDash val="solid"/>
              <a:miter lim="800000"/>
              <a:headEnd type="none" w="med" len="med"/>
              <a:tailEnd type="none" w="med" len="med"/>
            </a:ln>
          </p:spPr>
          <p:txBody>
            <a:bodyPr wrap="square" lIns="68575" tIns="68575" rIns="68575" bIns="685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lvl="0" indent="0">
                <a:spcBef>
                  <a:spcPts val="0"/>
                </a:spcBef>
                <a:buNone/>
              </a:pPr>
              <a:endParaRPr/>
            </a:p>
          </p:txBody>
        </p:sp>
        <p:sp>
          <p:nvSpPr>
            <p:cNvPr id="12" name="Shape 491"/>
            <p:cNvSpPr txBox="1"/>
            <p:nvPr/>
          </p:nvSpPr>
          <p:spPr>
            <a:xfrm>
              <a:off x="2239099" y="2991544"/>
              <a:ext cx="8276500" cy="1359793"/>
            </a:xfrm>
            <a:prstGeom prst="rect">
              <a:avLst/>
            </a:prstGeom>
            <a:noFill/>
            <a:ln>
              <a:noFill/>
            </a:ln>
          </p:spPr>
          <p:txBody>
            <a:bodyPr wrap="square" lIns="51425" tIns="51425" rIns="51425" bIns="5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l" rtl="0">
                <a:lnSpc>
                  <a:spcPct val="90000"/>
                </a:lnSpc>
                <a:spcBef>
                  <a:spcPts val="0"/>
                </a:spcBef>
                <a:spcAft>
                  <a:spcPts val="0"/>
                </a:spcAft>
                <a:buNone/>
              </a:pPr>
              <a:r>
                <a:rPr lang="vi" sz="1400" b="1" i="0" u="none" strike="noStrike" cap="none" dirty="0">
                  <a:solidFill>
                    <a:schemeClr val="lt1"/>
                  </a:solidFill>
                  <a:latin typeface="Calibri"/>
                  <a:ea typeface="Calibri"/>
                  <a:cs typeface="Calibri"/>
                  <a:sym typeface="Calibri"/>
                </a:rPr>
                <a:t>CẤP 3: ĐIỀU TRỊ HIỆU QUẢ- PHÒNG NGỪA BIẾN CHỨNG</a:t>
              </a:r>
              <a:br>
                <a:rPr lang="vi" sz="1400" b="1" i="0" u="none" strike="noStrike" cap="none" dirty="0">
                  <a:solidFill>
                    <a:schemeClr val="lt1"/>
                  </a:solidFill>
                  <a:latin typeface="Calibri"/>
                  <a:ea typeface="Calibri"/>
                  <a:cs typeface="Calibri"/>
                  <a:sym typeface="Calibri"/>
                </a:rPr>
              </a:br>
              <a:r>
                <a:rPr lang="vi" sz="1400" b="0" i="0" u="none" strike="noStrike" cap="none" dirty="0">
                  <a:solidFill>
                    <a:schemeClr val="lt1"/>
                  </a:solidFill>
                  <a:latin typeface="Calibri"/>
                  <a:ea typeface="Calibri"/>
                  <a:cs typeface="Calibri"/>
                  <a:sym typeface="Calibri"/>
                </a:rPr>
                <a:t>• Chấm dứt TK</a:t>
              </a:r>
              <a:br>
                <a:rPr lang="vi" sz="1400" b="0" i="0" u="none" strike="noStrike" cap="none" dirty="0">
                  <a:solidFill>
                    <a:schemeClr val="lt1"/>
                  </a:solidFill>
                  <a:latin typeface="Calibri"/>
                  <a:ea typeface="Calibri"/>
                  <a:cs typeface="Calibri"/>
                  <a:sym typeface="Calibri"/>
                </a:rPr>
              </a:br>
              <a:r>
                <a:rPr lang="vi" sz="1400" b="0" i="0" u="none" strike="noStrike" cap="none" dirty="0">
                  <a:solidFill>
                    <a:schemeClr val="lt1"/>
                  </a:solidFill>
                  <a:latin typeface="Calibri"/>
                  <a:ea typeface="Calibri"/>
                  <a:cs typeface="Calibri"/>
                  <a:sym typeface="Calibri"/>
                </a:rPr>
                <a:t>• Điều trị hỗ trợ</a:t>
              </a:r>
              <a:br>
                <a:rPr lang="vi" sz="1400" b="0" i="0" u="none" strike="noStrike" cap="none" dirty="0">
                  <a:solidFill>
                    <a:schemeClr val="lt1"/>
                  </a:solidFill>
                  <a:latin typeface="Calibri"/>
                  <a:ea typeface="Calibri"/>
                  <a:cs typeface="Calibri"/>
                  <a:sym typeface="Calibri"/>
                </a:rPr>
              </a:br>
              <a:r>
                <a:rPr lang="vi" sz="1400" b="0" i="0" u="none" strike="noStrike" cap="none" dirty="0">
                  <a:solidFill>
                    <a:schemeClr val="lt1"/>
                  </a:solidFill>
                  <a:latin typeface="Calibri"/>
                  <a:ea typeface="Calibri"/>
                  <a:cs typeface="Calibri"/>
                  <a:sym typeface="Calibri"/>
                </a:rPr>
                <a:t>• Chuyển tuyến an toàn</a:t>
              </a:r>
              <a:br>
                <a:rPr lang="vi" sz="1400" b="0" i="0" u="none" strike="noStrike" cap="none" dirty="0">
                  <a:solidFill>
                    <a:schemeClr val="lt1"/>
                  </a:solidFill>
                  <a:latin typeface="Calibri"/>
                  <a:ea typeface="Calibri"/>
                  <a:cs typeface="Calibri"/>
                  <a:sym typeface="Calibri"/>
                </a:rPr>
              </a:br>
              <a:endParaRPr lang="vi" sz="1400" b="0" i="0" u="none" strike="noStrike" cap="none" dirty="0">
                <a:solidFill>
                  <a:schemeClr val="lt1"/>
                </a:solidFill>
                <a:latin typeface="Calibri"/>
                <a:ea typeface="Calibri"/>
                <a:cs typeface="Calibri"/>
                <a:sym typeface="Calibri"/>
              </a:endParaRPr>
            </a:p>
          </p:txBody>
        </p:sp>
        <p:sp>
          <p:nvSpPr>
            <p:cNvPr id="13" name="Shape 492"/>
            <p:cNvSpPr/>
            <p:nvPr/>
          </p:nvSpPr>
          <p:spPr>
            <a:xfrm>
              <a:off x="110216" y="3140404"/>
              <a:ext cx="2103120" cy="1087834"/>
            </a:xfrm>
            <a:prstGeom prst="roundRect">
              <a:avLst>
                <a:gd name="adj" fmla="val 10000"/>
              </a:avLst>
            </a:prstGeom>
            <a:blipFill rotWithShape="1">
              <a:blip r:embed="rId4">
                <a:alphaModFix/>
              </a:blip>
              <a:stretch>
                <a:fillRect/>
              </a:stretch>
            </a:blipFill>
            <a:ln w="12700" cap="flat" cmpd="sng">
              <a:solidFill>
                <a:schemeClr val="lt1"/>
              </a:solidFill>
              <a:prstDash val="solid"/>
              <a:miter lim="800000"/>
              <a:headEnd type="none" w="med" len="med"/>
              <a:tailEnd type="none" w="med" len="med"/>
            </a:ln>
          </p:spPr>
          <p:txBody>
            <a:bodyPr wrap="square" lIns="68575" tIns="68575" rIns="68575" bIns="685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lvl="0" indent="0">
                <a:spcBef>
                  <a:spcPts val="0"/>
                </a:spcBef>
                <a:buNone/>
              </a:pPr>
              <a:endParaRPr/>
            </a:p>
          </p:txBody>
        </p:sp>
      </p:grpSp>
    </p:spTree>
    <p:extLst>
      <p:ext uri="{BB962C8B-B14F-4D97-AF65-F5344CB8AC3E}">
        <p14:creationId xmlns:p14="http://schemas.microsoft.com/office/powerpoint/2010/main" val="2766645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DỰ PHÒNG CẤP 1 </a:t>
            </a:r>
          </a:p>
        </p:txBody>
      </p:sp>
      <p:sp>
        <p:nvSpPr>
          <p:cNvPr id="3" name="Content Placeholder 2"/>
          <p:cNvSpPr>
            <a:spLocks noGrp="1"/>
          </p:cNvSpPr>
          <p:nvPr>
            <p:ph idx="1"/>
          </p:nvPr>
        </p:nvSpPr>
        <p:spPr>
          <a:xfrm>
            <a:off x="1097280" y="1161535"/>
            <a:ext cx="10659291" cy="5409862"/>
          </a:xfrm>
        </p:spPr>
        <p:txBody>
          <a:bodyPr>
            <a:normAutofit fontScale="47500" lnSpcReduction="20000"/>
          </a:bodyPr>
          <a:lstStyle/>
          <a:p>
            <a:pPr marL="0" indent="0">
              <a:buNone/>
            </a:pPr>
            <a:endParaRPr lang="en-US" sz="3400"/>
          </a:p>
          <a:p>
            <a:pPr marL="0" indent="0">
              <a:buNone/>
            </a:pPr>
            <a:r>
              <a:rPr lang="vi-VN" sz="3400"/>
              <a:t>HIỆN </a:t>
            </a:r>
            <a:r>
              <a:rPr lang="vi-VN" sz="3400" dirty="0"/>
              <a:t>TẠI CHỈ CÓ CHỨNG CỨ Ở </a:t>
            </a:r>
            <a:r>
              <a:rPr lang="vi-VN" sz="3400" b="1" i="1" dirty="0"/>
              <a:t>MỨC ĐỘ TRUNG BÌNH </a:t>
            </a:r>
            <a:r>
              <a:rPr lang="vi-VN" sz="3400" dirty="0"/>
              <a:t>LIÊN QUAN ĐẾN HIỆU QUẢ CỦA DỰ PHÒNG TIỀN SẢN </a:t>
            </a:r>
            <a:r>
              <a:rPr lang="vi-VN" sz="3400"/>
              <a:t>GIẬT.</a:t>
            </a:r>
            <a:endParaRPr lang="vi-VN" sz="3400" dirty="0"/>
          </a:p>
          <a:p>
            <a:pPr marL="0" indent="0">
              <a:buNone/>
            </a:pPr>
            <a:r>
              <a:rPr lang="vi-VN" sz="3400" dirty="0"/>
              <a:t>CÁC BIỆN PHÁP DỰ PHÒNG TSG </a:t>
            </a:r>
          </a:p>
          <a:p>
            <a:pPr>
              <a:buFont typeface="Wingdings" panose="05000000000000000000" pitchFamily="2" charset="2"/>
              <a:buChar char="q"/>
            </a:pPr>
            <a:r>
              <a:rPr lang="vi-VN" sz="3400" dirty="0"/>
              <a:t>Aspirin liều thấp : sản phụ có nguy cơ cao.</a:t>
            </a:r>
          </a:p>
          <a:p>
            <a:pPr>
              <a:buFont typeface="Wingdings" panose="05000000000000000000" pitchFamily="2" charset="2"/>
              <a:buChar char="§"/>
            </a:pPr>
            <a:r>
              <a:rPr lang="vi-VN" sz="3400" dirty="0"/>
              <a:t>81 mg/ngày</a:t>
            </a:r>
          </a:p>
          <a:p>
            <a:pPr>
              <a:buFont typeface="Wingdings" panose="05000000000000000000" pitchFamily="2" charset="2"/>
              <a:buChar char="§"/>
            </a:pPr>
            <a:r>
              <a:rPr lang="vi-VN" sz="3400" dirty="0"/>
              <a:t>Theo ACOG, Aspirin nên được khởi động từ 12 - 28 tuần (tốt nhất trước 16 tuần) cho đến khi sinh. Theo FMF, Aspirin nên được khởi động từ 11-14 tuần và dùng cho đến khi thai đủ 36 tuần.</a:t>
            </a:r>
          </a:p>
          <a:p>
            <a:pPr>
              <a:buFont typeface="Wingdings" panose="05000000000000000000" pitchFamily="2" charset="2"/>
              <a:buChar char="q"/>
            </a:pPr>
            <a:r>
              <a:rPr lang="vi-VN" sz="3400" dirty="0"/>
              <a:t>Bổ sung calcium nguyên tố : vùng có khẩu phần Ca &lt; 600 mg/ngày</a:t>
            </a:r>
          </a:p>
          <a:p>
            <a:pPr>
              <a:buFont typeface="Wingdings" panose="05000000000000000000" pitchFamily="2" charset="2"/>
              <a:buChar char="§"/>
            </a:pPr>
            <a:r>
              <a:rPr lang="vi-VN" sz="3400" dirty="0"/>
              <a:t>1.5-2 gram/ngày</a:t>
            </a:r>
          </a:p>
          <a:p>
            <a:pPr marL="0" indent="0">
              <a:buNone/>
            </a:pPr>
            <a:endParaRPr lang="vi-VN" sz="3400" dirty="0"/>
          </a:p>
          <a:p>
            <a:pPr marL="0" indent="0">
              <a:buNone/>
            </a:pPr>
            <a:r>
              <a:rPr lang="vi-VN" sz="3400" dirty="0"/>
              <a:t>CÁC CAN THIỆP KHÔNG ĐƯỢC KHUYẾN CÁO</a:t>
            </a:r>
          </a:p>
          <a:p>
            <a:pPr marL="0" indent="0">
              <a:buNone/>
            </a:pPr>
            <a:r>
              <a:rPr lang="vi-VN" sz="3400" dirty="0"/>
              <a:t>1. Chất chống oxy hóa</a:t>
            </a:r>
          </a:p>
          <a:p>
            <a:pPr marL="0" indent="0">
              <a:buNone/>
            </a:pPr>
            <a:r>
              <a:rPr lang="vi-VN" sz="3400" dirty="0"/>
              <a:t>2. Vitamin D</a:t>
            </a:r>
          </a:p>
          <a:p>
            <a:pPr marL="0" indent="0">
              <a:buNone/>
            </a:pPr>
            <a:r>
              <a:rPr lang="vi-VN" sz="3400" dirty="0"/>
              <a:t>3. Chế độ ăn hạn chế muối</a:t>
            </a:r>
          </a:p>
          <a:p>
            <a:pPr marL="0" indent="0">
              <a:buNone/>
            </a:pPr>
            <a:r>
              <a:rPr lang="vi-VN" sz="3400" dirty="0"/>
              <a:t>4. Nằm nghỉ tại giường trong thai kỳ</a:t>
            </a:r>
          </a:p>
          <a:p>
            <a:pPr marL="0" indent="0">
              <a:buNone/>
            </a:pPr>
            <a:r>
              <a:rPr lang="vi-VN" sz="3400" dirty="0"/>
              <a:t>5. Thuốc lợi tiểu</a:t>
            </a:r>
          </a:p>
          <a:p>
            <a:endParaRPr lang="vi-VN" dirty="0"/>
          </a:p>
        </p:txBody>
      </p:sp>
    </p:spTree>
    <p:extLst>
      <p:ext uri="{BB962C8B-B14F-4D97-AF65-F5344CB8AC3E}">
        <p14:creationId xmlns:p14="http://schemas.microsoft.com/office/powerpoint/2010/main" val="27345030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DỰ PHÒNG CẤP 2</a:t>
            </a:r>
          </a:p>
        </p:txBody>
      </p:sp>
      <p:pic>
        <p:nvPicPr>
          <p:cNvPr id="4" name="Shape 507"/>
          <p:cNvPicPr preferRelativeResize="0">
            <a:picLocks noGrp="1"/>
          </p:cNvPicPr>
          <p:nvPr>
            <p:ph idx="1"/>
          </p:nvPr>
        </p:nvPicPr>
        <p:blipFill rotWithShape="1">
          <a:blip r:embed="rId2">
            <a:alphaModFix/>
          </a:blip>
          <a:srcRect/>
          <a:stretch/>
        </p:blipFill>
        <p:spPr>
          <a:xfrm>
            <a:off x="2910392" y="1846263"/>
            <a:ext cx="6431542" cy="4022725"/>
          </a:xfrm>
          <a:prstGeom prst="rect">
            <a:avLst/>
          </a:prstGeom>
          <a:noFill/>
          <a:ln>
            <a:noFill/>
          </a:ln>
        </p:spPr>
      </p:pic>
    </p:spTree>
    <p:extLst>
      <p:ext uri="{BB962C8B-B14F-4D97-AF65-F5344CB8AC3E}">
        <p14:creationId xmlns:p14="http://schemas.microsoft.com/office/powerpoint/2010/main" val="11080116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AECCED1A-5BEF-4082-95F4-00A26A27D712}"/>
              </a:ext>
            </a:extLst>
          </p:cNvPr>
          <p:cNvSpPr>
            <a:spLocks noGrp="1"/>
          </p:cNvSpPr>
          <p:nvPr>
            <p:ph type="title"/>
          </p:nvPr>
        </p:nvSpPr>
        <p:spPr/>
        <p:txBody>
          <a:bodyPr/>
          <a:lstStyle/>
          <a:p>
            <a:endParaRPr lang="en-US"/>
          </a:p>
        </p:txBody>
      </p:sp>
      <p:sp>
        <p:nvSpPr>
          <p:cNvPr id="3" name="Content Placeholder 2"/>
          <p:cNvSpPr>
            <a:spLocks noGrp="1"/>
          </p:cNvSpPr>
          <p:nvPr>
            <p:ph idx="1"/>
          </p:nvPr>
        </p:nvSpPr>
        <p:spPr>
          <a:xfrm>
            <a:off x="1097280" y="1845733"/>
            <a:ext cx="7725444" cy="4179509"/>
          </a:xfrm>
        </p:spPr>
        <p:txBody>
          <a:bodyPr/>
          <a:lstStyle/>
          <a:p>
            <a:r>
              <a:rPr lang="vi-VN" dirty="0"/>
              <a:t>Trong thai kỳ (*)</a:t>
            </a:r>
          </a:p>
          <a:p>
            <a:r>
              <a:rPr lang="vi-VN" dirty="0"/>
              <a:t>Hướng dẫn thai phụ đo huyết áp 2 lần/ ngày, đếm cử động thai</a:t>
            </a:r>
          </a:p>
          <a:p>
            <a:r>
              <a:rPr lang="vi-VN" dirty="0"/>
              <a:t>Tái khám 2 lần mỗi tuần</a:t>
            </a:r>
          </a:p>
          <a:p>
            <a:r>
              <a:rPr lang="vi-VN" dirty="0"/>
              <a:t>Nghỉ ngơi, chế độ ăn nhiều đạm, rau cải</a:t>
            </a:r>
          </a:p>
          <a:p>
            <a:r>
              <a:rPr lang="vi-VN" dirty="0"/>
              <a:t>Dặn dò thai phụ các dấu hiệu nặng cần nhập viện: đau đầu, nhìn mờ, đau hạ sườn…</a:t>
            </a:r>
          </a:p>
          <a:p>
            <a:endParaRPr lang="vi-VN" dirty="0"/>
          </a:p>
        </p:txBody>
      </p:sp>
      <p:pic>
        <p:nvPicPr>
          <p:cNvPr id="4" name="Shape 516"/>
          <p:cNvPicPr preferRelativeResize="0">
            <a:picLocks noGrp="1"/>
          </p:cNvPicPr>
          <p:nvPr/>
        </p:nvPicPr>
        <p:blipFill rotWithShape="1">
          <a:blip r:embed="rId2">
            <a:alphaModFix/>
          </a:blip>
          <a:srcRect/>
          <a:stretch/>
        </p:blipFill>
        <p:spPr>
          <a:xfrm>
            <a:off x="8822724" y="502508"/>
            <a:ext cx="2961084" cy="4536281"/>
          </a:xfrm>
          <a:prstGeom prst="rect">
            <a:avLst/>
          </a:prstGeom>
          <a:noFill/>
          <a:ln>
            <a:noFill/>
          </a:ln>
        </p:spPr>
      </p:pic>
    </p:spTree>
    <p:extLst>
      <p:ext uri="{BB962C8B-B14F-4D97-AF65-F5344CB8AC3E}">
        <p14:creationId xmlns:p14="http://schemas.microsoft.com/office/powerpoint/2010/main" val="10802398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DỰ PHÒNG CẤP 3</a:t>
            </a:r>
          </a:p>
        </p:txBody>
      </p:sp>
      <p:sp>
        <p:nvSpPr>
          <p:cNvPr id="3" name="Content Placeholder 2"/>
          <p:cNvSpPr>
            <a:spLocks noGrp="1"/>
          </p:cNvSpPr>
          <p:nvPr>
            <p:ph idx="1"/>
          </p:nvPr>
        </p:nvSpPr>
        <p:spPr>
          <a:xfrm>
            <a:off x="1097280" y="1387929"/>
            <a:ext cx="10058400" cy="5183468"/>
          </a:xfrm>
        </p:spPr>
        <p:txBody>
          <a:bodyPr>
            <a:normAutofit fontScale="85000" lnSpcReduction="20000"/>
          </a:bodyPr>
          <a:lstStyle/>
          <a:p>
            <a:pPr marL="0" indent="0">
              <a:buNone/>
            </a:pPr>
            <a:r>
              <a:rPr lang="vi-VN" dirty="0"/>
              <a:t>(1) Chấm dứt thai kỳ: quyết định phụ thuộc dấu hiệu nặng và tuổi thai.</a:t>
            </a:r>
          </a:p>
          <a:p>
            <a:pPr marL="0" indent="0">
              <a:buNone/>
            </a:pPr>
            <a:endParaRPr lang="vi-VN" dirty="0"/>
          </a:p>
          <a:p>
            <a:pPr>
              <a:buFont typeface="Wingdings" panose="05000000000000000000" pitchFamily="2" charset="2"/>
              <a:buChar char="q"/>
            </a:pPr>
            <a:r>
              <a:rPr lang="vi-VN" dirty="0"/>
              <a:t> TSG không có dấu hiệu nặng: </a:t>
            </a:r>
          </a:p>
          <a:p>
            <a:r>
              <a:rPr lang="vi-VN" dirty="0"/>
              <a:t>Đủ 37w: CDTK</a:t>
            </a:r>
          </a:p>
          <a:p>
            <a:r>
              <a:rPr lang="vi-VN" dirty="0"/>
              <a:t>&lt; 37w: theo dõi tăng cường</a:t>
            </a:r>
          </a:p>
          <a:p>
            <a:pPr marL="0" indent="0">
              <a:buNone/>
            </a:pPr>
            <a:endParaRPr lang="vi-VN" dirty="0"/>
          </a:p>
          <a:p>
            <a:pPr>
              <a:buFont typeface="Wingdings" panose="05000000000000000000" pitchFamily="2" charset="2"/>
              <a:buChar char="q"/>
            </a:pPr>
            <a:r>
              <a:rPr lang="vi-VN" dirty="0"/>
              <a:t> TSG có dấu hiệu nặng:</a:t>
            </a:r>
          </a:p>
          <a:p>
            <a:r>
              <a:rPr lang="vi-VN" dirty="0"/>
              <a:t>Đủ 34w: CDTK</a:t>
            </a:r>
          </a:p>
          <a:p>
            <a:r>
              <a:rPr lang="vi-VN" dirty="0"/>
              <a:t>&lt;34w: cân nhắc giữa SK mẹ và khả năng sống của con khi sinh non.</a:t>
            </a:r>
          </a:p>
          <a:p>
            <a:pPr marL="0" indent="0">
              <a:buNone/>
            </a:pPr>
            <a:endParaRPr lang="vi-VN" dirty="0"/>
          </a:p>
          <a:p>
            <a:pPr marL="0" indent="0">
              <a:buNone/>
            </a:pPr>
            <a:r>
              <a:rPr lang="vi-VN" dirty="0"/>
              <a:t>(2) Điều trị hỗ trợ:</a:t>
            </a:r>
          </a:p>
          <a:p>
            <a:r>
              <a:rPr lang="vi-VN" dirty="0"/>
              <a:t>Kiểm soát huyết áp: thuốc hạ áp</a:t>
            </a:r>
          </a:p>
          <a:p>
            <a:r>
              <a:rPr lang="vi-VN" dirty="0"/>
              <a:t>Phòng ngừa co giật: MgSO4</a:t>
            </a:r>
          </a:p>
          <a:p>
            <a:endParaRPr lang="vi-VN" dirty="0"/>
          </a:p>
        </p:txBody>
      </p:sp>
    </p:spTree>
    <p:extLst>
      <p:ext uri="{BB962C8B-B14F-4D97-AF65-F5344CB8AC3E}">
        <p14:creationId xmlns:p14="http://schemas.microsoft.com/office/powerpoint/2010/main" val="24542349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TƯ VẤN DÀNH CHO SẢN PHỤ</a:t>
            </a:r>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47980" y="2481944"/>
            <a:ext cx="9902558" cy="2532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16739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TƯ VẤN DÀNH CHO SẢN PHỤ</a:t>
            </a:r>
          </a:p>
        </p:txBody>
      </p:sp>
      <p:sp>
        <p:nvSpPr>
          <p:cNvPr id="3" name="Content Placeholder 2"/>
          <p:cNvSpPr>
            <a:spLocks noGrp="1"/>
          </p:cNvSpPr>
          <p:nvPr>
            <p:ph idx="1"/>
          </p:nvPr>
        </p:nvSpPr>
        <p:spPr/>
        <p:txBody>
          <a:bodyPr/>
          <a:lstStyle/>
          <a:p>
            <a:pPr>
              <a:buFont typeface="Wingdings" panose="05000000000000000000" pitchFamily="2" charset="2"/>
              <a:buChar char="q"/>
            </a:pPr>
            <a:r>
              <a:rPr lang="vi-VN" dirty="0"/>
              <a:t>Sản phụ có nguy cơ cao TSG: </a:t>
            </a:r>
          </a:p>
          <a:p>
            <a:pPr>
              <a:buFontTx/>
              <a:buChar char="-"/>
            </a:pPr>
            <a:r>
              <a:rPr lang="vi-VN" dirty="0"/>
              <a:t>Tư vấn về khả năng có TSG theo ACOG hoặc MFM.</a:t>
            </a:r>
          </a:p>
          <a:p>
            <a:pPr>
              <a:buFontTx/>
              <a:buChar char="-"/>
            </a:pPr>
            <a:r>
              <a:rPr lang="vi-VN" dirty="0"/>
              <a:t>Tư vấn về tầm soát các dấu hiệu dự đoán TSG như : PAPP – A, Huyết áp ĐM trung bình, PlGF</a:t>
            </a:r>
          </a:p>
          <a:p>
            <a:pPr>
              <a:buFontTx/>
              <a:buChar char="-"/>
            </a:pPr>
            <a:r>
              <a:rPr lang="vi-VN" dirty="0"/>
              <a:t>Tư vấn nguy cơ mẹ và con nếu có TSG.</a:t>
            </a:r>
          </a:p>
          <a:p>
            <a:pPr>
              <a:buFontTx/>
              <a:buChar char="-"/>
            </a:pPr>
            <a:r>
              <a:rPr lang="vi-VN" dirty="0"/>
              <a:t>Hướng dẫn chăm sóc trong thai kỳ (*)</a:t>
            </a:r>
          </a:p>
          <a:p>
            <a:pPr>
              <a:buFontTx/>
              <a:buChar char="-"/>
            </a:pPr>
            <a:r>
              <a:rPr lang="vi-VN" dirty="0"/>
              <a:t>Dự phòng sơ cấp : liều thấp Aspirin</a:t>
            </a:r>
          </a:p>
          <a:p>
            <a:endParaRPr lang="vi-VN" dirty="0"/>
          </a:p>
        </p:txBody>
      </p:sp>
    </p:spTree>
    <p:extLst>
      <p:ext uri="{BB962C8B-B14F-4D97-AF65-F5344CB8AC3E}">
        <p14:creationId xmlns:p14="http://schemas.microsoft.com/office/powerpoint/2010/main" val="27971883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TƯ VẤN DÀNH CHO SẢN PHỤ</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vi-VN" dirty="0"/>
              <a:t>Sản phụ có TSG không dấu hiệu nặng</a:t>
            </a:r>
          </a:p>
          <a:p>
            <a:r>
              <a:rPr lang="vi-VN" dirty="0"/>
              <a:t>Trước 37 tuần : theo dõi tăng cường</a:t>
            </a:r>
          </a:p>
          <a:p>
            <a:pPr>
              <a:buFontTx/>
              <a:buChar char="-"/>
            </a:pPr>
            <a:r>
              <a:rPr lang="vi-VN" dirty="0"/>
              <a:t>Mẹ :  nghỉ ngơi nhiều, chế độ ăn giàu đạm, rau cải, theo dõi huyết áp tại nhà ≥ 2 lần mỗi ngày .Không được dùng thuốc lợi tiểu, an thần, hạ áp. Hướng dẫn bệnh nhân phát hiện dấu hiệu nặng.</a:t>
            </a:r>
          </a:p>
          <a:p>
            <a:pPr>
              <a:buFontTx/>
              <a:buChar char="-"/>
            </a:pPr>
            <a:r>
              <a:rPr lang="vi-VN" dirty="0"/>
              <a:t>Con :  theo dõi tăng cường, hướng dẫn đếm cử động thai hàng ngày, lượng giá sức khỏe thai bằng BPP biến đổi. Non-stress test được thực hiện 2 lần mỗi tuần. Siêu âm sinh trắc và đo chỉ số ối (AFI) 3 tuần một </a:t>
            </a:r>
            <a:r>
              <a:rPr lang="vi-VN"/>
              <a:t>lần.</a:t>
            </a:r>
          </a:p>
          <a:p>
            <a:r>
              <a:rPr lang="vi-VN"/>
              <a:t>Đủ </a:t>
            </a:r>
            <a:r>
              <a:rPr lang="vi-VN" dirty="0"/>
              <a:t>37 tuần: tư vấn cho mẹ chấm dứt thai kì. </a:t>
            </a:r>
          </a:p>
          <a:p>
            <a:endParaRPr lang="vi-VN" dirty="0"/>
          </a:p>
        </p:txBody>
      </p:sp>
    </p:spTree>
    <p:extLst>
      <p:ext uri="{BB962C8B-B14F-4D97-AF65-F5344CB8AC3E}">
        <p14:creationId xmlns:p14="http://schemas.microsoft.com/office/powerpoint/2010/main" val="1036484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a:t>LÀM SAO ĐỂ PHÁT HIỆN THAI KỲ NGUY CƠ CAO?</a:t>
            </a:r>
          </a:p>
        </p:txBody>
      </p:sp>
      <p:sp>
        <p:nvSpPr>
          <p:cNvPr id="3" name="Content Placeholder 2"/>
          <p:cNvSpPr>
            <a:spLocks noGrp="1"/>
          </p:cNvSpPr>
          <p:nvPr>
            <p:ph idx="1"/>
          </p:nvPr>
        </p:nvSpPr>
        <p:spPr/>
        <p:txBody>
          <a:bodyPr>
            <a:normAutofit/>
          </a:bodyPr>
          <a:lstStyle/>
          <a:p>
            <a:r>
              <a:rPr lang="vi-VN" dirty="0"/>
              <a:t>Chăm sóc tiền sản đầy đủ là cách tốt nhất để có thể phát hiện các yếu tố nguy </a:t>
            </a:r>
            <a:r>
              <a:rPr lang="vi-VN"/>
              <a:t>cơ.</a:t>
            </a:r>
            <a:endParaRPr lang="vi-VN" dirty="0"/>
          </a:p>
          <a:p>
            <a:r>
              <a:rPr lang="vi-VN" dirty="0"/>
              <a:t>Chăm sóc tiền sản nhằm mục đích: </a:t>
            </a:r>
          </a:p>
          <a:p>
            <a:pPr>
              <a:buFont typeface="Wingdings" panose="05000000000000000000" pitchFamily="2" charset="2"/>
              <a:buChar char="ü"/>
            </a:pPr>
            <a:r>
              <a:rPr lang="vi-VN" dirty="0"/>
              <a:t>Cung cấp lời khuyên, hướng dẫn cần thiết</a:t>
            </a:r>
          </a:p>
          <a:p>
            <a:pPr>
              <a:buFont typeface="Wingdings" panose="05000000000000000000" pitchFamily="2" charset="2"/>
              <a:buChar char="ü"/>
            </a:pPr>
            <a:r>
              <a:rPr lang="vi-VN" dirty="0"/>
              <a:t>Giải quyết những khó khăn trong </a:t>
            </a:r>
            <a:r>
              <a:rPr lang="vi-VN"/>
              <a:t>thai kỳ</a:t>
            </a:r>
            <a:endParaRPr lang="vi-VN" dirty="0"/>
          </a:p>
          <a:p>
            <a:pPr>
              <a:buFont typeface="Wingdings" panose="05000000000000000000" pitchFamily="2" charset="2"/>
              <a:buChar char="ü"/>
            </a:pPr>
            <a:r>
              <a:rPr lang="vi-VN" dirty="0"/>
              <a:t>Tầm soát phát hiện những </a:t>
            </a:r>
            <a:r>
              <a:rPr lang="vi-VN"/>
              <a:t>thai kỳ </a:t>
            </a:r>
            <a:r>
              <a:rPr lang="vi-VN" dirty="0"/>
              <a:t>có nguy cơ</a:t>
            </a:r>
          </a:p>
          <a:p>
            <a:pPr>
              <a:buFont typeface="Wingdings" panose="05000000000000000000" pitchFamily="2" charset="2"/>
              <a:buChar char="ü"/>
            </a:pPr>
            <a:r>
              <a:rPr lang="vi-VN" dirty="0"/>
              <a:t>Giúp phòng ngừa, phát hiện và xử trí các vấn đề hoặc các YTNC tác động xấu cho sức khỏe mẹ và thai nhi.</a:t>
            </a:r>
          </a:p>
        </p:txBody>
      </p:sp>
    </p:spTree>
    <p:extLst>
      <p:ext uri="{BB962C8B-B14F-4D97-AF65-F5344CB8AC3E}">
        <p14:creationId xmlns:p14="http://schemas.microsoft.com/office/powerpoint/2010/main" val="23193201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TƯ VẤN DÀNH CHO SẢN PHỤ</a:t>
            </a:r>
          </a:p>
        </p:txBody>
      </p:sp>
      <p:sp>
        <p:nvSpPr>
          <p:cNvPr id="3" name="Content Placeholder 2"/>
          <p:cNvSpPr>
            <a:spLocks noGrp="1"/>
          </p:cNvSpPr>
          <p:nvPr>
            <p:ph idx="1"/>
          </p:nvPr>
        </p:nvSpPr>
        <p:spPr>
          <a:xfrm>
            <a:off x="1097279" y="1567543"/>
            <a:ext cx="10479678" cy="4784272"/>
          </a:xfrm>
        </p:spPr>
        <p:txBody>
          <a:bodyPr>
            <a:normAutofit fontScale="92500"/>
          </a:bodyPr>
          <a:lstStyle/>
          <a:p>
            <a:pPr>
              <a:buFont typeface="Wingdings" panose="05000000000000000000" pitchFamily="2" charset="2"/>
              <a:buChar char="q"/>
            </a:pPr>
            <a:endParaRPr lang="vi-VN" dirty="0"/>
          </a:p>
          <a:p>
            <a:pPr>
              <a:buFont typeface="Wingdings" panose="05000000000000000000" pitchFamily="2" charset="2"/>
              <a:buChar char="q"/>
            </a:pPr>
            <a:r>
              <a:rPr lang="vi-VN" sz="2600" dirty="0"/>
              <a:t>Sản phụ có </a:t>
            </a:r>
            <a:r>
              <a:rPr lang="vi-VN" sz="2600"/>
              <a:t>TSG </a:t>
            </a:r>
            <a:r>
              <a:rPr lang="en-US" sz="2600"/>
              <a:t>có</a:t>
            </a:r>
            <a:r>
              <a:rPr lang="vi-VN" sz="2600"/>
              <a:t> </a:t>
            </a:r>
            <a:r>
              <a:rPr lang="vi-VN" sz="2600" dirty="0"/>
              <a:t>dấu hiệu nặng</a:t>
            </a:r>
          </a:p>
          <a:p>
            <a:r>
              <a:rPr lang="vi-VN" sz="2600" dirty="0"/>
              <a:t>&lt; 23 tuần : thai nhi hầu như không có triển vọng sống, thời gian chờ đợi đến khi thai có khả năng sống quá dài, thai nếu sống cũng có khả năng khuyết tật cao, và tình trạng mẹ không cho phép chờ đợi . Xử lý hợp lý nhất là chấm dứt thai kỳ để cứu mẹ.</a:t>
            </a:r>
          </a:p>
          <a:p>
            <a:r>
              <a:rPr lang="vi-VN" sz="2600" dirty="0"/>
              <a:t>23 – 34 tuần : tư vấn nguy cơ mà mẹ có thể đối mặt khi kéo dài thai kì, nguy cơ mà thai nhi phải đối diện ( đặc biệt nếu có IUGR) </a:t>
            </a:r>
            <a:r>
              <a:rPr lang="vi-VN" sz="2600" dirty="0">
                <a:sym typeface="Wingdings 3"/>
              </a:rPr>
              <a:t> cân nhắc giữ thai hay CDTK.</a:t>
            </a:r>
          </a:p>
          <a:p>
            <a:r>
              <a:rPr lang="vi-VN" sz="2600" dirty="0">
                <a:sym typeface="Wingdings 3"/>
              </a:rPr>
              <a:t>&gt; 34 tuần : Nguy cơ suy hô hấp và thoái hóa chất trắng sơ sinh rất thấp khi thai đã được 34 tuần, trong khi đó, tình trạng mẹ lại rất nặng, có thể xảy ra biến chứng  Việc kéo dài thai kỳ thêm không mang lại bất cứ lợi ích nào, mà chỉ làm tăng nguy cơ xảy ra kết cục sản khoa xấu ở cả con và mẹ.</a:t>
            </a:r>
            <a:endParaRPr lang="vi-VN" sz="2600" dirty="0"/>
          </a:p>
          <a:p>
            <a:endParaRPr lang="vi-VN" dirty="0"/>
          </a:p>
        </p:txBody>
      </p:sp>
    </p:spTree>
    <p:extLst>
      <p:ext uri="{BB962C8B-B14F-4D97-AF65-F5344CB8AC3E}">
        <p14:creationId xmlns:p14="http://schemas.microsoft.com/office/powerpoint/2010/main" val="37072592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C8454A-E519-453E-BFD7-324D2C59E806}"/>
              </a:ext>
            </a:extLst>
          </p:cNvPr>
          <p:cNvSpPr>
            <a:spLocks noGrp="1"/>
          </p:cNvSpPr>
          <p:nvPr>
            <p:ph type="title"/>
          </p:nvPr>
        </p:nvSpPr>
        <p:spPr/>
        <p:txBody>
          <a:bodyPr/>
          <a:lstStyle/>
          <a:p>
            <a:r>
              <a:rPr lang="en-US" b="1" dirty="0">
                <a:solidFill>
                  <a:srgbClr val="FF0000"/>
                </a:solidFill>
              </a:rPr>
              <a:t>IUGR</a:t>
            </a:r>
          </a:p>
        </p:txBody>
      </p:sp>
      <p:sp>
        <p:nvSpPr>
          <p:cNvPr id="3" name="Content Placeholder 2">
            <a:extLst>
              <a:ext uri="{FF2B5EF4-FFF2-40B4-BE49-F238E27FC236}">
                <a16:creationId xmlns="" xmlns:a16="http://schemas.microsoft.com/office/drawing/2014/main" id="{AA4BCEE1-4FB2-4A9B-9A8A-90A651DDC84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347107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a:t>
            </a:r>
            <a:r>
              <a:rPr lang="en-US" dirty="0" err="1"/>
              <a:t>Chẩn</a:t>
            </a:r>
            <a:r>
              <a:rPr lang="en-US" dirty="0"/>
              <a:t> </a:t>
            </a:r>
            <a:r>
              <a:rPr lang="en-US" dirty="0" err="1"/>
              <a:t>đoán</a:t>
            </a:r>
            <a:r>
              <a:rPr lang="en-US" dirty="0"/>
              <a:t> </a:t>
            </a:r>
          </a:p>
        </p:txBody>
      </p:sp>
      <p:sp>
        <p:nvSpPr>
          <p:cNvPr id="3" name="Content Placeholder 2"/>
          <p:cNvSpPr>
            <a:spLocks noGrp="1"/>
          </p:cNvSpPr>
          <p:nvPr>
            <p:ph idx="1"/>
          </p:nvPr>
        </p:nvSpPr>
        <p:spPr/>
        <p:txBody>
          <a:bodyPr/>
          <a:lstStyle/>
          <a:p>
            <a:pPr lvl="0"/>
            <a:r>
              <a:rPr lang="en-US" b="1" u="sng" dirty="0" err="1"/>
              <a:t>Chẩn</a:t>
            </a:r>
            <a:r>
              <a:rPr lang="en-US" b="1" u="sng" dirty="0"/>
              <a:t> </a:t>
            </a:r>
            <a:r>
              <a:rPr lang="en-US" b="1" u="sng" dirty="0" err="1"/>
              <a:t>đoán</a:t>
            </a:r>
            <a:r>
              <a:rPr lang="en-US" b="1" u="sng" dirty="0"/>
              <a:t> SGA</a:t>
            </a:r>
            <a:r>
              <a:rPr lang="en-US" dirty="0"/>
              <a:t> </a:t>
            </a:r>
            <a:r>
              <a:rPr lang="en-US" b="1" dirty="0"/>
              <a:t>(con </a:t>
            </a:r>
            <a:r>
              <a:rPr lang="en-US" b="1" dirty="0" err="1"/>
              <a:t>nhỏ</a:t>
            </a:r>
            <a:r>
              <a:rPr lang="en-US" b="1" dirty="0"/>
              <a:t> so </a:t>
            </a:r>
            <a:r>
              <a:rPr lang="en-US" b="1" dirty="0" err="1"/>
              <a:t>với</a:t>
            </a:r>
            <a:r>
              <a:rPr lang="en-US" b="1" dirty="0"/>
              <a:t> </a:t>
            </a:r>
            <a:r>
              <a:rPr lang="en-US" b="1" dirty="0" err="1"/>
              <a:t>tuổi</a:t>
            </a:r>
            <a:r>
              <a:rPr lang="en-US" b="1" dirty="0"/>
              <a:t> </a:t>
            </a:r>
            <a:r>
              <a:rPr lang="en-US" b="1" dirty="0" err="1"/>
              <a:t>thai</a:t>
            </a:r>
            <a:r>
              <a:rPr lang="en-US" b="1" dirty="0"/>
              <a:t>)</a:t>
            </a:r>
            <a:r>
              <a:rPr lang="en-US" dirty="0"/>
              <a:t>- RCOG 2014:</a:t>
            </a:r>
            <a:endParaRPr lang="en-US" sz="2800" dirty="0"/>
          </a:p>
          <a:p>
            <a:pPr marL="457200" lvl="1" indent="0">
              <a:buNone/>
            </a:pPr>
            <a:r>
              <a:rPr lang="en-US" dirty="0"/>
              <a:t>1.Đầu </a:t>
            </a:r>
            <a:r>
              <a:rPr lang="en-US" dirty="0" err="1"/>
              <a:t>tiên</a:t>
            </a:r>
            <a:r>
              <a:rPr lang="en-US" dirty="0"/>
              <a:t> </a:t>
            </a:r>
            <a:r>
              <a:rPr lang="en-US" dirty="0" err="1"/>
              <a:t>phải</a:t>
            </a:r>
            <a:r>
              <a:rPr lang="en-US" dirty="0"/>
              <a:t> </a:t>
            </a:r>
            <a:r>
              <a:rPr lang="en-US" dirty="0" err="1"/>
              <a:t>xác</a:t>
            </a:r>
            <a:r>
              <a:rPr lang="en-US" dirty="0"/>
              <a:t> </a:t>
            </a:r>
            <a:r>
              <a:rPr lang="en-US" dirty="0" err="1"/>
              <a:t>định</a:t>
            </a:r>
            <a:r>
              <a:rPr lang="en-US" dirty="0"/>
              <a:t> “</a:t>
            </a:r>
            <a:r>
              <a:rPr lang="en-US" dirty="0" err="1"/>
              <a:t>chính</a:t>
            </a:r>
            <a:r>
              <a:rPr lang="en-US" dirty="0"/>
              <a:t> </a:t>
            </a:r>
            <a:r>
              <a:rPr lang="en-US" dirty="0" err="1"/>
              <a:t>xác</a:t>
            </a:r>
            <a:r>
              <a:rPr lang="en-US" dirty="0"/>
              <a:t>” </a:t>
            </a:r>
            <a:r>
              <a:rPr lang="en-US" dirty="0" err="1"/>
              <a:t>tuổi</a:t>
            </a:r>
            <a:r>
              <a:rPr lang="en-US" dirty="0"/>
              <a:t> </a:t>
            </a:r>
            <a:r>
              <a:rPr lang="en-US" dirty="0" err="1"/>
              <a:t>thai</a:t>
            </a:r>
            <a:endParaRPr lang="en-US" dirty="0"/>
          </a:p>
          <a:p>
            <a:pPr marL="457200" lvl="1" indent="0">
              <a:buNone/>
            </a:pPr>
            <a:r>
              <a:rPr lang="en-US" dirty="0"/>
              <a:t>2. SGA            :   EFW hay AC &lt;10</a:t>
            </a:r>
            <a:r>
              <a:rPr lang="en-US" baseline="30000" dirty="0"/>
              <a:t>th</a:t>
            </a:r>
            <a:endParaRPr lang="en-US" dirty="0">
              <a:effectLst/>
            </a:endParaRPr>
          </a:p>
          <a:p>
            <a:pPr lvl="1"/>
            <a:r>
              <a:rPr lang="en-US" dirty="0"/>
              <a:t>  SGA </a:t>
            </a:r>
            <a:r>
              <a:rPr lang="en-US" dirty="0" err="1"/>
              <a:t>nặng</a:t>
            </a:r>
            <a:r>
              <a:rPr lang="en-US" dirty="0"/>
              <a:t>  :   EFW hay AC &lt;3</a:t>
            </a:r>
            <a:r>
              <a:rPr lang="en-US" baseline="30000" dirty="0"/>
              <a:t>rd</a:t>
            </a:r>
            <a:endParaRPr lang="en-US" dirty="0">
              <a:effectLst/>
            </a:endParaRPr>
          </a:p>
          <a:p>
            <a:endParaRPr lang="en-US" dirty="0"/>
          </a:p>
        </p:txBody>
      </p:sp>
    </p:spTree>
    <p:extLst>
      <p:ext uri="{BB962C8B-B14F-4D97-AF65-F5344CB8AC3E}">
        <p14:creationId xmlns:p14="http://schemas.microsoft.com/office/powerpoint/2010/main" val="32410303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 Chẩn </a:t>
            </a:r>
            <a:r>
              <a:rPr lang="en-US" dirty="0" err="1"/>
              <a:t>đoán</a:t>
            </a:r>
            <a:endParaRPr lang="en-US" dirty="0"/>
          </a:p>
        </p:txBody>
      </p:sp>
      <p:sp>
        <p:nvSpPr>
          <p:cNvPr id="3" name="Content Placeholder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8717" y="1676400"/>
            <a:ext cx="8843084"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80018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Nguyên</a:t>
            </a:r>
            <a:r>
              <a:rPr lang="en-US" dirty="0"/>
              <a:t> </a:t>
            </a:r>
            <a:r>
              <a:rPr lang="en-US" dirty="0" err="1"/>
              <a:t>nhân</a:t>
            </a:r>
            <a:r>
              <a:rPr lang="en-US" dirty="0"/>
              <a:t> </a:t>
            </a:r>
          </a:p>
        </p:txBody>
      </p:sp>
      <p:sp>
        <p:nvSpPr>
          <p:cNvPr id="3" name="Content Placeholder 2"/>
          <p:cNvSpPr>
            <a:spLocks noGrp="1"/>
          </p:cNvSpPr>
          <p:nvPr>
            <p:ph idx="1"/>
          </p:nvPr>
        </p:nvSpPr>
        <p:spPr/>
        <p:txBody>
          <a:bodyPr/>
          <a:lstStyle/>
          <a:p>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1" y="1524000"/>
            <a:ext cx="8689623"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89691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a:t>
            </a:r>
            <a:r>
              <a:rPr lang="en-US" dirty="0" err="1"/>
              <a:t>Nguy</a:t>
            </a:r>
            <a:r>
              <a:rPr lang="en-US" dirty="0"/>
              <a:t> </a:t>
            </a:r>
            <a:r>
              <a:rPr lang="en-US" dirty="0" err="1"/>
              <a:t>cơ</a:t>
            </a:r>
            <a:endParaRPr lang="en-US" dirty="0"/>
          </a:p>
        </p:txBody>
      </p:sp>
      <p:sp>
        <p:nvSpPr>
          <p:cNvPr id="3" name="Content Placeholder 2"/>
          <p:cNvSpPr>
            <a:spLocks noGrp="1"/>
          </p:cNvSpPr>
          <p:nvPr>
            <p:ph idx="1"/>
          </p:nvPr>
        </p:nvSpPr>
        <p:spPr/>
        <p:txBody>
          <a:bodyPr>
            <a:normAutofit fontScale="92500"/>
          </a:bodyPr>
          <a:lstStyle/>
          <a:p>
            <a:pPr lvl="0"/>
            <a:r>
              <a:rPr lang="en-US" dirty="0" err="1"/>
              <a:t>Tổn</a:t>
            </a:r>
            <a:r>
              <a:rPr lang="en-US" dirty="0"/>
              <a:t> </a:t>
            </a:r>
            <a:r>
              <a:rPr lang="en-US" dirty="0" err="1"/>
              <a:t>thương</a:t>
            </a:r>
            <a:r>
              <a:rPr lang="en-US" dirty="0"/>
              <a:t> </a:t>
            </a:r>
            <a:r>
              <a:rPr lang="en-US" dirty="0" err="1"/>
              <a:t>não</a:t>
            </a:r>
            <a:r>
              <a:rPr lang="en-US" dirty="0"/>
              <a:t> </a:t>
            </a:r>
            <a:r>
              <a:rPr lang="en-US" dirty="0" err="1"/>
              <a:t>bộ</a:t>
            </a:r>
            <a:r>
              <a:rPr lang="en-US" dirty="0"/>
              <a:t> :  </a:t>
            </a:r>
            <a:r>
              <a:rPr lang="en-US" b="1" dirty="0" err="1"/>
              <a:t>mối</a:t>
            </a:r>
            <a:r>
              <a:rPr lang="en-US" b="1" dirty="0"/>
              <a:t> </a:t>
            </a:r>
            <a:r>
              <a:rPr lang="en-US" b="1" dirty="0" err="1"/>
              <a:t>lưu</a:t>
            </a:r>
            <a:r>
              <a:rPr lang="en-US" b="1" dirty="0"/>
              <a:t> </a:t>
            </a:r>
            <a:r>
              <a:rPr lang="en-US" b="1" dirty="0" err="1"/>
              <a:t>tâm</a:t>
            </a:r>
            <a:r>
              <a:rPr lang="en-US" b="1" dirty="0"/>
              <a:t> </a:t>
            </a:r>
            <a:r>
              <a:rPr lang="en-US" b="1" dirty="0" err="1"/>
              <a:t>lớn</a:t>
            </a:r>
            <a:r>
              <a:rPr lang="en-US" b="1" dirty="0"/>
              <a:t> </a:t>
            </a:r>
            <a:r>
              <a:rPr lang="en-US" b="1" dirty="0" err="1"/>
              <a:t>nhất</a:t>
            </a:r>
            <a:endParaRPr lang="en-US" dirty="0"/>
          </a:p>
          <a:p>
            <a:pPr lvl="0"/>
            <a:r>
              <a:rPr lang="en-US" dirty="0" err="1"/>
              <a:t>Hạ</a:t>
            </a:r>
            <a:r>
              <a:rPr lang="en-US" dirty="0"/>
              <a:t> </a:t>
            </a:r>
            <a:r>
              <a:rPr lang="en-US" u="sng" dirty="0" err="1"/>
              <a:t>đường</a:t>
            </a:r>
            <a:r>
              <a:rPr lang="en-US" dirty="0"/>
              <a:t> </a:t>
            </a:r>
            <a:r>
              <a:rPr lang="en-US" dirty="0" err="1"/>
              <a:t>huyết</a:t>
            </a:r>
            <a:r>
              <a:rPr lang="en-US" dirty="0"/>
              <a:t>: </a:t>
            </a:r>
            <a:r>
              <a:rPr lang="en-US" dirty="0" err="1"/>
              <a:t>cần</a:t>
            </a:r>
            <a:r>
              <a:rPr lang="en-US" dirty="0"/>
              <a:t> </a:t>
            </a:r>
            <a:r>
              <a:rPr lang="en-US" dirty="0" err="1"/>
              <a:t>bổ</a:t>
            </a:r>
            <a:r>
              <a:rPr lang="en-US" dirty="0"/>
              <a:t> sung </a:t>
            </a:r>
            <a:r>
              <a:rPr lang="en-US" dirty="0" err="1"/>
              <a:t>bằng</a:t>
            </a:r>
            <a:r>
              <a:rPr lang="en-US" dirty="0"/>
              <a:t> </a:t>
            </a:r>
            <a:r>
              <a:rPr lang="en-US" dirty="0" err="1"/>
              <a:t>sữa</a:t>
            </a:r>
            <a:r>
              <a:rPr lang="en-US" dirty="0"/>
              <a:t> </a:t>
            </a:r>
            <a:r>
              <a:rPr lang="en-US" dirty="0" err="1"/>
              <a:t>công</a:t>
            </a:r>
            <a:r>
              <a:rPr lang="en-US" dirty="0"/>
              <a:t> </a:t>
            </a:r>
            <a:r>
              <a:rPr lang="en-US" dirty="0" err="1"/>
              <a:t>thức</a:t>
            </a:r>
            <a:r>
              <a:rPr lang="en-US" dirty="0"/>
              <a:t>, do </a:t>
            </a:r>
            <a:r>
              <a:rPr lang="en-US" dirty="0" err="1"/>
              <a:t>sữa</a:t>
            </a:r>
            <a:r>
              <a:rPr lang="en-US" dirty="0"/>
              <a:t> </a:t>
            </a:r>
            <a:r>
              <a:rPr lang="en-US" dirty="0" err="1"/>
              <a:t>mẹ</a:t>
            </a:r>
            <a:r>
              <a:rPr lang="en-US" dirty="0"/>
              <a:t> </a:t>
            </a:r>
            <a:r>
              <a:rPr lang="en-US" dirty="0" err="1"/>
              <a:t>ko</a:t>
            </a:r>
            <a:r>
              <a:rPr lang="en-US" dirty="0"/>
              <a:t> </a:t>
            </a:r>
            <a:r>
              <a:rPr lang="en-US" dirty="0" err="1"/>
              <a:t>thể</a:t>
            </a:r>
            <a:r>
              <a:rPr lang="en-US" dirty="0"/>
              <a:t> </a:t>
            </a:r>
            <a:r>
              <a:rPr lang="en-US" dirty="0" err="1"/>
              <a:t>đảm</a:t>
            </a:r>
            <a:r>
              <a:rPr lang="en-US" dirty="0"/>
              <a:t> </a:t>
            </a:r>
            <a:r>
              <a:rPr lang="en-US" dirty="0" err="1"/>
              <a:t>bảo</a:t>
            </a:r>
            <a:r>
              <a:rPr lang="en-US" dirty="0"/>
              <a:t> </a:t>
            </a:r>
            <a:r>
              <a:rPr lang="en-US" dirty="0" err="1"/>
              <a:t>nhu</a:t>
            </a:r>
            <a:r>
              <a:rPr lang="en-US" dirty="0"/>
              <a:t> </a:t>
            </a:r>
            <a:r>
              <a:rPr lang="en-US" dirty="0" err="1"/>
              <a:t>cầu</a:t>
            </a:r>
            <a:r>
              <a:rPr lang="en-US" dirty="0"/>
              <a:t> </a:t>
            </a:r>
            <a:r>
              <a:rPr lang="en-US" dirty="0" err="1"/>
              <a:t>về</a:t>
            </a:r>
            <a:r>
              <a:rPr lang="en-US" dirty="0"/>
              <a:t> </a:t>
            </a:r>
            <a:r>
              <a:rPr lang="en-US" dirty="0" err="1"/>
              <a:t>năng</a:t>
            </a:r>
            <a:r>
              <a:rPr lang="en-US" dirty="0"/>
              <a:t> </a:t>
            </a:r>
            <a:r>
              <a:rPr lang="en-US" dirty="0" err="1"/>
              <a:t>lượng</a:t>
            </a:r>
            <a:endParaRPr lang="en-US" dirty="0">
              <a:effectLst/>
            </a:endParaRPr>
          </a:p>
          <a:p>
            <a:pPr lvl="0"/>
            <a:r>
              <a:rPr lang="en-US" i="1" dirty="0" err="1">
                <a:solidFill>
                  <a:srgbClr val="00B050"/>
                </a:solidFill>
              </a:rPr>
              <a:t>Xanh</a:t>
            </a:r>
            <a:r>
              <a:rPr lang="en-US" dirty="0"/>
              <a:t>:  </a:t>
            </a:r>
            <a:r>
              <a:rPr lang="en-US" dirty="0" err="1"/>
              <a:t>Hạ</a:t>
            </a:r>
            <a:r>
              <a:rPr lang="en-US" dirty="0"/>
              <a:t> </a:t>
            </a:r>
            <a:r>
              <a:rPr lang="en-US" dirty="0" err="1"/>
              <a:t>thân</a:t>
            </a:r>
            <a:r>
              <a:rPr lang="en-US" dirty="0"/>
              <a:t> </a:t>
            </a:r>
            <a:r>
              <a:rPr lang="en-US" dirty="0" err="1"/>
              <a:t>nhiệt</a:t>
            </a:r>
            <a:r>
              <a:rPr lang="en-US" dirty="0"/>
              <a:t>, </a:t>
            </a:r>
            <a:r>
              <a:rPr lang="en-US" dirty="0" err="1"/>
              <a:t>cơn</a:t>
            </a:r>
            <a:r>
              <a:rPr lang="en-US" dirty="0"/>
              <a:t> </a:t>
            </a:r>
            <a:r>
              <a:rPr lang="en-US" dirty="0" err="1"/>
              <a:t>ngưng</a:t>
            </a:r>
            <a:r>
              <a:rPr lang="en-US" dirty="0"/>
              <a:t> </a:t>
            </a:r>
            <a:r>
              <a:rPr lang="en-US" dirty="0" err="1"/>
              <a:t>thở</a:t>
            </a:r>
            <a:r>
              <a:rPr lang="en-US" dirty="0"/>
              <a:t>, co </a:t>
            </a:r>
            <a:r>
              <a:rPr lang="en-US" dirty="0" err="1"/>
              <a:t>giật</a:t>
            </a:r>
            <a:r>
              <a:rPr lang="en-US" dirty="0"/>
              <a:t> </a:t>
            </a:r>
            <a:r>
              <a:rPr lang="en-US" dirty="0" err="1"/>
              <a:t>sơ</a:t>
            </a:r>
            <a:r>
              <a:rPr lang="en-US" dirty="0"/>
              <a:t> </a:t>
            </a:r>
            <a:r>
              <a:rPr lang="en-US" dirty="0" err="1"/>
              <a:t>sinh</a:t>
            </a:r>
            <a:r>
              <a:rPr lang="en-US" dirty="0"/>
              <a:t>: do </a:t>
            </a:r>
            <a:r>
              <a:rPr lang="en-US" dirty="0" err="1"/>
              <a:t>hệ</a:t>
            </a:r>
            <a:r>
              <a:rPr lang="en-US" dirty="0"/>
              <a:t> </a:t>
            </a:r>
            <a:r>
              <a:rPr lang="en-US" dirty="0" err="1"/>
              <a:t>thần</a:t>
            </a:r>
            <a:r>
              <a:rPr lang="en-US" dirty="0"/>
              <a:t> </a:t>
            </a:r>
            <a:r>
              <a:rPr lang="en-US" dirty="0" err="1"/>
              <a:t>kinh</a:t>
            </a:r>
            <a:r>
              <a:rPr lang="en-US" dirty="0"/>
              <a:t> non </a:t>
            </a:r>
            <a:r>
              <a:rPr lang="en-US" dirty="0" err="1"/>
              <a:t>kém</a:t>
            </a:r>
            <a:endParaRPr lang="en-US" dirty="0">
              <a:effectLst/>
            </a:endParaRPr>
          </a:p>
          <a:p>
            <a:pPr lvl="0"/>
            <a:r>
              <a:rPr lang="en-US" i="1" dirty="0" err="1">
                <a:solidFill>
                  <a:srgbClr val="FF0000"/>
                </a:solidFill>
              </a:rPr>
              <a:t>Đỏ</a:t>
            </a:r>
            <a:r>
              <a:rPr lang="en-US" i="1" dirty="0"/>
              <a:t>:</a:t>
            </a:r>
            <a:r>
              <a:rPr lang="en-US" dirty="0"/>
              <a:t>       </a:t>
            </a:r>
            <a:r>
              <a:rPr lang="en-US" dirty="0" err="1"/>
              <a:t>Đa</a:t>
            </a:r>
            <a:r>
              <a:rPr lang="en-US" dirty="0"/>
              <a:t> </a:t>
            </a:r>
            <a:r>
              <a:rPr lang="en-US" dirty="0" err="1"/>
              <a:t>hồng</a:t>
            </a:r>
            <a:r>
              <a:rPr lang="en-US" dirty="0"/>
              <a:t> </a:t>
            </a:r>
            <a:r>
              <a:rPr lang="en-US" dirty="0" err="1"/>
              <a:t>cầu</a:t>
            </a:r>
            <a:r>
              <a:rPr lang="en-US" dirty="0"/>
              <a:t>: do </a:t>
            </a:r>
            <a:r>
              <a:rPr lang="en-US" dirty="0" err="1"/>
              <a:t>đáp</a:t>
            </a:r>
            <a:r>
              <a:rPr lang="en-US" dirty="0"/>
              <a:t> </a:t>
            </a:r>
            <a:r>
              <a:rPr lang="en-US" dirty="0" err="1"/>
              <a:t>ứng</a:t>
            </a:r>
            <a:r>
              <a:rPr lang="en-US" dirty="0"/>
              <a:t> </a:t>
            </a:r>
            <a:r>
              <a:rPr lang="en-US" dirty="0" err="1"/>
              <a:t>với</a:t>
            </a:r>
            <a:r>
              <a:rPr lang="en-US" dirty="0"/>
              <a:t> </a:t>
            </a:r>
            <a:r>
              <a:rPr lang="en-US" dirty="0" err="1"/>
              <a:t>thiếu</a:t>
            </a:r>
            <a:r>
              <a:rPr lang="en-US" dirty="0"/>
              <a:t> oxy </a:t>
            </a:r>
            <a:r>
              <a:rPr lang="en-US" dirty="0" err="1"/>
              <a:t>trường</a:t>
            </a:r>
            <a:r>
              <a:rPr lang="en-US" dirty="0"/>
              <a:t> </a:t>
            </a:r>
            <a:r>
              <a:rPr lang="en-US" dirty="0" err="1"/>
              <a:t>diễn</a:t>
            </a:r>
            <a:endParaRPr lang="en-US" dirty="0">
              <a:effectLst/>
            </a:endParaRPr>
          </a:p>
          <a:p>
            <a:pPr lvl="0"/>
            <a:r>
              <a:rPr lang="en-US" i="1" dirty="0" err="1">
                <a:solidFill>
                  <a:srgbClr val="7030A0"/>
                </a:solidFill>
              </a:rPr>
              <a:t>Tím</a:t>
            </a:r>
            <a:r>
              <a:rPr lang="en-US" i="1" dirty="0"/>
              <a:t>:  </a:t>
            </a:r>
            <a:r>
              <a:rPr lang="en-US" dirty="0"/>
              <a:t>  </a:t>
            </a:r>
            <a:r>
              <a:rPr lang="en-US" dirty="0" err="1"/>
              <a:t>Suy</a:t>
            </a:r>
            <a:r>
              <a:rPr lang="en-US" dirty="0"/>
              <a:t> </a:t>
            </a:r>
            <a:r>
              <a:rPr lang="en-US" dirty="0" err="1"/>
              <a:t>hô</a:t>
            </a:r>
            <a:r>
              <a:rPr lang="en-US" dirty="0"/>
              <a:t> </a:t>
            </a:r>
            <a:r>
              <a:rPr lang="en-US" dirty="0" err="1"/>
              <a:t>hấp</a:t>
            </a:r>
            <a:r>
              <a:rPr lang="en-US" dirty="0"/>
              <a:t>: </a:t>
            </a:r>
            <a:r>
              <a:rPr lang="en-US" dirty="0" err="1"/>
              <a:t>dùng</a:t>
            </a:r>
            <a:r>
              <a:rPr lang="en-US" dirty="0"/>
              <a:t> </a:t>
            </a:r>
            <a:r>
              <a:rPr lang="en-US" dirty="0" err="1"/>
              <a:t>liệu</a:t>
            </a:r>
            <a:r>
              <a:rPr lang="en-US" dirty="0"/>
              <a:t> </a:t>
            </a:r>
            <a:r>
              <a:rPr lang="en-US" dirty="0" err="1"/>
              <a:t>pháp</a:t>
            </a:r>
            <a:r>
              <a:rPr lang="en-US" dirty="0"/>
              <a:t> corticoid </a:t>
            </a:r>
            <a:r>
              <a:rPr lang="en-US" dirty="0" err="1"/>
              <a:t>trễ</a:t>
            </a:r>
            <a:r>
              <a:rPr lang="en-US" dirty="0"/>
              <a:t> (</a:t>
            </a:r>
            <a:r>
              <a:rPr lang="en-US" dirty="0" err="1"/>
              <a:t>đến</a:t>
            </a:r>
            <a:r>
              <a:rPr lang="en-US" dirty="0"/>
              <a:t> 35w</a:t>
            </a:r>
            <a:r>
              <a:rPr lang="en-US" baseline="30000" dirty="0"/>
              <a:t>6</a:t>
            </a:r>
            <a:r>
              <a:rPr lang="en-US" dirty="0"/>
              <a:t>) </a:t>
            </a:r>
            <a:r>
              <a:rPr lang="en-US" dirty="0" err="1"/>
              <a:t>và</a:t>
            </a:r>
            <a:r>
              <a:rPr lang="en-US" dirty="0"/>
              <a:t> </a:t>
            </a:r>
            <a:r>
              <a:rPr lang="en-US" dirty="0" err="1"/>
              <a:t>khi</a:t>
            </a:r>
            <a:r>
              <a:rPr lang="en-US" dirty="0"/>
              <a:t> </a:t>
            </a:r>
            <a:r>
              <a:rPr lang="en-US" dirty="0" err="1"/>
              <a:t>có</a:t>
            </a:r>
            <a:r>
              <a:rPr lang="en-US" dirty="0"/>
              <a:t> </a:t>
            </a:r>
            <a:r>
              <a:rPr lang="en-US" dirty="0" err="1"/>
              <a:t>nguy</a:t>
            </a:r>
            <a:r>
              <a:rPr lang="en-US" dirty="0"/>
              <a:t> </a:t>
            </a:r>
            <a:r>
              <a:rPr lang="en-US" dirty="0" err="1"/>
              <a:t>cơ</a:t>
            </a:r>
            <a:r>
              <a:rPr lang="en-US" dirty="0"/>
              <a:t> </a:t>
            </a:r>
            <a:r>
              <a:rPr lang="en-US" dirty="0" err="1"/>
              <a:t>rõ</a:t>
            </a:r>
            <a:r>
              <a:rPr lang="en-US" dirty="0"/>
              <a:t> </a:t>
            </a:r>
            <a:r>
              <a:rPr lang="en-US" dirty="0" err="1"/>
              <a:t>ràng</a:t>
            </a:r>
            <a:r>
              <a:rPr lang="en-US" dirty="0"/>
              <a:t> </a:t>
            </a:r>
            <a:r>
              <a:rPr lang="en-US" dirty="0" err="1"/>
              <a:t>phải</a:t>
            </a:r>
            <a:r>
              <a:rPr lang="en-US" dirty="0"/>
              <a:t>  CDTK </a:t>
            </a:r>
            <a:r>
              <a:rPr lang="en-US" dirty="0" err="1"/>
              <a:t>trong</a:t>
            </a:r>
            <a:r>
              <a:rPr lang="en-US" dirty="0"/>
              <a:t> </a:t>
            </a:r>
            <a:r>
              <a:rPr lang="en-US" dirty="0" err="1"/>
              <a:t>vài</a:t>
            </a:r>
            <a:r>
              <a:rPr lang="en-US" dirty="0"/>
              <a:t> </a:t>
            </a:r>
            <a:r>
              <a:rPr lang="en-US" dirty="0" err="1"/>
              <a:t>ngày</a:t>
            </a:r>
            <a:r>
              <a:rPr lang="en-US" dirty="0"/>
              <a:t> </a:t>
            </a:r>
            <a:r>
              <a:rPr lang="en-US" dirty="0" err="1"/>
              <a:t>tới</a:t>
            </a:r>
            <a:r>
              <a:rPr lang="en-US" dirty="0"/>
              <a:t>. </a:t>
            </a:r>
            <a:endParaRPr lang="en-US" dirty="0">
              <a:effectLst/>
            </a:endParaRPr>
          </a:p>
          <a:p>
            <a:pPr lvl="0"/>
            <a:r>
              <a:rPr lang="en-US" u="sng" dirty="0" err="1">
                <a:solidFill>
                  <a:srgbClr val="FFC000"/>
                </a:solidFill>
              </a:rPr>
              <a:t>Vàng</a:t>
            </a:r>
            <a:r>
              <a:rPr lang="en-US" dirty="0">
                <a:solidFill>
                  <a:srgbClr val="FFC000"/>
                </a:solidFill>
              </a:rPr>
              <a:t> </a:t>
            </a:r>
            <a:r>
              <a:rPr lang="en-US" dirty="0"/>
              <a:t>da </a:t>
            </a:r>
            <a:r>
              <a:rPr lang="en-US" dirty="0" err="1"/>
              <a:t>sơ</a:t>
            </a:r>
            <a:r>
              <a:rPr lang="en-US" dirty="0"/>
              <a:t> </a:t>
            </a:r>
            <a:r>
              <a:rPr lang="en-US" dirty="0" err="1"/>
              <a:t>sinh</a:t>
            </a:r>
            <a:endParaRPr lang="en-US" dirty="0">
              <a:effectLst/>
            </a:endParaRPr>
          </a:p>
          <a:p>
            <a:pPr lvl="0"/>
            <a:r>
              <a:rPr lang="en-US" dirty="0" err="1"/>
              <a:t>Nhiễm</a:t>
            </a:r>
            <a:r>
              <a:rPr lang="en-US" dirty="0"/>
              <a:t> </a:t>
            </a:r>
            <a:r>
              <a:rPr lang="en-US" dirty="0" err="1"/>
              <a:t>trùng</a:t>
            </a:r>
            <a:r>
              <a:rPr lang="en-US" dirty="0"/>
              <a:t> </a:t>
            </a:r>
            <a:r>
              <a:rPr lang="en-US" dirty="0" err="1"/>
              <a:t>sơ</a:t>
            </a:r>
            <a:r>
              <a:rPr lang="en-US" dirty="0"/>
              <a:t> </a:t>
            </a:r>
            <a:r>
              <a:rPr lang="en-US" dirty="0" err="1"/>
              <a:t>sinh</a:t>
            </a:r>
            <a:r>
              <a:rPr lang="en-US" dirty="0"/>
              <a:t>: </a:t>
            </a:r>
            <a:r>
              <a:rPr lang="en-US" dirty="0" err="1"/>
              <a:t>dễ</a:t>
            </a:r>
            <a:r>
              <a:rPr lang="en-US" dirty="0"/>
              <a:t> </a:t>
            </a:r>
            <a:r>
              <a:rPr lang="en-US" dirty="0" err="1"/>
              <a:t>bị</a:t>
            </a:r>
            <a:r>
              <a:rPr lang="en-US" dirty="0"/>
              <a:t> </a:t>
            </a:r>
            <a:r>
              <a:rPr lang="en-US" dirty="0" err="1"/>
              <a:t>nhưng</a:t>
            </a:r>
            <a:r>
              <a:rPr lang="en-US" dirty="0"/>
              <a:t> </a:t>
            </a:r>
            <a:r>
              <a:rPr lang="en-US" dirty="0" err="1"/>
              <a:t>mà</a:t>
            </a:r>
            <a:r>
              <a:rPr lang="en-US" dirty="0"/>
              <a:t> </a:t>
            </a:r>
            <a:r>
              <a:rPr lang="en-US" dirty="0" err="1"/>
              <a:t>trước</a:t>
            </a:r>
            <a:r>
              <a:rPr lang="en-US" dirty="0"/>
              <a:t> </a:t>
            </a:r>
            <a:r>
              <a:rPr lang="en-US" dirty="0" err="1"/>
              <a:t>sanh</a:t>
            </a:r>
            <a:r>
              <a:rPr lang="en-US" dirty="0"/>
              <a:t> </a:t>
            </a:r>
            <a:r>
              <a:rPr lang="en-US" dirty="0" err="1"/>
              <a:t>ko</a:t>
            </a:r>
            <a:r>
              <a:rPr lang="en-US" dirty="0"/>
              <a:t> </a:t>
            </a:r>
            <a:r>
              <a:rPr lang="en-US" dirty="0" err="1"/>
              <a:t>có</a:t>
            </a:r>
            <a:r>
              <a:rPr lang="en-US" dirty="0"/>
              <a:t> </a:t>
            </a:r>
            <a:r>
              <a:rPr lang="en-US" dirty="0" err="1"/>
              <a:t>ối</a:t>
            </a:r>
            <a:r>
              <a:rPr lang="en-US" dirty="0"/>
              <a:t> </a:t>
            </a:r>
            <a:r>
              <a:rPr lang="en-US" dirty="0" err="1"/>
              <a:t>vỡ</a:t>
            </a:r>
            <a:r>
              <a:rPr lang="en-US" dirty="0"/>
              <a:t> non, CD </a:t>
            </a:r>
            <a:r>
              <a:rPr lang="en-US" dirty="0" err="1"/>
              <a:t>kéo</a:t>
            </a:r>
            <a:r>
              <a:rPr lang="en-US" dirty="0"/>
              <a:t> </a:t>
            </a:r>
            <a:r>
              <a:rPr lang="en-US" dirty="0" err="1"/>
              <a:t>dài</a:t>
            </a:r>
            <a:r>
              <a:rPr lang="en-US" dirty="0" smtClean="0"/>
              <a:t>…</a:t>
            </a:r>
            <a:endParaRPr lang="en-US" dirty="0">
              <a:effectLst/>
            </a:endParaRPr>
          </a:p>
          <a:p>
            <a:endParaRPr lang="en-US" dirty="0"/>
          </a:p>
        </p:txBody>
      </p:sp>
    </p:spTree>
    <p:extLst>
      <p:ext uri="{BB962C8B-B14F-4D97-AF65-F5344CB8AC3E}">
        <p14:creationId xmlns:p14="http://schemas.microsoft.com/office/powerpoint/2010/main" val="19003195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t>
            </a:r>
            <a:r>
              <a:rPr lang="en-US" dirty="0" err="1"/>
              <a:t>Xử</a:t>
            </a:r>
            <a:r>
              <a:rPr lang="en-US" dirty="0"/>
              <a:t> </a:t>
            </a:r>
            <a:r>
              <a:rPr lang="en-US" dirty="0" err="1"/>
              <a:t>trí</a:t>
            </a:r>
            <a:r>
              <a:rPr lang="en-US" dirty="0"/>
              <a:t> </a:t>
            </a:r>
          </a:p>
        </p:txBody>
      </p:sp>
      <p:sp>
        <p:nvSpPr>
          <p:cNvPr id="3" name="Content Placeholder 2"/>
          <p:cNvSpPr>
            <a:spLocks noGrp="1"/>
          </p:cNvSpPr>
          <p:nvPr>
            <p:ph idx="1"/>
          </p:nvPr>
        </p:nvSpPr>
        <p:spPr/>
        <p:txBody>
          <a:bodyPr>
            <a:normAutofit/>
          </a:bodyPr>
          <a:lstStyle/>
          <a:p>
            <a:pPr marL="0" indent="0">
              <a:buNone/>
            </a:pPr>
            <a:r>
              <a:rPr lang="en-US" b="1" dirty="0" err="1"/>
              <a:t>Phân</a:t>
            </a:r>
            <a:r>
              <a:rPr lang="en-US" b="1" dirty="0"/>
              <a:t> </a:t>
            </a:r>
            <a:r>
              <a:rPr lang="en-US" b="1" dirty="0" err="1"/>
              <a:t>loại</a:t>
            </a:r>
            <a:r>
              <a:rPr lang="en-US" b="1" dirty="0"/>
              <a:t> IUGR </a:t>
            </a:r>
            <a:r>
              <a:rPr lang="en-US" b="1" dirty="0" err="1"/>
              <a:t>theo</a:t>
            </a:r>
            <a:r>
              <a:rPr lang="en-US" b="1" dirty="0"/>
              <a:t> ACOG 2014: </a:t>
            </a:r>
            <a:endParaRPr lang="en-US" dirty="0"/>
          </a:p>
          <a:p>
            <a:pPr lvl="0"/>
            <a:r>
              <a:rPr lang="en-US" dirty="0" err="1"/>
              <a:t>Độ</a:t>
            </a:r>
            <a:r>
              <a:rPr lang="en-US" dirty="0"/>
              <a:t> 0: Doppler ĐM </a:t>
            </a:r>
            <a:r>
              <a:rPr lang="en-US" dirty="0" err="1"/>
              <a:t>rốn</a:t>
            </a:r>
            <a:r>
              <a:rPr lang="en-US" dirty="0"/>
              <a:t> </a:t>
            </a:r>
            <a:r>
              <a:rPr lang="en-US" dirty="0" err="1"/>
              <a:t>và</a:t>
            </a:r>
            <a:r>
              <a:rPr lang="en-US" dirty="0"/>
              <a:t> ĐM </a:t>
            </a:r>
            <a:r>
              <a:rPr lang="en-US" dirty="0" err="1"/>
              <a:t>não</a:t>
            </a:r>
            <a:r>
              <a:rPr lang="en-US" dirty="0"/>
              <a:t> </a:t>
            </a:r>
            <a:r>
              <a:rPr lang="en-US" dirty="0" err="1"/>
              <a:t>giữa</a:t>
            </a:r>
            <a:r>
              <a:rPr lang="en-US" dirty="0"/>
              <a:t> </a:t>
            </a:r>
            <a:r>
              <a:rPr lang="en-US" dirty="0" err="1"/>
              <a:t>bình</a:t>
            </a:r>
            <a:r>
              <a:rPr lang="en-US" dirty="0"/>
              <a:t> </a:t>
            </a:r>
            <a:r>
              <a:rPr lang="en-US" dirty="0" err="1"/>
              <a:t>thường</a:t>
            </a:r>
            <a:endParaRPr lang="en-US" dirty="0">
              <a:effectLst/>
            </a:endParaRPr>
          </a:p>
          <a:p>
            <a:pPr lvl="0"/>
            <a:r>
              <a:rPr lang="en-US" dirty="0" err="1"/>
              <a:t>Độ</a:t>
            </a:r>
            <a:r>
              <a:rPr lang="en-US" dirty="0"/>
              <a:t> I:  Doppler ĐM </a:t>
            </a:r>
            <a:r>
              <a:rPr lang="en-US" dirty="0" err="1"/>
              <a:t>rốn</a:t>
            </a:r>
            <a:r>
              <a:rPr lang="en-US" dirty="0"/>
              <a:t> </a:t>
            </a:r>
            <a:r>
              <a:rPr lang="en-US" dirty="0" err="1"/>
              <a:t>hoặc</a:t>
            </a:r>
            <a:r>
              <a:rPr lang="en-US" dirty="0"/>
              <a:t> ĐM </a:t>
            </a:r>
            <a:r>
              <a:rPr lang="en-US" dirty="0" err="1"/>
              <a:t>não</a:t>
            </a:r>
            <a:r>
              <a:rPr lang="en-US" dirty="0"/>
              <a:t> </a:t>
            </a:r>
            <a:r>
              <a:rPr lang="en-US" dirty="0" err="1"/>
              <a:t>giữa</a:t>
            </a:r>
            <a:r>
              <a:rPr lang="en-US" dirty="0"/>
              <a:t> </a:t>
            </a:r>
            <a:r>
              <a:rPr lang="en-US" dirty="0" err="1"/>
              <a:t>bất</a:t>
            </a:r>
            <a:r>
              <a:rPr lang="en-US" dirty="0"/>
              <a:t> </a:t>
            </a:r>
            <a:r>
              <a:rPr lang="en-US" dirty="0" err="1"/>
              <a:t>thường</a:t>
            </a:r>
            <a:r>
              <a:rPr lang="en-US" dirty="0"/>
              <a:t> (PI &gt; 95, </a:t>
            </a:r>
            <a:r>
              <a:rPr lang="en-US" dirty="0" err="1"/>
              <a:t>còn</a:t>
            </a:r>
            <a:r>
              <a:rPr lang="en-US" dirty="0"/>
              <a:t> </a:t>
            </a:r>
            <a:r>
              <a:rPr lang="en-US" dirty="0" err="1"/>
              <a:t>sóng</a:t>
            </a:r>
            <a:r>
              <a:rPr lang="en-US" dirty="0"/>
              <a:t> TT)</a:t>
            </a:r>
            <a:endParaRPr lang="en-US" dirty="0">
              <a:effectLst/>
            </a:endParaRPr>
          </a:p>
          <a:p>
            <a:pPr lvl="0"/>
            <a:r>
              <a:rPr lang="en-US" dirty="0" err="1"/>
              <a:t>Độ</a:t>
            </a:r>
            <a:r>
              <a:rPr lang="en-US" dirty="0"/>
              <a:t> II: </a:t>
            </a:r>
            <a:r>
              <a:rPr lang="en-US" dirty="0" err="1"/>
              <a:t>Mất</a:t>
            </a:r>
            <a:r>
              <a:rPr lang="en-US" dirty="0"/>
              <a:t> </a:t>
            </a:r>
            <a:r>
              <a:rPr lang="en-US" dirty="0" err="1"/>
              <a:t>sóng</a:t>
            </a:r>
            <a:r>
              <a:rPr lang="en-US" dirty="0"/>
              <a:t> </a:t>
            </a:r>
            <a:r>
              <a:rPr lang="en-US" dirty="0" err="1"/>
              <a:t>tâm</a:t>
            </a:r>
            <a:r>
              <a:rPr lang="en-US" dirty="0"/>
              <a:t> </a:t>
            </a:r>
            <a:r>
              <a:rPr lang="en-US" dirty="0" err="1"/>
              <a:t>trương</a:t>
            </a:r>
            <a:r>
              <a:rPr lang="en-US" dirty="0"/>
              <a:t> </a:t>
            </a:r>
            <a:r>
              <a:rPr lang="en-US" dirty="0" err="1"/>
              <a:t>hoặc</a:t>
            </a:r>
            <a:r>
              <a:rPr lang="en-US" dirty="0"/>
              <a:t> </a:t>
            </a:r>
            <a:r>
              <a:rPr lang="en-US" dirty="0" err="1"/>
              <a:t>đảo</a:t>
            </a:r>
            <a:r>
              <a:rPr lang="en-US" dirty="0"/>
              <a:t> </a:t>
            </a:r>
            <a:r>
              <a:rPr lang="en-US" dirty="0" err="1"/>
              <a:t>ngược</a:t>
            </a:r>
            <a:r>
              <a:rPr lang="en-US" dirty="0"/>
              <a:t> </a:t>
            </a:r>
            <a:r>
              <a:rPr lang="en-US" dirty="0" err="1"/>
              <a:t>sóng</a:t>
            </a:r>
            <a:r>
              <a:rPr lang="en-US" dirty="0"/>
              <a:t> </a:t>
            </a:r>
            <a:r>
              <a:rPr lang="en-US" dirty="0" err="1"/>
              <a:t>tâm</a:t>
            </a:r>
            <a:r>
              <a:rPr lang="en-US" dirty="0"/>
              <a:t> </a:t>
            </a:r>
            <a:r>
              <a:rPr lang="en-US" dirty="0" err="1"/>
              <a:t>trương</a:t>
            </a:r>
            <a:r>
              <a:rPr lang="en-US" dirty="0"/>
              <a:t> ĐM </a:t>
            </a:r>
            <a:r>
              <a:rPr lang="en-US" dirty="0" err="1"/>
              <a:t>rốn</a:t>
            </a:r>
            <a:endParaRPr lang="en-US" dirty="0">
              <a:effectLst/>
            </a:endParaRPr>
          </a:p>
          <a:p>
            <a:pPr lvl="0"/>
            <a:r>
              <a:rPr lang="en-US" dirty="0" err="1"/>
              <a:t>Độ</a:t>
            </a:r>
            <a:r>
              <a:rPr lang="en-US" dirty="0"/>
              <a:t> III: </a:t>
            </a:r>
            <a:r>
              <a:rPr lang="en-US" dirty="0" err="1"/>
              <a:t>Bất</a:t>
            </a:r>
            <a:r>
              <a:rPr lang="en-US" dirty="0"/>
              <a:t> </a:t>
            </a:r>
            <a:r>
              <a:rPr lang="en-US" dirty="0" err="1"/>
              <a:t>thường</a:t>
            </a:r>
            <a:r>
              <a:rPr lang="en-US" dirty="0"/>
              <a:t> </a:t>
            </a:r>
            <a:r>
              <a:rPr lang="en-US" dirty="0" err="1"/>
              <a:t>ống</a:t>
            </a:r>
            <a:r>
              <a:rPr lang="en-US" dirty="0"/>
              <a:t> </a:t>
            </a:r>
            <a:r>
              <a:rPr lang="en-US" dirty="0" err="1"/>
              <a:t>tĩnh</a:t>
            </a:r>
            <a:r>
              <a:rPr lang="en-US" dirty="0"/>
              <a:t> </a:t>
            </a:r>
            <a:r>
              <a:rPr lang="en-US" dirty="0" err="1"/>
              <a:t>mạch</a:t>
            </a:r>
            <a:r>
              <a:rPr lang="en-US" dirty="0"/>
              <a:t>.</a:t>
            </a:r>
            <a:endParaRPr lang="en-US" dirty="0">
              <a:effectLst/>
            </a:endParaRPr>
          </a:p>
          <a:p>
            <a:endParaRPr lang="en-US" dirty="0"/>
          </a:p>
        </p:txBody>
      </p:sp>
    </p:spTree>
    <p:extLst>
      <p:ext uri="{BB962C8B-B14F-4D97-AF65-F5344CB8AC3E}">
        <p14:creationId xmlns:p14="http://schemas.microsoft.com/office/powerpoint/2010/main" val="13335514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t>
            </a:r>
            <a:r>
              <a:rPr lang="en-US" dirty="0" err="1"/>
              <a:t>Xử</a:t>
            </a:r>
            <a:r>
              <a:rPr lang="en-US" dirty="0"/>
              <a:t> </a:t>
            </a:r>
            <a:r>
              <a:rPr lang="en-US" dirty="0" err="1"/>
              <a:t>trí</a:t>
            </a:r>
            <a:endParaRPr lang="en-US" dirty="0"/>
          </a:p>
        </p:txBody>
      </p:sp>
      <p:sp>
        <p:nvSpPr>
          <p:cNvPr id="3" name="Content Placeholder 2"/>
          <p:cNvSpPr>
            <a:spLocks noGrp="1"/>
          </p:cNvSpPr>
          <p:nvPr>
            <p:ph idx="1"/>
          </p:nvPr>
        </p:nvSpPr>
        <p:spPr/>
        <p:txBody>
          <a:bodyPr/>
          <a:lstStyle/>
          <a:p>
            <a:pPr marL="0" indent="0">
              <a:buNone/>
            </a:pPr>
            <a:r>
              <a:rPr lang="en-US" b="1" dirty="0" err="1"/>
              <a:t>Phân</a:t>
            </a:r>
            <a:r>
              <a:rPr lang="en-US" b="1" dirty="0"/>
              <a:t> </a:t>
            </a:r>
            <a:r>
              <a:rPr lang="en-US" b="1" dirty="0" err="1"/>
              <a:t>loại</a:t>
            </a:r>
            <a:r>
              <a:rPr lang="en-US" b="1" dirty="0"/>
              <a:t> IUGR </a:t>
            </a:r>
            <a:r>
              <a:rPr lang="en-US" b="1" dirty="0" err="1"/>
              <a:t>theo</a:t>
            </a:r>
            <a:r>
              <a:rPr lang="en-US" b="1" dirty="0"/>
              <a:t> </a:t>
            </a:r>
            <a:r>
              <a:rPr lang="en-US" b="1" dirty="0" err="1"/>
              <a:t>tuổi</a:t>
            </a:r>
            <a:r>
              <a:rPr lang="en-US" b="1" dirty="0"/>
              <a:t> </a:t>
            </a:r>
            <a:r>
              <a:rPr lang="en-US" b="1" dirty="0" err="1"/>
              <a:t>thai</a:t>
            </a:r>
            <a:r>
              <a:rPr lang="en-US" b="1" dirty="0"/>
              <a:t> </a:t>
            </a:r>
            <a:r>
              <a:rPr lang="en-US" b="1" dirty="0" err="1"/>
              <a:t>tại</a:t>
            </a:r>
            <a:r>
              <a:rPr lang="en-US" b="1" dirty="0"/>
              <a:t> </a:t>
            </a:r>
            <a:r>
              <a:rPr lang="en-US" b="1" dirty="0" err="1"/>
              <a:t>thời</a:t>
            </a:r>
            <a:r>
              <a:rPr lang="en-US" b="1" dirty="0"/>
              <a:t> </a:t>
            </a:r>
            <a:r>
              <a:rPr lang="en-US" b="1" dirty="0" err="1"/>
              <a:t>điểm</a:t>
            </a:r>
            <a:r>
              <a:rPr lang="en-US" b="1" dirty="0"/>
              <a:t> </a:t>
            </a:r>
            <a:r>
              <a:rPr lang="en-US" b="1" dirty="0" err="1"/>
              <a:t>chẩn</a:t>
            </a:r>
            <a:r>
              <a:rPr lang="en-US" b="1" dirty="0"/>
              <a:t> </a:t>
            </a:r>
            <a:r>
              <a:rPr lang="en-US" b="1" dirty="0" err="1"/>
              <a:t>đoán</a:t>
            </a:r>
            <a:r>
              <a:rPr lang="en-US" b="1" dirty="0"/>
              <a:t> </a:t>
            </a:r>
          </a:p>
          <a:p>
            <a:r>
              <a:rPr lang="en-US" dirty="0" err="1"/>
              <a:t>Rất</a:t>
            </a:r>
            <a:r>
              <a:rPr lang="en-US" dirty="0"/>
              <a:t> </a:t>
            </a:r>
            <a:r>
              <a:rPr lang="en-US" dirty="0" err="1"/>
              <a:t>sớm</a:t>
            </a:r>
            <a:r>
              <a:rPr lang="en-US" dirty="0"/>
              <a:t>: </a:t>
            </a:r>
            <a:r>
              <a:rPr lang="en-US" dirty="0" err="1"/>
              <a:t>tuổi</a:t>
            </a:r>
            <a:r>
              <a:rPr lang="en-US" dirty="0"/>
              <a:t> </a:t>
            </a:r>
            <a:r>
              <a:rPr lang="en-US" dirty="0" err="1"/>
              <a:t>thai</a:t>
            </a:r>
            <a:r>
              <a:rPr lang="en-US" dirty="0"/>
              <a:t> ≤ 29 </a:t>
            </a:r>
            <a:r>
              <a:rPr lang="en-US" dirty="0" err="1"/>
              <a:t>tuần</a:t>
            </a:r>
            <a:endParaRPr lang="en-US" dirty="0">
              <a:effectLst/>
            </a:endParaRPr>
          </a:p>
          <a:p>
            <a:pPr lvl="0"/>
            <a:r>
              <a:rPr lang="en-US" dirty="0" err="1"/>
              <a:t>Sớm</a:t>
            </a:r>
            <a:r>
              <a:rPr lang="en-US" dirty="0"/>
              <a:t>: 29 </a:t>
            </a:r>
            <a:r>
              <a:rPr lang="en-US" dirty="0" err="1"/>
              <a:t>tuần</a:t>
            </a:r>
            <a:r>
              <a:rPr lang="en-US" dirty="0"/>
              <a:t> &lt; </a:t>
            </a:r>
            <a:r>
              <a:rPr lang="en-US" dirty="0" err="1"/>
              <a:t>tuổi</a:t>
            </a:r>
            <a:r>
              <a:rPr lang="en-US" dirty="0"/>
              <a:t> </a:t>
            </a:r>
            <a:r>
              <a:rPr lang="en-US" dirty="0" err="1"/>
              <a:t>thai</a:t>
            </a:r>
            <a:r>
              <a:rPr lang="en-US" dirty="0"/>
              <a:t> ≤ 34 </a:t>
            </a:r>
            <a:r>
              <a:rPr lang="en-US" dirty="0" err="1"/>
              <a:t>tuần</a:t>
            </a:r>
            <a:endParaRPr lang="en-US" dirty="0">
              <a:effectLst/>
            </a:endParaRPr>
          </a:p>
          <a:p>
            <a:pPr lvl="0"/>
            <a:r>
              <a:rPr lang="en-US" dirty="0" err="1"/>
              <a:t>Muộn</a:t>
            </a:r>
            <a:r>
              <a:rPr lang="en-US" dirty="0"/>
              <a:t>: </a:t>
            </a:r>
            <a:r>
              <a:rPr lang="en-US" dirty="0" err="1"/>
              <a:t>tuổi</a:t>
            </a:r>
            <a:r>
              <a:rPr lang="en-US" dirty="0"/>
              <a:t> </a:t>
            </a:r>
            <a:r>
              <a:rPr lang="en-US" dirty="0" err="1"/>
              <a:t>thai</a:t>
            </a:r>
            <a:r>
              <a:rPr lang="en-US" dirty="0"/>
              <a:t> &gt; 34 </a:t>
            </a:r>
            <a:r>
              <a:rPr lang="en-US" dirty="0" err="1"/>
              <a:t>tuần</a:t>
            </a:r>
            <a:endParaRPr lang="en-US" dirty="0">
              <a:effectLst/>
            </a:endParaRPr>
          </a:p>
          <a:p>
            <a:endParaRPr lang="en-US" dirty="0"/>
          </a:p>
        </p:txBody>
      </p:sp>
    </p:spTree>
    <p:extLst>
      <p:ext uri="{BB962C8B-B14F-4D97-AF65-F5344CB8AC3E}">
        <p14:creationId xmlns:p14="http://schemas.microsoft.com/office/powerpoint/2010/main" val="4732154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3600" dirty="0"/>
              <a:t>KHI NÀO CHẤM DỨT THAI KỲ ????</a:t>
            </a:r>
          </a:p>
        </p:txBody>
      </p:sp>
    </p:spTree>
    <p:extLst>
      <p:ext uri="{BB962C8B-B14F-4D97-AF65-F5344CB8AC3E}">
        <p14:creationId xmlns:p14="http://schemas.microsoft.com/office/powerpoint/2010/main" val="42711129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05001" y="228600"/>
            <a:ext cx="8304829" cy="5410200"/>
          </a:xfrm>
          <a:prstGeom prst="rect">
            <a:avLst/>
          </a:prstGeom>
        </p:spPr>
      </p:pic>
    </p:spTree>
    <p:extLst>
      <p:ext uri="{BB962C8B-B14F-4D97-AF65-F5344CB8AC3E}">
        <p14:creationId xmlns:p14="http://schemas.microsoft.com/office/powerpoint/2010/main" val="863920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5" descr="A screenshot of a cell phone&#10;&#10;Description generated with high confidence">
            <a:extLst>
              <a:ext uri="{FF2B5EF4-FFF2-40B4-BE49-F238E27FC236}">
                <a16:creationId xmlns="" xmlns:a16="http://schemas.microsoft.com/office/drawing/2014/main" id="{D51C1993-DCBF-4944-A75E-4DF4D66FA21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81893" y="228601"/>
            <a:ext cx="7628214" cy="5897563"/>
          </a:xfrm>
        </p:spPr>
      </p:pic>
    </p:spTree>
    <p:extLst>
      <p:ext uri="{BB962C8B-B14F-4D97-AF65-F5344CB8AC3E}">
        <p14:creationId xmlns:p14="http://schemas.microsoft.com/office/powerpoint/2010/main" val="339208753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Thai 29-34 </a:t>
            </a:r>
            <a:r>
              <a:rPr lang="en-US" i="1" dirty="0" err="1"/>
              <a:t>tuần</a:t>
            </a:r>
            <a:r>
              <a:rPr lang="en-US" i="1" dirty="0"/>
              <a:t> </a:t>
            </a:r>
          </a:p>
        </p:txBody>
      </p:sp>
      <p:sp>
        <p:nvSpPr>
          <p:cNvPr id="3" name="Content Placeholder 2"/>
          <p:cNvSpPr>
            <a:spLocks noGrp="1"/>
          </p:cNvSpPr>
          <p:nvPr>
            <p:ph idx="1"/>
          </p:nvPr>
        </p:nvSpPr>
        <p:spPr/>
        <p:txBody>
          <a:bodyPr/>
          <a:lstStyle/>
          <a:p>
            <a:pPr marL="0" indent="0">
              <a:buNone/>
            </a:pPr>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4337" y="1600200"/>
            <a:ext cx="8774728"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84399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Thai &gt;= 34 </a:t>
            </a:r>
            <a:r>
              <a:rPr lang="en-US" i="1" dirty="0" err="1"/>
              <a:t>tuần</a:t>
            </a:r>
            <a:r>
              <a:rPr lang="en-US" i="1" dirty="0"/>
              <a:t> </a:t>
            </a:r>
          </a:p>
        </p:txBody>
      </p:sp>
      <p:sp>
        <p:nvSpPr>
          <p:cNvPr id="3" name="Content Placeholder 2"/>
          <p:cNvSpPr>
            <a:spLocks noGrp="1"/>
          </p:cNvSpPr>
          <p:nvPr>
            <p:ph idx="1"/>
          </p:nvPr>
        </p:nvSpPr>
        <p:spPr/>
        <p:txBody>
          <a:bodyPr/>
          <a:lstStyle/>
          <a:p>
            <a:pPr marL="0" indent="0">
              <a:buNone/>
            </a:pPr>
            <a:r>
              <a:rPr lang="en-US" dirty="0"/>
              <a:t>-</a:t>
            </a:r>
            <a:r>
              <a:rPr lang="en-US" dirty="0" err="1"/>
              <a:t>xử</a:t>
            </a:r>
            <a:r>
              <a:rPr lang="en-US" dirty="0"/>
              <a:t> </a:t>
            </a:r>
            <a:r>
              <a:rPr lang="en-US" dirty="0" err="1"/>
              <a:t>trí</a:t>
            </a:r>
            <a:r>
              <a:rPr lang="en-US" dirty="0"/>
              <a:t> </a:t>
            </a:r>
            <a:r>
              <a:rPr lang="en-US" dirty="0" err="1"/>
              <a:t>như</a:t>
            </a:r>
            <a:r>
              <a:rPr lang="en-US" dirty="0"/>
              <a:t> 29-34w. </a:t>
            </a:r>
            <a:br>
              <a:rPr lang="en-US" dirty="0"/>
            </a:br>
            <a:r>
              <a:rPr lang="en-US" dirty="0"/>
              <a:t>- Note : </a:t>
            </a:r>
            <a:r>
              <a:rPr lang="en-US"/>
              <a:t>không </a:t>
            </a:r>
            <a:r>
              <a:rPr lang="en-US" dirty="0" err="1"/>
              <a:t>hỗ</a:t>
            </a:r>
            <a:r>
              <a:rPr lang="en-US" dirty="0"/>
              <a:t> </a:t>
            </a:r>
            <a:r>
              <a:rPr lang="en-US" dirty="0" err="1"/>
              <a:t>trợ</a:t>
            </a:r>
            <a:r>
              <a:rPr lang="en-US" dirty="0"/>
              <a:t> </a:t>
            </a:r>
            <a:r>
              <a:rPr lang="en-US" dirty="0" err="1"/>
              <a:t>phổi</a:t>
            </a:r>
            <a:r>
              <a:rPr lang="en-US" dirty="0"/>
              <a:t> </a:t>
            </a:r>
            <a:br>
              <a:rPr lang="en-US" dirty="0"/>
            </a:br>
            <a:r>
              <a:rPr lang="en-US" dirty="0"/>
              <a:t>-CDTK: </a:t>
            </a:r>
            <a:r>
              <a:rPr lang="en-US" dirty="0" err="1"/>
              <a:t>lúc</a:t>
            </a:r>
            <a:r>
              <a:rPr lang="en-US" dirty="0"/>
              <a:t> 37w </a:t>
            </a:r>
            <a:r>
              <a:rPr lang="en-US" dirty="0" err="1"/>
              <a:t>hoặc</a:t>
            </a:r>
            <a:r>
              <a:rPr lang="en-US" dirty="0"/>
              <a:t> </a:t>
            </a:r>
            <a:r>
              <a:rPr lang="en-US" dirty="0" err="1"/>
              <a:t>khi</a:t>
            </a:r>
            <a:r>
              <a:rPr lang="en-US" dirty="0"/>
              <a:t> </a:t>
            </a:r>
            <a:r>
              <a:rPr lang="en-US" dirty="0" err="1"/>
              <a:t>mất</a:t>
            </a:r>
            <a:r>
              <a:rPr lang="en-US" dirty="0"/>
              <a:t>/ </a:t>
            </a:r>
            <a:r>
              <a:rPr lang="en-US" dirty="0" err="1"/>
              <a:t>đảo</a:t>
            </a:r>
            <a:r>
              <a:rPr lang="en-US" dirty="0"/>
              <a:t> </a:t>
            </a:r>
            <a:r>
              <a:rPr lang="en-US" dirty="0" err="1"/>
              <a:t>sóng</a:t>
            </a:r>
            <a:r>
              <a:rPr lang="en-US" dirty="0"/>
              <a:t> </a:t>
            </a:r>
            <a:r>
              <a:rPr lang="en-US" dirty="0" err="1"/>
              <a:t>tâm</a:t>
            </a:r>
            <a:r>
              <a:rPr lang="en-US" dirty="0"/>
              <a:t> </a:t>
            </a:r>
            <a:r>
              <a:rPr lang="en-US" dirty="0" err="1"/>
              <a:t>trương</a:t>
            </a:r>
            <a:endParaRPr lang="en-US" dirty="0"/>
          </a:p>
        </p:txBody>
      </p:sp>
    </p:spTree>
    <p:extLst>
      <p:ext uri="{BB962C8B-B14F-4D97-AF65-F5344CB8AC3E}">
        <p14:creationId xmlns:p14="http://schemas.microsoft.com/office/powerpoint/2010/main" val="4114016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a:t>
            </a:r>
            <a:r>
              <a:rPr lang="en-US" dirty="0" err="1"/>
              <a:t>Tư</a:t>
            </a:r>
            <a:r>
              <a:rPr lang="en-US" dirty="0"/>
              <a:t> </a:t>
            </a:r>
            <a:r>
              <a:rPr lang="en-US" dirty="0" err="1"/>
              <a:t>vấn</a:t>
            </a:r>
            <a:endParaRPr lang="en-US" dirty="0"/>
          </a:p>
        </p:txBody>
      </p:sp>
      <p:sp>
        <p:nvSpPr>
          <p:cNvPr id="3" name="Content Placeholder 2"/>
          <p:cNvSpPr>
            <a:spLocks noGrp="1"/>
          </p:cNvSpPr>
          <p:nvPr>
            <p:ph idx="1"/>
          </p:nvPr>
        </p:nvSpPr>
        <p:spPr/>
        <p:txBody>
          <a:bodyPr/>
          <a:lstStyle/>
          <a:p>
            <a:pPr marL="514350" indent="-514350">
              <a:buAutoNum type="arabicPeriod"/>
            </a:pPr>
            <a:r>
              <a:rPr lang="en-US" dirty="0"/>
              <a:t>CDTK hay </a:t>
            </a:r>
            <a:r>
              <a:rPr lang="en-US" dirty="0" err="1"/>
              <a:t>tiếp</a:t>
            </a:r>
            <a:r>
              <a:rPr lang="en-US" dirty="0"/>
              <a:t> </a:t>
            </a:r>
            <a:r>
              <a:rPr lang="en-US" dirty="0" err="1"/>
              <a:t>tục</a:t>
            </a:r>
            <a:r>
              <a:rPr lang="en-US" dirty="0"/>
              <a:t> </a:t>
            </a:r>
            <a:r>
              <a:rPr lang="en-US" dirty="0" err="1"/>
              <a:t>theo</a:t>
            </a:r>
            <a:r>
              <a:rPr lang="en-US" dirty="0"/>
              <a:t> </a:t>
            </a:r>
            <a:r>
              <a:rPr lang="en-US" dirty="0" err="1"/>
              <a:t>dõi</a:t>
            </a:r>
            <a:r>
              <a:rPr lang="en-US" dirty="0"/>
              <a:t> ?</a:t>
            </a:r>
          </a:p>
          <a:p>
            <a:pPr marL="514350" indent="-514350">
              <a:buAutoNum type="arabicPeriod"/>
            </a:pPr>
            <a:r>
              <a:rPr lang="en-US" dirty="0" err="1"/>
              <a:t>Nếu</a:t>
            </a:r>
            <a:r>
              <a:rPr lang="en-US" dirty="0"/>
              <a:t> </a:t>
            </a:r>
            <a:r>
              <a:rPr lang="en-US" dirty="0" err="1"/>
              <a:t>theo</a:t>
            </a:r>
            <a:r>
              <a:rPr lang="en-US" dirty="0"/>
              <a:t> </a:t>
            </a:r>
            <a:r>
              <a:rPr lang="en-US" dirty="0" err="1"/>
              <a:t>dõi</a:t>
            </a:r>
            <a:r>
              <a:rPr lang="en-US" dirty="0"/>
              <a:t>, </a:t>
            </a:r>
            <a:r>
              <a:rPr lang="en-US" dirty="0" err="1"/>
              <a:t>tần</a:t>
            </a:r>
            <a:r>
              <a:rPr lang="en-US" dirty="0"/>
              <a:t> </a:t>
            </a:r>
            <a:r>
              <a:rPr lang="en-US" dirty="0" err="1"/>
              <a:t>suất</a:t>
            </a:r>
            <a:r>
              <a:rPr lang="en-US" dirty="0"/>
              <a:t> </a:t>
            </a:r>
            <a:r>
              <a:rPr lang="en-US" dirty="0" err="1" smtClean="0"/>
              <a:t>theo</a:t>
            </a:r>
            <a:r>
              <a:rPr lang="en-US" dirty="0" smtClean="0"/>
              <a:t> </a:t>
            </a:r>
            <a:r>
              <a:rPr lang="en-US" dirty="0" err="1" smtClean="0"/>
              <a:t>dõi</a:t>
            </a:r>
            <a:r>
              <a:rPr lang="en-US" dirty="0" smtClean="0"/>
              <a:t> </a:t>
            </a:r>
            <a:r>
              <a:rPr lang="en-US" dirty="0" err="1"/>
              <a:t>như</a:t>
            </a:r>
            <a:r>
              <a:rPr lang="en-US" dirty="0"/>
              <a:t> </a:t>
            </a:r>
            <a:r>
              <a:rPr lang="en-US" dirty="0" err="1"/>
              <a:t>thế</a:t>
            </a:r>
            <a:r>
              <a:rPr lang="en-US" dirty="0"/>
              <a:t> </a:t>
            </a:r>
            <a:r>
              <a:rPr lang="en-US" dirty="0" err="1"/>
              <a:t>nào</a:t>
            </a:r>
            <a:r>
              <a:rPr lang="en-US" dirty="0"/>
              <a:t> ? </a:t>
            </a:r>
          </a:p>
          <a:p>
            <a:pPr marL="514350" indent="-514350">
              <a:buAutoNum type="arabicPeriod"/>
            </a:pPr>
            <a:r>
              <a:rPr lang="en-US" dirty="0" err="1"/>
              <a:t>Phương</a:t>
            </a:r>
            <a:r>
              <a:rPr lang="en-US" dirty="0"/>
              <a:t> </a:t>
            </a:r>
            <a:r>
              <a:rPr lang="en-US" dirty="0" err="1"/>
              <a:t>pháp</a:t>
            </a:r>
            <a:r>
              <a:rPr lang="en-US" dirty="0"/>
              <a:t> </a:t>
            </a:r>
            <a:r>
              <a:rPr lang="en-US" dirty="0" err="1"/>
              <a:t>sanh</a:t>
            </a:r>
            <a:r>
              <a:rPr lang="en-US" dirty="0"/>
              <a:t> : </a:t>
            </a:r>
            <a:r>
              <a:rPr lang="en-US" dirty="0" err="1"/>
              <a:t>theo</a:t>
            </a:r>
            <a:r>
              <a:rPr lang="en-US" dirty="0"/>
              <a:t> </a:t>
            </a:r>
            <a:r>
              <a:rPr lang="en-US" dirty="0" err="1"/>
              <a:t>dõi</a:t>
            </a:r>
            <a:r>
              <a:rPr lang="en-US" dirty="0"/>
              <a:t> </a:t>
            </a:r>
            <a:r>
              <a:rPr lang="en-US" dirty="0" err="1"/>
              <a:t>sanh</a:t>
            </a:r>
            <a:r>
              <a:rPr lang="en-US" dirty="0"/>
              <a:t> </a:t>
            </a:r>
            <a:r>
              <a:rPr lang="en-US" dirty="0" err="1"/>
              <a:t>ngả</a:t>
            </a:r>
            <a:r>
              <a:rPr lang="en-US" dirty="0"/>
              <a:t> </a:t>
            </a:r>
            <a:r>
              <a:rPr lang="en-US" dirty="0" err="1"/>
              <a:t>âm</a:t>
            </a:r>
            <a:r>
              <a:rPr lang="en-US" dirty="0"/>
              <a:t> </a:t>
            </a:r>
            <a:r>
              <a:rPr lang="en-US" dirty="0" err="1"/>
              <a:t>đạo</a:t>
            </a:r>
            <a:r>
              <a:rPr lang="en-US" dirty="0"/>
              <a:t> </a:t>
            </a:r>
            <a:r>
              <a:rPr lang="en-US" dirty="0" err="1"/>
              <a:t>và</a:t>
            </a:r>
            <a:r>
              <a:rPr lang="en-US" dirty="0"/>
              <a:t> </a:t>
            </a:r>
            <a:r>
              <a:rPr lang="en-US" dirty="0" err="1"/>
              <a:t>mổ</a:t>
            </a:r>
            <a:r>
              <a:rPr lang="en-US" dirty="0"/>
              <a:t> </a:t>
            </a:r>
            <a:r>
              <a:rPr lang="en-US" dirty="0" err="1"/>
              <a:t>lấy</a:t>
            </a:r>
            <a:r>
              <a:rPr lang="en-US" dirty="0"/>
              <a:t> </a:t>
            </a:r>
            <a:r>
              <a:rPr lang="en-US" dirty="0" err="1"/>
              <a:t>thai</a:t>
            </a:r>
            <a:endParaRPr lang="en-US" dirty="0"/>
          </a:p>
          <a:p>
            <a:pPr marL="514350" indent="-514350">
              <a:buAutoNum type="arabicPeriod"/>
            </a:pPr>
            <a:r>
              <a:rPr lang="en-US" dirty="0"/>
              <a:t>Future fertility </a:t>
            </a:r>
          </a:p>
          <a:p>
            <a:pPr marL="0" indent="0">
              <a:buNone/>
            </a:pPr>
            <a:endParaRPr lang="en-US" dirty="0"/>
          </a:p>
        </p:txBody>
      </p:sp>
    </p:spTree>
    <p:extLst>
      <p:ext uri="{BB962C8B-B14F-4D97-AF65-F5344CB8AC3E}">
        <p14:creationId xmlns:p14="http://schemas.microsoft.com/office/powerpoint/2010/main" val="9056254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FF0000"/>
                </a:solidFill>
              </a:rPr>
              <a:t>Song thai</a:t>
            </a:r>
            <a:endParaRPr lang="en-US" b="1" dirty="0">
              <a:solidFill>
                <a:srgbClr val="FF0000"/>
              </a:solidFill>
            </a:endParaRPr>
          </a:p>
        </p:txBody>
      </p:sp>
      <p:sp>
        <p:nvSpPr>
          <p:cNvPr id="6" name="Content Placeholder 5">
            <a:extLst>
              <a:ext uri="{FF2B5EF4-FFF2-40B4-BE49-F238E27FC236}">
                <a16:creationId xmlns="" xmlns:a16="http://schemas.microsoft.com/office/drawing/2014/main" id="{15D01F0B-4F40-457C-A812-AF9F13499D1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89113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1. </a:t>
            </a:r>
            <a:r>
              <a:rPr lang="en-US" dirty="0" err="1"/>
              <a:t>Tiếp</a:t>
            </a:r>
            <a:r>
              <a:rPr lang="en-US" dirty="0"/>
              <a:t> </a:t>
            </a:r>
            <a:r>
              <a:rPr lang="en-US" dirty="0" err="1"/>
              <a:t>cận</a:t>
            </a:r>
            <a:r>
              <a:rPr lang="en-US" dirty="0"/>
              <a:t> </a:t>
            </a:r>
            <a:r>
              <a:rPr lang="en-US" dirty="0" err="1"/>
              <a:t>chẩn</a:t>
            </a:r>
            <a:r>
              <a:rPr lang="en-US" dirty="0"/>
              <a:t> </a:t>
            </a:r>
            <a:r>
              <a:rPr lang="en-US" dirty="0" err="1"/>
              <a:t>đoán</a:t>
            </a:r>
            <a:endParaRPr lang="en-US" dirty="0"/>
          </a:p>
        </p:txBody>
      </p:sp>
      <p:sp>
        <p:nvSpPr>
          <p:cNvPr id="3" name="Content Placeholder 2"/>
          <p:cNvSpPr>
            <a:spLocks noGrp="1"/>
          </p:cNvSpPr>
          <p:nvPr>
            <p:ph idx="1"/>
          </p:nvPr>
        </p:nvSpPr>
        <p:spPr/>
        <p:txBody>
          <a:bodyPr>
            <a:normAutofit/>
          </a:bodyPr>
          <a:lstStyle/>
          <a:p>
            <a:r>
              <a:rPr lang="vi-VN"/>
              <a:t>A. Chẩn đoán loại song thai chủ yếu dựa vào siêu âm</a:t>
            </a:r>
          </a:p>
          <a:p>
            <a:r>
              <a:rPr lang="vi-VN"/>
              <a:t>B. khảo sát chi tiếc siêu âm: </a:t>
            </a:r>
          </a:p>
          <a:p>
            <a:r>
              <a:rPr lang="vi-VN"/>
              <a:t>chẩn đoán lại song thai: bánh nhau, tính chất màng ngăn, bề dày màng ngăn</a:t>
            </a:r>
          </a:p>
          <a:p>
            <a:r>
              <a:rPr lang="vi-VN"/>
              <a:t>Sinh trắc học, EFW từng thai nhi</a:t>
            </a:r>
          </a:p>
          <a:p>
            <a:r>
              <a:rPr lang="vi-VN"/>
              <a:t>Thể tích xoang ối</a:t>
            </a:r>
          </a:p>
          <a:p>
            <a:r>
              <a:rPr lang="vi-VN"/>
              <a:t>Bánh nhau, dây rốn</a:t>
            </a:r>
          </a:p>
          <a:p>
            <a:r>
              <a:rPr lang="vi-VN"/>
              <a:t>Chiều dài cổ tử cung</a:t>
            </a:r>
          </a:p>
          <a:p>
            <a:r>
              <a:rPr lang="vi-VN"/>
              <a:t>Doppler ĐM tử cung, ĐM rốn, ĐM não giữa</a:t>
            </a:r>
          </a:p>
          <a:p>
            <a:endParaRPr lang="en-US" dirty="0"/>
          </a:p>
        </p:txBody>
      </p:sp>
    </p:spTree>
    <p:extLst>
      <p:ext uri="{BB962C8B-B14F-4D97-AF65-F5344CB8AC3E}">
        <p14:creationId xmlns:p14="http://schemas.microsoft.com/office/powerpoint/2010/main" val="36235758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a:t>
            </a:r>
            <a:r>
              <a:rPr lang="en-US"/>
              <a:t>. </a:t>
            </a:r>
            <a:r>
              <a:rPr lang="en-US" smtClean="0"/>
              <a:t>Phân loại </a:t>
            </a:r>
            <a:endParaRPr lang="en-US" dirty="0"/>
          </a:p>
        </p:txBody>
      </p:sp>
      <p:sp>
        <p:nvSpPr>
          <p:cNvPr id="3" name="Content Placeholder 2"/>
          <p:cNvSpPr>
            <a:spLocks noGrp="1"/>
          </p:cNvSpPr>
          <p:nvPr>
            <p:ph idx="1"/>
          </p:nvPr>
        </p:nvSpPr>
        <p:spPr/>
        <p:txBody>
          <a:bodyPr/>
          <a:lstStyle/>
          <a:p>
            <a:r>
              <a:rPr lang="en-US" smtClean="0"/>
              <a:t>1- Song </a:t>
            </a:r>
            <a:r>
              <a:rPr lang="en-US"/>
              <a:t>thai khác trứng </a:t>
            </a:r>
          </a:p>
          <a:p>
            <a:r>
              <a:rPr lang="en-US" smtClean="0"/>
              <a:t>2 - Song </a:t>
            </a:r>
            <a:r>
              <a:rPr lang="en-US"/>
              <a:t>thai 1 trứng: có 3 kiểu</a:t>
            </a:r>
          </a:p>
          <a:p>
            <a:pPr>
              <a:buFont typeface="Wingdings" panose="05000000000000000000" pitchFamily="2" charset="2"/>
              <a:buChar char="q"/>
            </a:pPr>
            <a:r>
              <a:rPr lang="en-US"/>
              <a:t> </a:t>
            </a:r>
            <a:r>
              <a:rPr lang="en-US" smtClean="0"/>
              <a:t>Song </a:t>
            </a:r>
            <a:r>
              <a:rPr lang="en-US"/>
              <a:t>thai 2 nhau 2 ối</a:t>
            </a:r>
          </a:p>
          <a:p>
            <a:pPr>
              <a:buFont typeface="Wingdings" panose="05000000000000000000" pitchFamily="2" charset="2"/>
              <a:buChar char="q"/>
            </a:pPr>
            <a:r>
              <a:rPr lang="en-US"/>
              <a:t> </a:t>
            </a:r>
            <a:r>
              <a:rPr lang="en-US" smtClean="0"/>
              <a:t>Song </a:t>
            </a:r>
            <a:r>
              <a:rPr lang="en-US"/>
              <a:t>thai 1 nhau</a:t>
            </a:r>
          </a:p>
          <a:p>
            <a:pPr>
              <a:buFont typeface="Arial" panose="020B0604020202020204" pitchFamily="34" charset="0"/>
              <a:buChar char="•"/>
            </a:pPr>
            <a:r>
              <a:rPr lang="en-US" smtClean="0"/>
              <a:t> Song </a:t>
            </a:r>
            <a:r>
              <a:rPr lang="en-US"/>
              <a:t>thai 1 nhau 2 </a:t>
            </a:r>
            <a:r>
              <a:rPr lang="en-US" smtClean="0"/>
              <a:t>ối</a:t>
            </a:r>
          </a:p>
          <a:p>
            <a:pPr>
              <a:buFont typeface="Arial" panose="020B0604020202020204" pitchFamily="34" charset="0"/>
              <a:buChar char="•"/>
            </a:pPr>
            <a:r>
              <a:rPr lang="en-US"/>
              <a:t> </a:t>
            </a:r>
            <a:r>
              <a:rPr lang="en-US" smtClean="0"/>
              <a:t>Song </a:t>
            </a:r>
            <a:r>
              <a:rPr lang="en-US"/>
              <a:t>thai 1 nhau 1 ối</a:t>
            </a:r>
          </a:p>
          <a:p>
            <a:endParaRPr lang="en-US" dirty="0"/>
          </a:p>
        </p:txBody>
      </p:sp>
    </p:spTree>
    <p:extLst>
      <p:ext uri="{BB962C8B-B14F-4D97-AF65-F5344CB8AC3E}">
        <p14:creationId xmlns:p14="http://schemas.microsoft.com/office/powerpoint/2010/main" val="71212978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3. quản lý</a:t>
            </a:r>
            <a:endParaRPr lang="en-US" dirty="0"/>
          </a:p>
        </p:txBody>
      </p:sp>
      <p:sp>
        <p:nvSpPr>
          <p:cNvPr id="4" name="Content Placeholder 3"/>
          <p:cNvSpPr>
            <a:spLocks noGrp="1"/>
          </p:cNvSpPr>
          <p:nvPr>
            <p:ph idx="1"/>
          </p:nvPr>
        </p:nvSpPr>
        <p:spPr/>
        <p:txBody>
          <a:bodyPr/>
          <a:lstStyle/>
          <a:p>
            <a:r>
              <a:rPr lang="vi-VN"/>
              <a:t>Mục tiêu quản lý : </a:t>
            </a:r>
          </a:p>
          <a:p>
            <a:r>
              <a:rPr lang="vi-VN"/>
              <a:t>  - Sàng lọc bất thường (lệch bội nhiễm sắc thể và bất thường cấu trúc)</a:t>
            </a:r>
            <a:br>
              <a:rPr lang="vi-VN"/>
            </a:br>
            <a:r>
              <a:rPr lang="vi-VN"/>
              <a:t>  - Phát hiện sớm biến chứng song thai một nhau: TTTS (truyền máu song thai),</a:t>
            </a:r>
            <a:br>
              <a:rPr lang="vi-VN"/>
            </a:br>
            <a:r>
              <a:rPr lang="vi-VN"/>
              <a:t>sIUGR (thai chậm tăng trưởng chọn lọc), TRAPs (bơm máu đảo ngược trong</a:t>
            </a:r>
            <a:br>
              <a:rPr lang="vi-VN"/>
            </a:br>
            <a:r>
              <a:rPr lang="vi-VN"/>
              <a:t>song thai), TAPs (thiếu máu - đa hồng cầu).</a:t>
            </a:r>
            <a:br>
              <a:rPr lang="vi-VN"/>
            </a:br>
            <a:r>
              <a:rPr lang="vi-VN"/>
              <a:t>  - Sàng lọc nguy cơ sinh non </a:t>
            </a:r>
            <a:br>
              <a:rPr lang="vi-VN"/>
            </a:br>
            <a:endParaRPr lang="vi-VN"/>
          </a:p>
          <a:p>
            <a:endParaRPr lang="vi-VN"/>
          </a:p>
        </p:txBody>
      </p:sp>
    </p:spTree>
    <p:extLst>
      <p:ext uri="{BB962C8B-B14F-4D97-AF65-F5344CB8AC3E}">
        <p14:creationId xmlns:p14="http://schemas.microsoft.com/office/powerpoint/2010/main" val="34246908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Các vấn đề chung cần quản lý</a:t>
            </a:r>
            <a:endParaRPr lang="en-US" dirty="0"/>
          </a:p>
        </p:txBody>
      </p:sp>
      <p:sp>
        <p:nvSpPr>
          <p:cNvPr id="3" name="Content Placeholder 2"/>
          <p:cNvSpPr>
            <a:spLocks noGrp="1"/>
          </p:cNvSpPr>
          <p:nvPr>
            <p:ph idx="1"/>
          </p:nvPr>
        </p:nvSpPr>
        <p:spPr>
          <a:xfrm>
            <a:off x="1097280" y="1804737"/>
            <a:ext cx="10058400" cy="4064357"/>
          </a:xfrm>
        </p:spPr>
        <p:txBody>
          <a:bodyPr/>
          <a:lstStyle/>
          <a:p>
            <a:pPr marL="457200" indent="-457200">
              <a:buFont typeface="+mj-lt"/>
              <a:buAutoNum type="arabicPeriod"/>
            </a:pPr>
            <a:r>
              <a:rPr lang="vi-VN" smtClean="0"/>
              <a:t>Cung </a:t>
            </a:r>
            <a:r>
              <a:rPr lang="vi-VN"/>
              <a:t>cấp đủ dinh dưỡng </a:t>
            </a:r>
            <a:endParaRPr lang="vi-VN" smtClean="0"/>
          </a:p>
          <a:p>
            <a:pPr marL="457200" indent="-457200">
              <a:buFont typeface="+mj-lt"/>
              <a:buAutoNum type="arabicPeriod"/>
            </a:pPr>
            <a:r>
              <a:rPr lang="vi-VN" smtClean="0"/>
              <a:t>Đối </a:t>
            </a:r>
            <a:r>
              <a:rPr lang="vi-VN"/>
              <a:t>với nguy cơ tăng lượng máu mất sau sanh: cần cung cấp đủ lượng sắt để dự phòng thiếu máu </a:t>
            </a:r>
            <a:endParaRPr lang="vi-VN" smtClean="0"/>
          </a:p>
          <a:p>
            <a:pPr marL="457200" indent="-457200">
              <a:buFont typeface="+mj-lt"/>
              <a:buAutoNum type="arabicPeriod"/>
            </a:pPr>
            <a:r>
              <a:rPr lang="vi-VN" smtClean="0"/>
              <a:t>Tạo </a:t>
            </a:r>
            <a:r>
              <a:rPr lang="vi-VN"/>
              <a:t>điều kiện để thai nhi phát triển bằng cách gia tăng sự nghi ngơi vào tuần 24-26 </a:t>
            </a:r>
            <a:endParaRPr lang="vi-VN" smtClean="0"/>
          </a:p>
          <a:p>
            <a:pPr marL="457200" indent="-457200">
              <a:buFont typeface="+mj-lt"/>
              <a:buAutoNum type="arabicPeriod"/>
            </a:pPr>
            <a:r>
              <a:rPr lang="vi-VN" smtClean="0"/>
              <a:t>Theo </a:t>
            </a:r>
            <a:r>
              <a:rPr lang="vi-VN"/>
              <a:t>dõi nguy cơ chuyển dạ sanh non, tăng huyết áp thai </a:t>
            </a:r>
            <a:r>
              <a:rPr lang="vi-VN" smtClean="0"/>
              <a:t>kỳ</a:t>
            </a:r>
          </a:p>
          <a:p>
            <a:pPr marL="457200" indent="-457200">
              <a:buFont typeface="+mj-lt"/>
              <a:buAutoNum type="arabicPeriod"/>
            </a:pPr>
            <a:r>
              <a:rPr lang="vi-VN" smtClean="0"/>
              <a:t>Khảo </a:t>
            </a:r>
            <a:r>
              <a:rPr lang="vi-VN"/>
              <a:t>sát sự phát triển bất tương xứng giữa 2 thai </a:t>
            </a:r>
          </a:p>
          <a:p>
            <a:endParaRPr lang="en-US" dirty="0"/>
          </a:p>
        </p:txBody>
      </p:sp>
    </p:spTree>
    <p:extLst>
      <p:ext uri="{BB962C8B-B14F-4D97-AF65-F5344CB8AC3E}">
        <p14:creationId xmlns:p14="http://schemas.microsoft.com/office/powerpoint/2010/main" val="122881106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Quản lý các vấn đề chuyên biệt</a:t>
            </a:r>
            <a:endParaRPr lang="en-US"/>
          </a:p>
        </p:txBody>
      </p:sp>
      <p:sp>
        <p:nvSpPr>
          <p:cNvPr id="3" name="Content Placeholder 2"/>
          <p:cNvSpPr>
            <a:spLocks noGrp="1"/>
          </p:cNvSpPr>
          <p:nvPr>
            <p:ph idx="1"/>
          </p:nvPr>
        </p:nvSpPr>
        <p:spPr/>
        <p:txBody>
          <a:bodyPr/>
          <a:lstStyle/>
          <a:p>
            <a:r>
              <a:rPr lang="en-US" dirty="0" err="1"/>
              <a:t>Để</a:t>
            </a:r>
            <a:r>
              <a:rPr lang="en-US" dirty="0"/>
              <a:t> </a:t>
            </a:r>
            <a:r>
              <a:rPr lang="en-US" dirty="0" err="1"/>
              <a:t>tránh</a:t>
            </a:r>
            <a:r>
              <a:rPr lang="en-US" dirty="0"/>
              <a:t> </a:t>
            </a:r>
            <a:r>
              <a:rPr lang="en-US" dirty="0" err="1"/>
              <a:t>các</a:t>
            </a:r>
            <a:r>
              <a:rPr lang="en-US" dirty="0"/>
              <a:t> </a:t>
            </a:r>
            <a:r>
              <a:rPr lang="en-US" dirty="0" err="1"/>
              <a:t>biến</a:t>
            </a:r>
            <a:r>
              <a:rPr lang="en-US" dirty="0"/>
              <a:t> </a:t>
            </a:r>
            <a:r>
              <a:rPr lang="en-US" dirty="0" err="1"/>
              <a:t>chứng</a:t>
            </a:r>
            <a:r>
              <a:rPr lang="en-US" dirty="0"/>
              <a:t> do song </a:t>
            </a:r>
            <a:r>
              <a:rPr lang="en-US" dirty="0" err="1"/>
              <a:t>thai</a:t>
            </a:r>
            <a:r>
              <a:rPr lang="en-US" dirty="0"/>
              <a:t> </a:t>
            </a:r>
            <a:r>
              <a:rPr lang="en-US" dirty="0" err="1"/>
              <a:t>hoặc</a:t>
            </a:r>
            <a:r>
              <a:rPr lang="en-US" dirty="0"/>
              <a:t> </a:t>
            </a:r>
            <a:r>
              <a:rPr lang="en-US" dirty="0" err="1"/>
              <a:t>nguy</a:t>
            </a:r>
            <a:r>
              <a:rPr lang="en-US" dirty="0"/>
              <a:t> </a:t>
            </a:r>
            <a:r>
              <a:rPr lang="en-US" dirty="0" err="1"/>
              <a:t>cơ</a:t>
            </a:r>
            <a:r>
              <a:rPr lang="en-US" dirty="0"/>
              <a:t> </a:t>
            </a:r>
            <a:r>
              <a:rPr lang="en-US" dirty="0" err="1"/>
              <a:t>mất</a:t>
            </a:r>
            <a:r>
              <a:rPr lang="en-US" dirty="0"/>
              <a:t> </a:t>
            </a:r>
            <a:r>
              <a:rPr lang="en-US" dirty="0" err="1"/>
              <a:t>cả</a:t>
            </a:r>
            <a:r>
              <a:rPr lang="en-US" dirty="0"/>
              <a:t> 2 </a:t>
            </a:r>
            <a:r>
              <a:rPr lang="en-US" dirty="0" err="1"/>
              <a:t>thai</a:t>
            </a:r>
            <a:r>
              <a:rPr lang="en-US" dirty="0"/>
              <a:t>, </a:t>
            </a:r>
            <a:r>
              <a:rPr lang="en-US" dirty="0" err="1"/>
              <a:t>trong</a:t>
            </a:r>
            <a:r>
              <a:rPr lang="en-US" dirty="0"/>
              <a:t> </a:t>
            </a:r>
            <a:r>
              <a:rPr lang="en-US" dirty="0" err="1"/>
              <a:t>quản</a:t>
            </a:r>
            <a:r>
              <a:rPr lang="en-US" dirty="0"/>
              <a:t> </a:t>
            </a:r>
            <a:r>
              <a:rPr lang="en-US" dirty="0" err="1"/>
              <a:t>lý</a:t>
            </a:r>
            <a:r>
              <a:rPr lang="en-US" dirty="0"/>
              <a:t> </a:t>
            </a:r>
            <a:r>
              <a:rPr lang="en-US" dirty="0" err="1"/>
              <a:t>trước</a:t>
            </a:r>
            <a:r>
              <a:rPr lang="en-US" dirty="0"/>
              <a:t> </a:t>
            </a:r>
            <a:r>
              <a:rPr lang="en-US" dirty="0" err="1"/>
              <a:t>sanh</a:t>
            </a:r>
            <a:r>
              <a:rPr lang="en-US" dirty="0"/>
              <a:t> </a:t>
            </a:r>
            <a:r>
              <a:rPr lang="en-US" dirty="0" err="1"/>
              <a:t>có</a:t>
            </a:r>
            <a:r>
              <a:rPr lang="en-US" dirty="0"/>
              <a:t> </a:t>
            </a:r>
            <a:r>
              <a:rPr lang="en-US" dirty="0" err="1"/>
              <a:t>thể</a:t>
            </a:r>
            <a:r>
              <a:rPr lang="en-US" dirty="0"/>
              <a:t> : </a:t>
            </a:r>
          </a:p>
          <a:p>
            <a:pPr>
              <a:buFontTx/>
              <a:buChar char="-"/>
            </a:pPr>
            <a:r>
              <a:rPr lang="en-US" dirty="0"/>
              <a:t> XN di </a:t>
            </a:r>
            <a:r>
              <a:rPr lang="en-US" dirty="0" err="1"/>
              <a:t>truyền</a:t>
            </a:r>
            <a:r>
              <a:rPr lang="en-US" dirty="0"/>
              <a:t> </a:t>
            </a:r>
            <a:r>
              <a:rPr lang="en-US" dirty="0" err="1"/>
              <a:t>học</a:t>
            </a:r>
            <a:r>
              <a:rPr lang="en-US" dirty="0"/>
              <a:t> </a:t>
            </a:r>
            <a:r>
              <a:rPr lang="en-US" dirty="0" err="1"/>
              <a:t>cả</a:t>
            </a:r>
            <a:r>
              <a:rPr lang="en-US" dirty="0"/>
              <a:t> 2 </a:t>
            </a:r>
            <a:r>
              <a:rPr lang="en-US" dirty="0" err="1"/>
              <a:t>thai</a:t>
            </a:r>
            <a:r>
              <a:rPr lang="en-US" dirty="0"/>
              <a:t> </a:t>
            </a:r>
          </a:p>
          <a:p>
            <a:pPr>
              <a:buFontTx/>
              <a:buChar char="-"/>
            </a:pPr>
            <a:r>
              <a:rPr lang="en-US" dirty="0" err="1"/>
              <a:t>Hủy</a:t>
            </a:r>
            <a:r>
              <a:rPr lang="en-US" dirty="0"/>
              <a:t> </a:t>
            </a:r>
            <a:r>
              <a:rPr lang="en-US" dirty="0" err="1"/>
              <a:t>thai</a:t>
            </a:r>
            <a:r>
              <a:rPr lang="en-US" dirty="0"/>
              <a:t> </a:t>
            </a:r>
            <a:r>
              <a:rPr lang="en-US" dirty="0" err="1"/>
              <a:t>chọn</a:t>
            </a:r>
            <a:r>
              <a:rPr lang="en-US" dirty="0"/>
              <a:t> </a:t>
            </a:r>
            <a:r>
              <a:rPr lang="en-US" dirty="0" err="1"/>
              <a:t>lọc</a:t>
            </a:r>
            <a:endParaRPr lang="en-US" dirty="0"/>
          </a:p>
          <a:p>
            <a:pPr>
              <a:buFontTx/>
              <a:buChar char="-"/>
            </a:pPr>
            <a:r>
              <a:rPr lang="en-US" dirty="0" err="1"/>
              <a:t>Tắc</a:t>
            </a:r>
            <a:r>
              <a:rPr lang="en-US" dirty="0"/>
              <a:t> </a:t>
            </a:r>
            <a:r>
              <a:rPr lang="en-US" dirty="0" err="1"/>
              <a:t>nghẽn</a:t>
            </a:r>
            <a:r>
              <a:rPr lang="en-US" dirty="0"/>
              <a:t> </a:t>
            </a:r>
            <a:r>
              <a:rPr lang="en-US" dirty="0" err="1"/>
              <a:t>thông</a:t>
            </a:r>
            <a:r>
              <a:rPr lang="en-US" dirty="0"/>
              <a:t> </a:t>
            </a:r>
            <a:r>
              <a:rPr lang="en-US" dirty="0" err="1"/>
              <a:t>nối</a:t>
            </a:r>
            <a:r>
              <a:rPr lang="en-US" dirty="0"/>
              <a:t> </a:t>
            </a:r>
            <a:r>
              <a:rPr lang="en-US" dirty="0" err="1"/>
              <a:t>mạch</a:t>
            </a:r>
            <a:r>
              <a:rPr lang="en-US" dirty="0"/>
              <a:t> </a:t>
            </a:r>
            <a:r>
              <a:rPr lang="en-US" dirty="0" err="1"/>
              <a:t>máu</a:t>
            </a:r>
            <a:endParaRPr lang="en-US" dirty="0"/>
          </a:p>
          <a:p>
            <a:pPr>
              <a:buFontTx/>
              <a:buChar char="-"/>
            </a:pPr>
            <a:r>
              <a:rPr lang="en-US" dirty="0" err="1"/>
              <a:t>Thắt</a:t>
            </a:r>
            <a:r>
              <a:rPr lang="en-US" dirty="0"/>
              <a:t> </a:t>
            </a:r>
            <a:r>
              <a:rPr lang="en-US" dirty="0" err="1"/>
              <a:t>dây</a:t>
            </a:r>
            <a:r>
              <a:rPr lang="en-US" dirty="0"/>
              <a:t> </a:t>
            </a:r>
            <a:r>
              <a:rPr lang="en-US" dirty="0" err="1"/>
              <a:t>rốn</a:t>
            </a:r>
            <a:r>
              <a:rPr lang="en-US" dirty="0"/>
              <a:t> </a:t>
            </a:r>
          </a:p>
          <a:p>
            <a:pPr marL="0" indent="0">
              <a:buNone/>
            </a:pPr>
            <a:endParaRPr lang="en-US" dirty="0"/>
          </a:p>
        </p:txBody>
      </p:sp>
    </p:spTree>
    <p:extLst>
      <p:ext uri="{BB962C8B-B14F-4D97-AF65-F5344CB8AC3E}">
        <p14:creationId xmlns:p14="http://schemas.microsoft.com/office/powerpoint/2010/main" val="185876622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0"/>
            <a:ext cx="10789920" cy="1060934"/>
          </a:xfrm>
        </p:spPr>
        <p:txBody>
          <a:bodyPr/>
          <a:lstStyle/>
          <a:p>
            <a:r>
              <a:rPr lang="vi-VN"/>
              <a:t>Lịch khám và đánh giá đối với song thai M-D không biến chứng </a:t>
            </a:r>
            <a:endParaRPr lang="en-US" dirty="0"/>
          </a:p>
        </p:txBody>
      </p:sp>
      <p:sp>
        <p:nvSpPr>
          <p:cNvPr id="5" name="Content Placeholder 2"/>
          <p:cNvSpPr>
            <a:spLocks noGrp="1"/>
          </p:cNvSpPr>
          <p:nvPr>
            <p:ph idx="1"/>
          </p:nvPr>
        </p:nvSpPr>
        <p:spPr>
          <a:xfrm>
            <a:off x="1096963" y="866775"/>
            <a:ext cx="10058400" cy="5002213"/>
          </a:xfrm>
        </p:spPr>
        <p:txBody>
          <a:bodyPr>
            <a:normAutofit fontScale="70000" lnSpcReduction="20000"/>
          </a:bodyPr>
          <a:lstStyle/>
          <a:p>
            <a:pPr marL="0" indent="0">
              <a:buNone/>
            </a:pPr>
            <a:endParaRPr lang="en-US" sz="2200" dirty="0"/>
          </a:p>
          <a:p>
            <a:pPr marL="0" indent="0">
              <a:lnSpc>
                <a:spcPct val="120000"/>
              </a:lnSpc>
              <a:buNone/>
            </a:pPr>
            <a:r>
              <a:rPr lang="vi-VN" sz="2300" b="1" dirty="0"/>
              <a:t>Từ 11 – 14 tuần</a:t>
            </a:r>
            <a:r>
              <a:rPr lang="en-US" sz="2300" b="1" dirty="0"/>
              <a:t>: </a:t>
            </a:r>
            <a:r>
              <a:rPr lang="vi-VN" sz="2300" b="1" dirty="0"/>
              <a:t> </a:t>
            </a:r>
            <a:r>
              <a:rPr lang="en-US" sz="2200" dirty="0"/>
              <a:t/>
            </a:r>
            <a:br>
              <a:rPr lang="en-US" sz="2200" dirty="0"/>
            </a:br>
            <a:r>
              <a:rPr lang="en-US" sz="2200" dirty="0"/>
              <a:t> - </a:t>
            </a:r>
            <a:r>
              <a:rPr lang="vi-VN" sz="2200" dirty="0"/>
              <a:t>Tính ngày dự sinh</a:t>
            </a:r>
            <a:r>
              <a:rPr lang="en-US" sz="2200" dirty="0"/>
              <a:t>, </a:t>
            </a:r>
            <a:r>
              <a:rPr lang="vi-VN" sz="2200" dirty="0"/>
              <a:t>Dán nhãn</a:t>
            </a:r>
            <a:br>
              <a:rPr lang="vi-VN" sz="2200" dirty="0"/>
            </a:br>
            <a:r>
              <a:rPr lang="en-US" sz="2200" dirty="0">
                <a:latin typeface="Arial" pitchFamily="34" charset="0"/>
                <a:cs typeface="Arial" pitchFamily="34" charset="0"/>
              </a:rPr>
              <a:t> - </a:t>
            </a:r>
            <a:r>
              <a:rPr lang="en-US" sz="2200" dirty="0">
                <a:latin typeface="+mn-lt"/>
                <a:cs typeface="Arial" pitchFamily="34" charset="0"/>
              </a:rPr>
              <a:t>Combined test </a:t>
            </a:r>
          </a:p>
          <a:p>
            <a:pPr marL="0" indent="0">
              <a:lnSpc>
                <a:spcPct val="120000"/>
              </a:lnSpc>
              <a:buNone/>
            </a:pPr>
            <a:r>
              <a:rPr lang="en-US" sz="2300" b="1" dirty="0"/>
              <a:t>T</a:t>
            </a:r>
            <a:r>
              <a:rPr lang="vi-VN" sz="2300" b="1" dirty="0"/>
              <a:t>ừ 16 – 20 tuần</a:t>
            </a:r>
            <a:r>
              <a:rPr lang="vi-VN" sz="2200" dirty="0"/>
              <a:t>: đánh giá</a:t>
            </a:r>
            <a:r>
              <a:rPr lang="vi-VN" sz="2200" dirty="0">
                <a:solidFill>
                  <a:srgbClr val="FF0000"/>
                </a:solidFill>
              </a:rPr>
              <a:t> mỗi 2 tuần</a:t>
            </a:r>
            <a:r>
              <a:rPr lang="vi-VN" sz="2200" dirty="0"/>
              <a:t> (16 , 18 và 20 tuần):</a:t>
            </a:r>
            <a:br>
              <a:rPr lang="vi-VN" sz="2200" dirty="0"/>
            </a:br>
            <a:r>
              <a:rPr lang="en-US" sz="2200" dirty="0"/>
              <a:t>-</a:t>
            </a:r>
            <a:r>
              <a:rPr lang="vi-VN" sz="2100" dirty="0">
                <a:latin typeface="+mn-lt"/>
              </a:rPr>
              <a:t>Tăng trưởng thai</a:t>
            </a:r>
            <a:r>
              <a:rPr lang="en-US" sz="2100" dirty="0">
                <a:latin typeface="+mn-lt"/>
              </a:rPr>
              <a:t/>
            </a:r>
            <a:br>
              <a:rPr lang="en-US" sz="2100" dirty="0">
                <a:latin typeface="+mn-lt"/>
              </a:rPr>
            </a:br>
            <a:r>
              <a:rPr lang="en-US" sz="2100" dirty="0">
                <a:latin typeface="+mn-lt"/>
              </a:rPr>
              <a:t>-</a:t>
            </a:r>
            <a:r>
              <a:rPr lang="en-US" sz="2100" dirty="0">
                <a:latin typeface="Arial" pitchFamily="34" charset="0"/>
                <a:cs typeface="Arial" pitchFamily="34" charset="0"/>
              </a:rPr>
              <a:t> </a:t>
            </a:r>
            <a:r>
              <a:rPr lang="en-US" sz="2100" dirty="0" err="1">
                <a:latin typeface="+mn-lt"/>
                <a:cs typeface="Arial" pitchFamily="34" charset="0"/>
              </a:rPr>
              <a:t>Có</a:t>
            </a:r>
            <a:r>
              <a:rPr lang="en-US" sz="2100" dirty="0">
                <a:latin typeface="+mn-lt"/>
                <a:cs typeface="Arial" pitchFamily="34" charset="0"/>
              </a:rPr>
              <a:t> </a:t>
            </a:r>
            <a:r>
              <a:rPr lang="en-US" sz="2100" dirty="0" err="1">
                <a:latin typeface="+mn-lt"/>
                <a:cs typeface="Arial" pitchFamily="34" charset="0"/>
              </a:rPr>
              <a:t>thể</a:t>
            </a:r>
            <a:r>
              <a:rPr lang="en-US" sz="2100" dirty="0">
                <a:latin typeface="+mn-lt"/>
                <a:cs typeface="Arial" pitchFamily="34" charset="0"/>
              </a:rPr>
              <a:t> </a:t>
            </a:r>
            <a:r>
              <a:rPr lang="en-US" sz="2100" dirty="0" err="1">
                <a:latin typeface="+mn-lt"/>
                <a:cs typeface="Arial" pitchFamily="34" charset="0"/>
              </a:rPr>
              <a:t>thực</a:t>
            </a:r>
            <a:r>
              <a:rPr lang="en-US" sz="2100" dirty="0">
                <a:latin typeface="+mn-lt"/>
                <a:cs typeface="Arial" pitchFamily="34" charset="0"/>
              </a:rPr>
              <a:t> </a:t>
            </a:r>
            <a:r>
              <a:rPr lang="en-US" sz="2100" dirty="0" err="1">
                <a:latin typeface="+mn-lt"/>
                <a:cs typeface="Arial" pitchFamily="34" charset="0"/>
              </a:rPr>
              <a:t>hiện</a:t>
            </a:r>
            <a:r>
              <a:rPr lang="en-US" sz="2100" dirty="0">
                <a:latin typeface="+mn-lt"/>
                <a:cs typeface="Arial" pitchFamily="34" charset="0"/>
              </a:rPr>
              <a:t> </a:t>
            </a:r>
            <a:r>
              <a:rPr lang="en-US" sz="2100" dirty="0" err="1">
                <a:latin typeface="+mn-lt"/>
                <a:cs typeface="Arial" pitchFamily="34" charset="0"/>
              </a:rPr>
              <a:t>thủ</a:t>
            </a:r>
            <a:r>
              <a:rPr lang="en-US" sz="2100" dirty="0">
                <a:latin typeface="+mn-lt"/>
                <a:cs typeface="Arial" pitchFamily="34" charset="0"/>
              </a:rPr>
              <a:t> </a:t>
            </a:r>
            <a:r>
              <a:rPr lang="en-US" sz="2100" dirty="0" err="1">
                <a:latin typeface="+mn-lt"/>
                <a:cs typeface="Arial" pitchFamily="34" charset="0"/>
              </a:rPr>
              <a:t>thuật</a:t>
            </a:r>
            <a:r>
              <a:rPr lang="en-US" sz="2100" dirty="0">
                <a:latin typeface="+mn-lt"/>
                <a:cs typeface="Arial" pitchFamily="34" charset="0"/>
              </a:rPr>
              <a:t> </a:t>
            </a:r>
            <a:r>
              <a:rPr lang="en-US" sz="2100" dirty="0" err="1">
                <a:latin typeface="+mn-lt"/>
                <a:cs typeface="Arial" pitchFamily="34" charset="0"/>
              </a:rPr>
              <a:t>xâm</a:t>
            </a:r>
            <a:r>
              <a:rPr lang="en-US" sz="2100" dirty="0">
                <a:latin typeface="+mn-lt"/>
                <a:cs typeface="Arial" pitchFamily="34" charset="0"/>
              </a:rPr>
              <a:t> </a:t>
            </a:r>
            <a:r>
              <a:rPr lang="en-US" sz="2100" dirty="0" err="1">
                <a:latin typeface="+mn-lt"/>
                <a:cs typeface="Arial" pitchFamily="34" charset="0"/>
              </a:rPr>
              <a:t>lấn</a:t>
            </a:r>
            <a:r>
              <a:rPr lang="en-US" sz="2100" dirty="0">
                <a:latin typeface="+mn-lt"/>
                <a:cs typeface="Arial" pitchFamily="34" charset="0"/>
              </a:rPr>
              <a:t> </a:t>
            </a:r>
            <a:r>
              <a:rPr lang="en-US" sz="2100" dirty="0" err="1">
                <a:latin typeface="+mn-lt"/>
                <a:cs typeface="Arial" pitchFamily="34" charset="0"/>
              </a:rPr>
              <a:t>chẩn</a:t>
            </a:r>
            <a:r>
              <a:rPr lang="en-US" sz="2100" dirty="0">
                <a:latin typeface="+mn-lt"/>
                <a:cs typeface="Arial" pitchFamily="34" charset="0"/>
              </a:rPr>
              <a:t> </a:t>
            </a:r>
            <a:r>
              <a:rPr lang="en-US" sz="2100" dirty="0" err="1">
                <a:latin typeface="+mn-lt"/>
                <a:cs typeface="Arial" pitchFamily="34" charset="0"/>
              </a:rPr>
              <a:t>đoán</a:t>
            </a:r>
            <a:r>
              <a:rPr lang="en-US" sz="2100" dirty="0">
                <a:latin typeface="+mn-lt"/>
                <a:cs typeface="Arial" pitchFamily="34" charset="0"/>
              </a:rPr>
              <a:t> </a:t>
            </a:r>
            <a:r>
              <a:rPr lang="en-US" sz="2100" dirty="0" err="1">
                <a:latin typeface="+mn-lt"/>
                <a:cs typeface="Arial" pitchFamily="34" charset="0"/>
              </a:rPr>
              <a:t>khi</a:t>
            </a:r>
            <a:r>
              <a:rPr lang="en-US" sz="2100" dirty="0">
                <a:latin typeface="+mn-lt"/>
                <a:cs typeface="Arial" pitchFamily="34" charset="0"/>
              </a:rPr>
              <a:t> XN </a:t>
            </a:r>
            <a:r>
              <a:rPr lang="en-US" sz="2100" dirty="0" err="1">
                <a:latin typeface="+mn-lt"/>
                <a:cs typeface="Arial" pitchFamily="34" charset="0"/>
              </a:rPr>
              <a:t>sàng</a:t>
            </a:r>
            <a:r>
              <a:rPr lang="en-US" sz="2100" dirty="0">
                <a:latin typeface="+mn-lt"/>
                <a:cs typeface="Arial" pitchFamily="34" charset="0"/>
              </a:rPr>
              <a:t> </a:t>
            </a:r>
            <a:r>
              <a:rPr lang="en-US" sz="2100" dirty="0" err="1">
                <a:latin typeface="+mn-lt"/>
                <a:cs typeface="Arial" pitchFamily="34" charset="0"/>
              </a:rPr>
              <a:t>lọc</a:t>
            </a:r>
            <a:r>
              <a:rPr lang="en-US" sz="2100" dirty="0">
                <a:latin typeface="+mn-lt"/>
                <a:cs typeface="Arial" pitchFamily="34" charset="0"/>
              </a:rPr>
              <a:t> </a:t>
            </a:r>
            <a:r>
              <a:rPr lang="en-US" sz="2100" dirty="0" err="1">
                <a:latin typeface="+mn-lt"/>
                <a:cs typeface="Arial" pitchFamily="34" charset="0"/>
              </a:rPr>
              <a:t>cuối</a:t>
            </a:r>
            <a:r>
              <a:rPr lang="en-US" sz="2100" dirty="0">
                <a:latin typeface="+mn-lt"/>
                <a:cs typeface="Arial" pitchFamily="34" charset="0"/>
              </a:rPr>
              <a:t> TCN 1 </a:t>
            </a:r>
            <a:r>
              <a:rPr lang="en-US" sz="2100" dirty="0" err="1">
                <a:latin typeface="+mn-lt"/>
                <a:cs typeface="Arial" pitchFamily="34" charset="0"/>
              </a:rPr>
              <a:t>bất</a:t>
            </a:r>
            <a:r>
              <a:rPr lang="en-US" sz="2100" dirty="0">
                <a:latin typeface="+mn-lt"/>
                <a:cs typeface="Arial" pitchFamily="34" charset="0"/>
              </a:rPr>
              <a:t> </a:t>
            </a:r>
            <a:r>
              <a:rPr lang="en-US" sz="2100" dirty="0" err="1">
                <a:latin typeface="+mn-lt"/>
                <a:cs typeface="Arial" pitchFamily="34" charset="0"/>
              </a:rPr>
              <a:t>thường</a:t>
            </a:r>
            <a:r>
              <a:rPr lang="vi-VN" sz="2100" dirty="0">
                <a:latin typeface="Arial" pitchFamily="34" charset="0"/>
                <a:cs typeface="Arial" pitchFamily="34" charset="0"/>
              </a:rPr>
              <a:t/>
            </a:r>
            <a:br>
              <a:rPr lang="vi-VN" sz="2100" dirty="0">
                <a:latin typeface="Arial" pitchFamily="34" charset="0"/>
                <a:cs typeface="Arial" pitchFamily="34" charset="0"/>
              </a:rPr>
            </a:br>
            <a:r>
              <a:rPr lang="en-US" sz="2100" dirty="0"/>
              <a:t>- </a:t>
            </a:r>
            <a:r>
              <a:rPr lang="en-US" sz="2100" dirty="0" err="1">
                <a:latin typeface="+mn-lt"/>
                <a:cs typeface="Arial" pitchFamily="34" charset="0"/>
              </a:rPr>
              <a:t>Thể</a:t>
            </a:r>
            <a:r>
              <a:rPr lang="en-US" sz="2100" dirty="0">
                <a:latin typeface="+mn-lt"/>
                <a:cs typeface="Arial" pitchFamily="34" charset="0"/>
              </a:rPr>
              <a:t> </a:t>
            </a:r>
            <a:r>
              <a:rPr lang="en-US" sz="2100" dirty="0" err="1">
                <a:latin typeface="+mn-lt"/>
                <a:cs typeface="Arial" pitchFamily="34" charset="0"/>
              </a:rPr>
              <a:t>tích</a:t>
            </a:r>
            <a:r>
              <a:rPr lang="en-US" sz="2100" dirty="0">
                <a:latin typeface="+mn-lt"/>
                <a:cs typeface="Arial" pitchFamily="34" charset="0"/>
              </a:rPr>
              <a:t> </a:t>
            </a:r>
            <a:r>
              <a:rPr lang="en-US" sz="2100" dirty="0" err="1">
                <a:latin typeface="+mn-lt"/>
                <a:cs typeface="Arial" pitchFamily="34" charset="0"/>
              </a:rPr>
              <a:t>ối</a:t>
            </a:r>
            <a:r>
              <a:rPr lang="en-US" sz="2100" dirty="0">
                <a:latin typeface="+mn-lt"/>
                <a:cs typeface="Arial" pitchFamily="34" charset="0"/>
              </a:rPr>
              <a:t> </a:t>
            </a:r>
            <a:r>
              <a:rPr lang="vi-VN" sz="2100" dirty="0"/>
              <a:t/>
            </a:r>
            <a:br>
              <a:rPr lang="vi-VN" sz="2100" dirty="0"/>
            </a:br>
            <a:r>
              <a:rPr lang="en-US" sz="2100" dirty="0">
                <a:latin typeface="+mn-lt"/>
              </a:rPr>
              <a:t>- </a:t>
            </a:r>
            <a:r>
              <a:rPr lang="vi-VN" sz="2100" dirty="0">
                <a:solidFill>
                  <a:srgbClr val="FF0000"/>
                </a:solidFill>
                <a:latin typeface="+mn-lt"/>
              </a:rPr>
              <a:t>Đo chiều dài CTC (thường quy ở đa thai lúc 16 - 17 tuần</a:t>
            </a:r>
            <a:r>
              <a:rPr lang="vi-VN" sz="2200" dirty="0">
                <a:solidFill>
                  <a:srgbClr val="FF0000"/>
                </a:solidFill>
                <a:latin typeface="+mn-lt"/>
              </a:rPr>
              <a:t>)</a:t>
            </a:r>
            <a:r>
              <a:rPr lang="vi-VN" sz="2200" dirty="0"/>
              <a:t/>
            </a:r>
            <a:br>
              <a:rPr lang="vi-VN" sz="2200" dirty="0"/>
            </a:br>
            <a:r>
              <a:rPr lang="vi-VN" sz="2200" dirty="0"/>
              <a:t> </a:t>
            </a:r>
            <a:r>
              <a:rPr lang="vi-VN" sz="2300" b="1" dirty="0"/>
              <a:t>Lúc 20 tuần</a:t>
            </a:r>
            <a:br>
              <a:rPr lang="vi-VN" sz="2300" b="1" dirty="0"/>
            </a:br>
            <a:r>
              <a:rPr lang="en-US" sz="2200" dirty="0"/>
              <a:t>-</a:t>
            </a:r>
            <a:r>
              <a:rPr lang="vi-VN" sz="2200" dirty="0"/>
              <a:t> </a:t>
            </a:r>
            <a:r>
              <a:rPr lang="vi-VN" sz="2200" dirty="0">
                <a:latin typeface="+mn-lt"/>
              </a:rPr>
              <a:t>SA </a:t>
            </a:r>
            <a:r>
              <a:rPr lang="en-US" sz="2200" dirty="0" err="1">
                <a:latin typeface="+mn-lt"/>
                <a:cs typeface="Arial" pitchFamily="34" charset="0"/>
              </a:rPr>
              <a:t>hình</a:t>
            </a:r>
            <a:r>
              <a:rPr lang="en-US" sz="2200" dirty="0">
                <a:latin typeface="+mn-lt"/>
                <a:cs typeface="Arial" pitchFamily="34" charset="0"/>
              </a:rPr>
              <a:t> </a:t>
            </a:r>
            <a:r>
              <a:rPr lang="en-US" sz="2200" dirty="0" err="1">
                <a:latin typeface="+mn-lt"/>
                <a:cs typeface="Arial" pitchFamily="34" charset="0"/>
              </a:rPr>
              <a:t>thái</a:t>
            </a:r>
            <a:r>
              <a:rPr lang="en-US" sz="2200" dirty="0">
                <a:latin typeface="+mn-lt"/>
                <a:cs typeface="Arial" pitchFamily="34" charset="0"/>
              </a:rPr>
              <a:t> :  </a:t>
            </a:r>
            <a:r>
              <a:rPr lang="en-US" sz="2200" dirty="0" err="1">
                <a:latin typeface="+mn-lt"/>
                <a:cs typeface="Arial" pitchFamily="34" charset="0"/>
              </a:rPr>
              <a:t>đánh</a:t>
            </a:r>
            <a:r>
              <a:rPr lang="en-US" sz="2200" dirty="0">
                <a:latin typeface="+mn-lt"/>
                <a:cs typeface="Arial" pitchFamily="34" charset="0"/>
              </a:rPr>
              <a:t> </a:t>
            </a:r>
            <a:r>
              <a:rPr lang="en-US" sz="2200" dirty="0" err="1">
                <a:latin typeface="+mn-lt"/>
                <a:cs typeface="Arial" pitchFamily="34" charset="0"/>
              </a:rPr>
              <a:t>giá</a:t>
            </a:r>
            <a:r>
              <a:rPr lang="en-US" sz="2200" dirty="0">
                <a:latin typeface="+mn-lt"/>
                <a:cs typeface="Arial" pitchFamily="34" charset="0"/>
              </a:rPr>
              <a:t> </a:t>
            </a:r>
            <a:r>
              <a:rPr lang="en-US" sz="2200" dirty="0" err="1">
                <a:latin typeface="+mn-lt"/>
                <a:cs typeface="Arial" pitchFamily="34" charset="0"/>
              </a:rPr>
              <a:t>cấu</a:t>
            </a:r>
            <a:r>
              <a:rPr lang="en-US" sz="2200" dirty="0">
                <a:latin typeface="+mn-lt"/>
                <a:cs typeface="Arial" pitchFamily="34" charset="0"/>
              </a:rPr>
              <a:t> </a:t>
            </a:r>
            <a:r>
              <a:rPr lang="en-US" sz="2200" dirty="0" err="1">
                <a:latin typeface="+mn-lt"/>
                <a:cs typeface="Arial" pitchFamily="34" charset="0"/>
              </a:rPr>
              <a:t>trúc</a:t>
            </a:r>
            <a:r>
              <a:rPr lang="en-US" sz="2200" dirty="0">
                <a:latin typeface="+mn-lt"/>
                <a:cs typeface="Arial" pitchFamily="34" charset="0"/>
              </a:rPr>
              <a:t> GP chi </a:t>
            </a:r>
            <a:r>
              <a:rPr lang="en-US" sz="2200" dirty="0" err="1">
                <a:latin typeface="+mn-lt"/>
                <a:cs typeface="Arial" pitchFamily="34" charset="0"/>
              </a:rPr>
              <a:t>tiết</a:t>
            </a:r>
            <a:r>
              <a:rPr lang="en-US" sz="2200" dirty="0">
                <a:latin typeface="+mn-lt"/>
                <a:cs typeface="Arial" pitchFamily="34" charset="0"/>
              </a:rPr>
              <a:t>, </a:t>
            </a:r>
            <a:r>
              <a:rPr lang="en-US" sz="2200" dirty="0" err="1">
                <a:latin typeface="+mn-lt"/>
                <a:cs typeface="Arial" pitchFamily="34" charset="0"/>
              </a:rPr>
              <a:t>dị</a:t>
            </a:r>
            <a:r>
              <a:rPr lang="en-US" sz="2200" dirty="0">
                <a:latin typeface="+mn-lt"/>
                <a:cs typeface="Arial" pitchFamily="34" charset="0"/>
              </a:rPr>
              <a:t> </a:t>
            </a:r>
            <a:r>
              <a:rPr lang="en-US" sz="2200" dirty="0" err="1">
                <a:latin typeface="+mn-lt"/>
                <a:cs typeface="Arial" pitchFamily="34" charset="0"/>
              </a:rPr>
              <a:t>tật</a:t>
            </a:r>
            <a:r>
              <a:rPr lang="en-US" sz="2200" dirty="0">
                <a:latin typeface="+mn-lt"/>
                <a:cs typeface="Arial" pitchFamily="34" charset="0"/>
              </a:rPr>
              <a:t> </a:t>
            </a:r>
            <a:r>
              <a:rPr lang="en-US" sz="2200" dirty="0" err="1">
                <a:latin typeface="+mn-lt"/>
                <a:cs typeface="Arial" pitchFamily="34" charset="0"/>
              </a:rPr>
              <a:t>tim</a:t>
            </a:r>
            <a:r>
              <a:rPr lang="en-US" sz="2200" dirty="0">
                <a:latin typeface="+mn-lt"/>
                <a:cs typeface="Arial" pitchFamily="34" charset="0"/>
              </a:rPr>
              <a:t> </a:t>
            </a:r>
            <a:r>
              <a:rPr lang="en-US" sz="2200" dirty="0" err="1">
                <a:latin typeface="+mn-lt"/>
                <a:cs typeface="Arial" pitchFamily="34" charset="0"/>
              </a:rPr>
              <a:t>thai</a:t>
            </a:r>
            <a:r>
              <a:rPr lang="en-US" sz="2200" dirty="0">
                <a:latin typeface="+mn-lt"/>
                <a:cs typeface="Arial" pitchFamily="34" charset="0"/>
              </a:rPr>
              <a:t> </a:t>
            </a:r>
            <a:r>
              <a:rPr lang="en-US" sz="2200" dirty="0">
                <a:latin typeface="+mn-lt"/>
              </a:rPr>
              <a:t/>
            </a:r>
            <a:br>
              <a:rPr lang="en-US" sz="2200" dirty="0">
                <a:latin typeface="+mn-lt"/>
              </a:rPr>
            </a:br>
            <a:r>
              <a:rPr lang="en-US" sz="2200" dirty="0">
                <a:latin typeface="+mn-lt"/>
              </a:rPr>
              <a:t>- </a:t>
            </a:r>
            <a:r>
              <a:rPr lang="en-US" sz="2200" dirty="0" err="1">
                <a:latin typeface="+mn-lt"/>
                <a:cs typeface="Arial" pitchFamily="34" charset="0"/>
              </a:rPr>
              <a:t>Tầm</a:t>
            </a:r>
            <a:r>
              <a:rPr lang="en-US" sz="2200" dirty="0">
                <a:latin typeface="+mn-lt"/>
                <a:cs typeface="Arial" pitchFamily="34" charset="0"/>
              </a:rPr>
              <a:t> </a:t>
            </a:r>
            <a:r>
              <a:rPr lang="en-US" sz="2200" dirty="0" err="1">
                <a:latin typeface="+mn-lt"/>
                <a:cs typeface="Arial" pitchFamily="34" charset="0"/>
              </a:rPr>
              <a:t>soát</a:t>
            </a:r>
            <a:r>
              <a:rPr lang="en-US" sz="2200" dirty="0">
                <a:latin typeface="+mn-lt"/>
                <a:cs typeface="Arial" pitchFamily="34" charset="0"/>
              </a:rPr>
              <a:t> </a:t>
            </a:r>
            <a:r>
              <a:rPr lang="en-US" sz="2200" dirty="0" err="1">
                <a:latin typeface="+mn-lt"/>
                <a:cs typeface="Arial" pitchFamily="34" charset="0"/>
              </a:rPr>
              <a:t>các</a:t>
            </a:r>
            <a:r>
              <a:rPr lang="en-US" sz="2200" dirty="0">
                <a:latin typeface="+mn-lt"/>
                <a:cs typeface="Arial" pitchFamily="34" charset="0"/>
              </a:rPr>
              <a:t> </a:t>
            </a:r>
            <a:r>
              <a:rPr lang="en-US" sz="2200" dirty="0" err="1">
                <a:latin typeface="+mn-lt"/>
                <a:cs typeface="Arial" pitchFamily="34" charset="0"/>
              </a:rPr>
              <a:t>biến</a:t>
            </a:r>
            <a:r>
              <a:rPr lang="en-US" sz="2200" dirty="0">
                <a:latin typeface="+mn-lt"/>
                <a:cs typeface="Arial" pitchFamily="34" charset="0"/>
              </a:rPr>
              <a:t> </a:t>
            </a:r>
            <a:r>
              <a:rPr lang="en-US" sz="2200" dirty="0" err="1">
                <a:latin typeface="+mn-lt"/>
                <a:cs typeface="Arial" pitchFamily="34" charset="0"/>
              </a:rPr>
              <a:t>chứng</a:t>
            </a:r>
            <a:r>
              <a:rPr lang="en-US" sz="2200" dirty="0">
                <a:latin typeface="+mn-lt"/>
                <a:cs typeface="Arial" pitchFamily="34" charset="0"/>
              </a:rPr>
              <a:t> </a:t>
            </a:r>
            <a:r>
              <a:rPr lang="en-US" sz="2200" dirty="0" err="1">
                <a:latin typeface="+mn-lt"/>
                <a:cs typeface="Arial" pitchFamily="34" charset="0"/>
              </a:rPr>
              <a:t>của</a:t>
            </a:r>
            <a:r>
              <a:rPr lang="en-US" sz="2200" dirty="0">
                <a:latin typeface="+mn-lt"/>
                <a:cs typeface="Arial" pitchFamily="34" charset="0"/>
              </a:rPr>
              <a:t> </a:t>
            </a:r>
            <a:r>
              <a:rPr lang="en-US" sz="2200" dirty="0" err="1">
                <a:latin typeface="+mn-lt"/>
                <a:cs typeface="Arial" pitchFamily="34" charset="0"/>
              </a:rPr>
              <a:t>đa</a:t>
            </a:r>
            <a:r>
              <a:rPr lang="en-US" sz="2200" dirty="0">
                <a:latin typeface="+mn-lt"/>
                <a:cs typeface="Arial" pitchFamily="34" charset="0"/>
              </a:rPr>
              <a:t> </a:t>
            </a:r>
            <a:r>
              <a:rPr lang="en-US" sz="2200" dirty="0" err="1">
                <a:latin typeface="+mn-lt"/>
                <a:cs typeface="Arial" pitchFamily="34" charset="0"/>
              </a:rPr>
              <a:t>thai</a:t>
            </a:r>
            <a:r>
              <a:rPr lang="en-US" sz="2200" dirty="0">
                <a:latin typeface="+mn-lt"/>
                <a:cs typeface="Arial" pitchFamily="34" charset="0"/>
              </a:rPr>
              <a:t> :  TSG, GDM…</a:t>
            </a:r>
          </a:p>
          <a:p>
            <a:pPr marL="0" indent="0">
              <a:lnSpc>
                <a:spcPct val="120000"/>
              </a:lnSpc>
              <a:buNone/>
            </a:pPr>
            <a:r>
              <a:rPr lang="vi-VN" sz="2300" b="1" dirty="0"/>
              <a:t>Từ 24 – 36 tuần</a:t>
            </a:r>
            <a:r>
              <a:rPr lang="en-US" sz="2300" b="1" dirty="0"/>
              <a:t> : </a:t>
            </a:r>
            <a:r>
              <a:rPr lang="vi-VN" sz="2200" dirty="0"/>
              <a:t/>
            </a:r>
            <a:br>
              <a:rPr lang="vi-VN" sz="2200" dirty="0"/>
            </a:br>
            <a:r>
              <a:rPr lang="en-US" sz="2200" dirty="0"/>
              <a:t>-</a:t>
            </a:r>
            <a:r>
              <a:rPr lang="vi-VN" sz="2200" dirty="0"/>
              <a:t> </a:t>
            </a:r>
            <a:r>
              <a:rPr lang="vi-VN" sz="2100" dirty="0"/>
              <a:t>Đánh giá tăng trưởng thai</a:t>
            </a:r>
            <a:br>
              <a:rPr lang="vi-VN" sz="2100" dirty="0"/>
            </a:br>
            <a:r>
              <a:rPr lang="en-US" sz="2100" dirty="0"/>
              <a:t>-</a:t>
            </a:r>
            <a:r>
              <a:rPr lang="vi-VN" sz="2100" dirty="0"/>
              <a:t> Xoang ối lớn nhất</a:t>
            </a:r>
            <a:br>
              <a:rPr lang="vi-VN" sz="2100" dirty="0"/>
            </a:br>
            <a:r>
              <a:rPr lang="en-US" sz="2100" dirty="0"/>
              <a:t>-</a:t>
            </a:r>
            <a:r>
              <a:rPr lang="vi-VN" sz="2100" dirty="0"/>
              <a:t> MCA – PSV</a:t>
            </a:r>
            <a:r>
              <a:rPr lang="en-US" sz="2100" dirty="0">
                <a:latin typeface="Arial" pitchFamily="34" charset="0"/>
                <a:cs typeface="Arial" pitchFamily="34" charset="0"/>
              </a:rPr>
              <a:t/>
            </a:r>
            <a:br>
              <a:rPr lang="en-US" sz="2100" dirty="0">
                <a:latin typeface="Arial" pitchFamily="34" charset="0"/>
                <a:cs typeface="Arial" pitchFamily="34" charset="0"/>
              </a:rPr>
            </a:br>
            <a:r>
              <a:rPr lang="en-US" sz="2100" dirty="0">
                <a:latin typeface="Arial" pitchFamily="34" charset="0"/>
                <a:cs typeface="Arial" pitchFamily="34" charset="0"/>
              </a:rPr>
              <a:t>- </a:t>
            </a:r>
            <a:r>
              <a:rPr lang="en-US" sz="2100" dirty="0" err="1">
                <a:latin typeface="+mn-lt"/>
                <a:cs typeface="Arial" pitchFamily="34" charset="0"/>
              </a:rPr>
              <a:t>Dopplers</a:t>
            </a:r>
            <a:r>
              <a:rPr lang="en-US" sz="2100" dirty="0">
                <a:latin typeface="+mn-lt"/>
                <a:cs typeface="Arial" pitchFamily="34" charset="0"/>
              </a:rPr>
              <a:t> </a:t>
            </a:r>
            <a:r>
              <a:rPr lang="en-US" sz="2100" dirty="0" err="1">
                <a:latin typeface="+mn-lt"/>
                <a:cs typeface="Arial" pitchFamily="34" charset="0"/>
              </a:rPr>
              <a:t>cho</a:t>
            </a:r>
            <a:r>
              <a:rPr lang="en-US" sz="2100" dirty="0">
                <a:latin typeface="+mn-lt"/>
                <a:cs typeface="Arial" pitchFamily="34" charset="0"/>
              </a:rPr>
              <a:t> </a:t>
            </a:r>
            <a:r>
              <a:rPr lang="en-US" sz="2100" dirty="0" err="1">
                <a:latin typeface="+mn-lt"/>
                <a:cs typeface="Arial" pitchFamily="34" charset="0"/>
              </a:rPr>
              <a:t>cả</a:t>
            </a:r>
            <a:r>
              <a:rPr lang="en-US" sz="2100" dirty="0">
                <a:latin typeface="+mn-lt"/>
                <a:cs typeface="Arial" pitchFamily="34" charset="0"/>
              </a:rPr>
              <a:t> </a:t>
            </a:r>
            <a:r>
              <a:rPr lang="en-US" sz="2100" dirty="0" err="1">
                <a:latin typeface="+mn-lt"/>
                <a:cs typeface="Arial" pitchFamily="34" charset="0"/>
              </a:rPr>
              <a:t>hai</a:t>
            </a:r>
            <a:r>
              <a:rPr lang="en-US" sz="2100" dirty="0">
                <a:latin typeface="+mn-lt"/>
                <a:cs typeface="Arial" pitchFamily="34" charset="0"/>
              </a:rPr>
              <a:t> </a:t>
            </a:r>
            <a:r>
              <a:rPr lang="en-US" sz="2100" dirty="0" err="1">
                <a:latin typeface="+mn-lt"/>
                <a:cs typeface="Arial" pitchFamily="34" charset="0"/>
              </a:rPr>
              <a:t>thai</a:t>
            </a:r>
            <a:r>
              <a:rPr lang="en-US" sz="2100" dirty="0">
                <a:latin typeface="+mn-lt"/>
                <a:cs typeface="Arial" pitchFamily="34" charset="0"/>
              </a:rPr>
              <a:t>: ĐM </a:t>
            </a:r>
            <a:r>
              <a:rPr lang="en-US" sz="2100" dirty="0" err="1">
                <a:latin typeface="+mn-lt"/>
                <a:cs typeface="Arial" pitchFamily="34" charset="0"/>
              </a:rPr>
              <a:t>rốn</a:t>
            </a:r>
            <a:r>
              <a:rPr lang="en-US" sz="2100" dirty="0">
                <a:latin typeface="+mn-lt"/>
                <a:cs typeface="Arial" pitchFamily="34" charset="0"/>
              </a:rPr>
              <a:t>, ĐM </a:t>
            </a:r>
            <a:r>
              <a:rPr lang="en-US" sz="2100" dirty="0" err="1">
                <a:latin typeface="+mn-lt"/>
                <a:cs typeface="Arial" pitchFamily="34" charset="0"/>
              </a:rPr>
              <a:t>não</a:t>
            </a:r>
            <a:r>
              <a:rPr lang="en-US" sz="2100" dirty="0">
                <a:latin typeface="+mn-lt"/>
                <a:cs typeface="Arial" pitchFamily="34" charset="0"/>
              </a:rPr>
              <a:t> </a:t>
            </a:r>
            <a:r>
              <a:rPr lang="en-US" sz="2100" dirty="0" err="1">
                <a:latin typeface="+mn-lt"/>
                <a:cs typeface="Arial" pitchFamily="34" charset="0"/>
              </a:rPr>
              <a:t>giữa</a:t>
            </a:r>
            <a:r>
              <a:rPr lang="en-US" sz="2100" dirty="0">
                <a:latin typeface="+mn-lt"/>
                <a:cs typeface="Arial" pitchFamily="34" charset="0"/>
              </a:rPr>
              <a:t>, </a:t>
            </a:r>
            <a:r>
              <a:rPr lang="en-US" sz="2100" dirty="0" err="1">
                <a:latin typeface="+mn-lt"/>
                <a:cs typeface="Arial" pitchFamily="34" charset="0"/>
              </a:rPr>
              <a:t>ống</a:t>
            </a:r>
            <a:r>
              <a:rPr lang="en-US" sz="2100" dirty="0">
                <a:latin typeface="+mn-lt"/>
                <a:cs typeface="Arial" pitchFamily="34" charset="0"/>
              </a:rPr>
              <a:t> </a:t>
            </a:r>
            <a:r>
              <a:rPr lang="en-US" sz="2100" dirty="0" err="1">
                <a:latin typeface="+mn-lt"/>
                <a:cs typeface="Arial" pitchFamily="34" charset="0"/>
              </a:rPr>
              <a:t>tĩnh</a:t>
            </a:r>
            <a:r>
              <a:rPr lang="en-US" sz="2100" dirty="0">
                <a:latin typeface="+mn-lt"/>
                <a:cs typeface="Arial" pitchFamily="34" charset="0"/>
              </a:rPr>
              <a:t> </a:t>
            </a:r>
            <a:r>
              <a:rPr lang="en-US" sz="2100" dirty="0" err="1">
                <a:latin typeface="+mn-lt"/>
                <a:cs typeface="Arial" pitchFamily="34" charset="0"/>
              </a:rPr>
              <a:t>mạch</a:t>
            </a:r>
            <a:r>
              <a:rPr lang="en-US" sz="2100" dirty="0">
                <a:latin typeface="+mn-lt"/>
                <a:cs typeface="Arial" pitchFamily="34" charset="0"/>
              </a:rPr>
              <a:t> </a:t>
            </a:r>
            <a:r>
              <a:rPr lang="en-US" sz="2100" dirty="0" err="1">
                <a:latin typeface="+mn-lt"/>
                <a:cs typeface="Arial" pitchFamily="34" charset="0"/>
              </a:rPr>
              <a:t>khi</a:t>
            </a:r>
            <a:r>
              <a:rPr lang="en-US" sz="2100" dirty="0">
                <a:latin typeface="+mn-lt"/>
                <a:cs typeface="Arial" pitchFamily="34" charset="0"/>
              </a:rPr>
              <a:t> </a:t>
            </a:r>
            <a:r>
              <a:rPr lang="en-US" sz="2100" dirty="0" err="1">
                <a:latin typeface="+mn-lt"/>
                <a:cs typeface="Arial" pitchFamily="34" charset="0"/>
              </a:rPr>
              <a:t>cần</a:t>
            </a:r>
            <a:r>
              <a:rPr lang="en-US" sz="2100" dirty="0">
                <a:latin typeface="+mn-lt"/>
                <a:cs typeface="Arial" pitchFamily="34" charset="0"/>
              </a:rPr>
              <a:t> </a:t>
            </a:r>
            <a:r>
              <a:rPr lang="vi-VN" sz="2100" dirty="0"/>
              <a:t/>
            </a:r>
            <a:br>
              <a:rPr lang="vi-VN" sz="2100" dirty="0"/>
            </a:br>
            <a:r>
              <a:rPr lang="en-US" sz="2100" dirty="0"/>
              <a:t>-</a:t>
            </a:r>
            <a:r>
              <a:rPr lang="vi-VN" sz="2100" dirty="0"/>
              <a:t> Um, MCA Doppler </a:t>
            </a:r>
            <a:r>
              <a:rPr lang="vi-VN" dirty="0"/>
              <a:t/>
            </a:r>
            <a:br>
              <a:rPr lang="vi-VN" dirty="0"/>
            </a:br>
            <a:endParaRPr lang="en-US" dirty="0"/>
          </a:p>
        </p:txBody>
      </p:sp>
    </p:spTree>
    <p:extLst>
      <p:ext uri="{BB962C8B-B14F-4D97-AF65-F5344CB8AC3E}">
        <p14:creationId xmlns:p14="http://schemas.microsoft.com/office/powerpoint/2010/main" val="250673053"/>
      </p:ext>
    </p:extLst>
  </p:cSld>
  <p:clrMapOvr>
    <a:masterClrMapping/>
  </p:clrMapOvr>
</p:sld>
</file>

<file path=ppt/theme/theme1.xml><?xml version="1.0" encoding="utf-8"?>
<a:theme xmlns:a="http://schemas.openxmlformats.org/drawingml/2006/main" name="Retrospect">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ustom 3">
      <a:majorFont>
        <a:latin typeface="cambria"/>
        <a:ea typeface=""/>
        <a:cs typeface=""/>
      </a:majorFont>
      <a:minorFont>
        <a:latin typeface="Cambria"/>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1315</TotalTime>
  <Words>13700</Words>
  <Application>Microsoft Office PowerPoint</Application>
  <PresentationFormat>Widescreen</PresentationFormat>
  <Paragraphs>1172</Paragraphs>
  <Slides>138</Slides>
  <Notes>80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138</vt:i4>
      </vt:variant>
    </vt:vector>
  </HeadingPairs>
  <TitlesOfParts>
    <vt:vector size="149" baseType="lpstr">
      <vt:lpstr>Arial</vt:lpstr>
      <vt:lpstr>Calibri</vt:lpstr>
      <vt:lpstr>Cambria</vt:lpstr>
      <vt:lpstr>Cambria</vt:lpstr>
      <vt:lpstr>Courier New</vt:lpstr>
      <vt:lpstr>Tahoma</vt:lpstr>
      <vt:lpstr>Times New Roman</vt:lpstr>
      <vt:lpstr>Wingdings</vt:lpstr>
      <vt:lpstr>Wingdings 3</vt:lpstr>
      <vt:lpstr>Retrospect</vt:lpstr>
      <vt:lpstr>Bitmap Image</vt:lpstr>
      <vt:lpstr>Tư vấn thai kỳ nguy cơ cao (Counseling for high-risk pregnancies)</vt:lpstr>
      <vt:lpstr>DANH SÁCH SINH VIÊN</vt:lpstr>
      <vt:lpstr>NỘI DUNG CHUYÊN ĐỀ</vt:lpstr>
      <vt:lpstr>PHẦN I – TỔNG QUAN</vt:lpstr>
      <vt:lpstr>THẾ NÀO LÀ THAI KỲ NGUY CƠ CAO ? </vt:lpstr>
      <vt:lpstr>THẾ NÀO LÀ THAI KỲ NGUY CƠ CAO ? </vt:lpstr>
      <vt:lpstr>PowerPoint Presentation</vt:lpstr>
      <vt:lpstr>LÀM SAO ĐỂ PHÁT HIỆN THAI KỲ NGUY CƠ CAO?</vt:lpstr>
      <vt:lpstr>PowerPoint Presentation</vt:lpstr>
      <vt:lpstr>PowerPoint Presentation</vt:lpstr>
      <vt:lpstr>PowerPoint Presentation</vt:lpstr>
      <vt:lpstr>CÁC YẾU TỐ NÀO DẪN ĐẾN THAI KỲ NGUY CƠ CAO?</vt:lpstr>
      <vt:lpstr>CẦN PHẢI LÀM GÌ KHI CÓ THAI KỲ NGUY CƠ CAO?</vt:lpstr>
      <vt:lpstr>CẦN PHẢI LÀM GÌ KHI CÓ THAI KỲ NGUY CƠ CAO?</vt:lpstr>
      <vt:lpstr>PowerPoint Presentation</vt:lpstr>
      <vt:lpstr>CHẨN ĐOÁN VÀ ĐÁNH GIÁ THAI KỲ NGUY CƠ CAO</vt:lpstr>
      <vt:lpstr>CHẨN ĐOÁN VÀ ĐÁNH GIÁ THAI KỲ NGUY CƠ CAO</vt:lpstr>
      <vt:lpstr>CHẨN ĐOÁN VÀ ĐÁNH GIÁ THAI KỲ NGUY CƠ CAO</vt:lpstr>
      <vt:lpstr>CHẨN ĐOÁN VÀ ĐÁNH GIÁ THAI KỲ NGUY CƠ CAO</vt:lpstr>
      <vt:lpstr>CHẨN ĐOÁN VÀ ĐÁNH GIÁ THAI KỲ NGUY CƠ CAO</vt:lpstr>
      <vt:lpstr> NHỮNG VẤN ĐỀ CẦN ĐÁNH GIÁ KHI MANG THAI </vt:lpstr>
      <vt:lpstr> NHỮNG YẾU TỐ CÓ THỂ GÂY BIẾN CHỨNG TRONG CHUYỂN DẠ </vt:lpstr>
      <vt:lpstr>CHĂM SÓC THAI KỲ NGUY CƠ CAO</vt:lpstr>
      <vt:lpstr>PHẦN II - Nhóm thai kỳ nguy cơ cao liên quan cơ địa thai phụ</vt:lpstr>
      <vt:lpstr>PHẦN II- Nhóm thai kỳ nguy cơ cao liên quan cơ địa thai phụ</vt:lpstr>
      <vt:lpstr>PHẦN II - NHÓM THAI KỲ NGUY CƠ CAO LIÊN QUAN CƠ ĐỊA THAI PHỤ</vt:lpstr>
      <vt:lpstr>Bất thường NST</vt:lpstr>
      <vt:lpstr>Tam cá nguyệt I</vt:lpstr>
      <vt:lpstr>Tam cá nguyệt II </vt:lpstr>
      <vt:lpstr>Kết hợp TCN I và II</vt:lpstr>
      <vt:lpstr>Kết hợp TCN I và II</vt:lpstr>
      <vt:lpstr>Siêu âm </vt:lpstr>
      <vt:lpstr>Cell free DNA</vt:lpstr>
      <vt:lpstr>Tầm soát lệch bội cho đa thai</vt:lpstr>
      <vt:lpstr>Test xâm lấn chẩn đoán lệch bội</vt:lpstr>
      <vt:lpstr>Sinh thiết gai nhau </vt:lpstr>
      <vt:lpstr>Chọc dò ối</vt:lpstr>
      <vt:lpstr>Chọc dò máu cuống rốn</vt:lpstr>
      <vt:lpstr>Tóm lại</vt:lpstr>
      <vt:lpstr>Tư vấn cho thai phụ:</vt:lpstr>
      <vt:lpstr>PHẦN III - NHÓM THAI KỲ NGUY CƠ CAO LIÊN QUAN BỆNH LÝ CỦA MẸ TRƯỚC THAI KỲ </vt:lpstr>
      <vt:lpstr>PHẦN IV - NHÓM THAI KỲ NGUY CƠ CAO LIÊN QUAN ĐẾN TIỀN SỬ THAI SẢN </vt:lpstr>
      <vt:lpstr>VẾT MỔ CŨ (VMC)</vt:lpstr>
      <vt:lpstr>TIẾP CẬN SẢN PHỤ CÓ VMC</vt:lpstr>
      <vt:lpstr>Tư vấn về nguy cơ của mổ lấy thai và nghiệm pháp sinh ngã âm đạo</vt:lpstr>
      <vt:lpstr>Tư vấn về dự đoán thành công và chống chỉ định</vt:lpstr>
      <vt:lpstr>PowerPoint Presentation</vt:lpstr>
      <vt:lpstr>PowerPoint Presentation</vt:lpstr>
      <vt:lpstr>PHẦN V - NHÓM THAI KỲ NGUY CƠ CAO LIÊN QUAN ĐẾN YẾU TỐ XÃ HỘI </vt:lpstr>
      <vt:lpstr>PHẦN VI - NHÓM THAI KỲ NGUY CƠ CAO LIÊN QUAN CÁC YẾU TỐ BẤT THƯỜNG TRONG THAI KỲ NÀY </vt:lpstr>
      <vt:lpstr>VI - NHÓM THAI KỲ NGUY CƠ CAO LIÊN QUAN CÁC YẾU TỐ BẤT THƯỜNG TRONG THAI KỲ NÀY </vt:lpstr>
      <vt:lpstr>ĐÁI THÁO ĐƯỜNG THAI KỲ</vt:lpstr>
      <vt:lpstr>1. ĐỊNH NGHĨA:</vt:lpstr>
      <vt:lpstr>2. YẾU TỐ NGUY CƠ:</vt:lpstr>
      <vt:lpstr>3. TẦM SOÁT:</vt:lpstr>
      <vt:lpstr>PowerPoint Presentation</vt:lpstr>
      <vt:lpstr>4. BIẾN CHỨNG </vt:lpstr>
      <vt:lpstr>5. QUẢN LÝ:</vt:lpstr>
      <vt:lpstr>5. QUẢN LÝ:</vt:lpstr>
      <vt:lpstr>PowerPoint Presentation</vt:lpstr>
      <vt:lpstr>5. QUẢN LÝ:</vt:lpstr>
      <vt:lpstr>TIỀN SẢN GIẬT</vt:lpstr>
      <vt:lpstr>PHÂN LOẠI THA TRONG THAI KỲ</vt:lpstr>
      <vt:lpstr>TỔNG QUAN TIỀN SẢN GIẬT</vt:lpstr>
      <vt:lpstr>YẾU TỐ NGUY CƠ TIỀN SẢN GIẬT</vt:lpstr>
      <vt:lpstr>CHẨN ĐOÁN TIỀN SẢN GIẬT</vt:lpstr>
      <vt:lpstr>TIỀN SẢN GIẬT NẶNG</vt:lpstr>
      <vt:lpstr>BIẾN CHỨNG TIỀN SẢN GIẬT</vt:lpstr>
      <vt:lpstr>TIÊN ĐOÁN TIỀN SẢN GIẬT  (Prediction of Preeclampsia )</vt:lpstr>
      <vt:lpstr>Prediction of Preeclampsia </vt:lpstr>
      <vt:lpstr>PowerPoint Presentation</vt:lpstr>
      <vt:lpstr>DỰ PHÒNG TIỀN SẢN GIẬT</vt:lpstr>
      <vt:lpstr>DỰ PHÒNG CẤP 1 </vt:lpstr>
      <vt:lpstr>DỰ PHÒNG CẤP 2</vt:lpstr>
      <vt:lpstr>PowerPoint Presentation</vt:lpstr>
      <vt:lpstr>DỰ PHÒNG CẤP 3</vt:lpstr>
      <vt:lpstr>TƯ VẤN DÀNH CHO SẢN PHỤ</vt:lpstr>
      <vt:lpstr>TƯ VẤN DÀNH CHO SẢN PHỤ</vt:lpstr>
      <vt:lpstr>TƯ VẤN DÀNH CHO SẢN PHỤ</vt:lpstr>
      <vt:lpstr>TƯ VẤN DÀNH CHO SẢN PHỤ</vt:lpstr>
      <vt:lpstr>IUGR</vt:lpstr>
      <vt:lpstr>1. Chẩn đoán </vt:lpstr>
      <vt:lpstr>1. Chẩn đoán</vt:lpstr>
      <vt:lpstr>Nguyên nhân </vt:lpstr>
      <vt:lpstr>2. Nguy cơ</vt:lpstr>
      <vt:lpstr>3. Xử trí </vt:lpstr>
      <vt:lpstr>3. Xử trí</vt:lpstr>
      <vt:lpstr>PowerPoint Presentation</vt:lpstr>
      <vt:lpstr>PowerPoint Presentation</vt:lpstr>
      <vt:lpstr>Thai 29-34 tuần </vt:lpstr>
      <vt:lpstr>Thai &gt;= 34 tuần </vt:lpstr>
      <vt:lpstr>4. Tư vấn</vt:lpstr>
      <vt:lpstr>Song thai</vt:lpstr>
      <vt:lpstr>1. Tiếp cận chẩn đoán</vt:lpstr>
      <vt:lpstr>2. Phân loại </vt:lpstr>
      <vt:lpstr>3. quản lý</vt:lpstr>
      <vt:lpstr>Các vấn đề chung cần quản lý</vt:lpstr>
      <vt:lpstr>Quản lý các vấn đề chuyên biệt</vt:lpstr>
      <vt:lpstr>Lịch khám và đánh giá đối với song thai M-D không biến chứng </vt:lpstr>
      <vt:lpstr>Song thai 1 nhau 2 trứng có biến chứng</vt:lpstr>
      <vt:lpstr>HC truyền máu song thai </vt:lpstr>
      <vt:lpstr>Phân độ và điều trị</vt:lpstr>
      <vt:lpstr>sIUGR</vt:lpstr>
      <vt:lpstr>Điều trị sIUGR</vt:lpstr>
      <vt:lpstr>Song thai với 1 thai lưu </vt:lpstr>
      <vt:lpstr>Chọn thời điểm CDTK </vt:lpstr>
      <vt:lpstr>PowerPoint Presentation</vt:lpstr>
      <vt:lpstr>4. Tư vấn </vt:lpstr>
      <vt:lpstr>PHẦN VII – NHAU TIỀN ĐẠO </vt:lpstr>
      <vt:lpstr>GIỚI THIỆU</vt:lpstr>
      <vt:lpstr>GIỚI THIỆU</vt:lpstr>
      <vt:lpstr>DIỄN BIẾN CỦA VỊ TRÍ BÁM CỦA NHAU TRONG THAI KỲ  </vt:lpstr>
      <vt:lpstr>YẾU TỐ NGUY CƠ</vt:lpstr>
      <vt:lpstr>LÂM SÀNG</vt:lpstr>
      <vt:lpstr>PowerPoint Presentation</vt:lpstr>
      <vt:lpstr>CLS - SIÊU ÂM NGÃ ÂM ĐẠO</vt:lpstr>
      <vt:lpstr>PowerPoint Presentation</vt:lpstr>
      <vt:lpstr>PowerPoint Presentation</vt:lpstr>
      <vt:lpstr>PowerPoint Presentation</vt:lpstr>
      <vt:lpstr>PowerPoint Presentation</vt:lpstr>
      <vt:lpstr>BIẾN CHỨNG</vt:lpstr>
      <vt:lpstr>NHAU CÀI RĂNG LƯỢC</vt:lpstr>
      <vt:lpstr>NHAU CÀI RĂNG LƯỢC</vt:lpstr>
      <vt:lpstr>NHAU CÀI RĂNG LƯỢC</vt:lpstr>
      <vt:lpstr>ĐIỀU TRỊ</vt:lpstr>
      <vt:lpstr>Thai phụ không triệu chứng</vt:lpstr>
      <vt:lpstr>Chảy máu </vt:lpstr>
      <vt:lpstr>Chấm dứt thai kì</vt:lpstr>
      <vt:lpstr>Mổ lấy thai</vt:lpstr>
      <vt:lpstr>Sanh ngã âm đạo</vt:lpstr>
      <vt:lpstr>QUẢN LÝ – THEO DÕI – TƯ VẤN SẢN PHỤ</vt:lpstr>
      <vt:lpstr>PowerPoint Presentation</vt:lpstr>
      <vt:lpstr>PowerPoint Presentation</vt:lpstr>
      <vt:lpstr>PowerPoint Presentation</vt:lpstr>
      <vt:lpstr>PowerPoint Presentation</vt:lpstr>
      <vt:lpstr>Tài liệu tham khảo</vt:lpstr>
      <vt:lpstr>PowerPoint Presentation</vt:lpstr>
      <vt:lpstr>Cảm ơn thầy và các bạn đã  lắng nghe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dc:creator>
  <cp:lastModifiedBy>hoang phi duong</cp:lastModifiedBy>
  <cp:revision>95</cp:revision>
  <dcterms:created xsi:type="dcterms:W3CDTF">2018-10-13T08:10:28Z</dcterms:created>
  <dcterms:modified xsi:type="dcterms:W3CDTF">2018-10-19T02:21:28Z</dcterms:modified>
</cp:coreProperties>
</file>